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83AFE0-E1B1-9A83-61C6-D4BEE582C774}" v="7" dt="2026-06-11T15:39:46.77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8"/>
  </p:normalViewPr>
  <p:slideViewPr>
    <p:cSldViewPr>
      <p:cViewPr>
        <p:scale>
          <a:sx n="70" d="100"/>
          <a:sy n="70" d="100"/>
        </p:scale>
        <p:origin x="144" y="1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hanzeb Hussain" userId="S::jhussain@wwfcanada.org::5a74b236-6707-4ba5-a163-c957b7226a97" providerId="AD" clId="Web-{2783AFE0-E1B1-9A83-61C6-D4BEE582C774}"/>
    <pc:docChg chg="modSld">
      <pc:chgData name="Jahanzeb Hussain" userId="S::jhussain@wwfcanada.org::5a74b236-6707-4ba5-a163-c957b7226a97" providerId="AD" clId="Web-{2783AFE0-E1B1-9A83-61C6-D4BEE582C774}" dt="2026-06-11T15:39:44.573" v="2" actId="20577"/>
      <pc:docMkLst>
        <pc:docMk/>
      </pc:docMkLst>
      <pc:sldChg chg="modSp">
        <pc:chgData name="Jahanzeb Hussain" userId="S::jhussain@wwfcanada.org::5a74b236-6707-4ba5-a163-c957b7226a97" providerId="AD" clId="Web-{2783AFE0-E1B1-9A83-61C6-D4BEE582C774}" dt="2026-06-11T15:39:44.573" v="2" actId="20577"/>
        <pc:sldMkLst>
          <pc:docMk/>
          <pc:sldMk cId="0" sldId="256"/>
        </pc:sldMkLst>
        <pc:spChg chg="mod">
          <ac:chgData name="Jahanzeb Hussain" userId="S::jhussain@wwfcanada.org::5a74b236-6707-4ba5-a163-c957b7226a97" providerId="AD" clId="Web-{2783AFE0-E1B1-9A83-61C6-D4BEE582C774}" dt="2026-06-11T15:39:44.573" v="2" actId="20577"/>
          <ac:spMkLst>
            <pc:docMk/>
            <pc:sldMk cId="0" sldId="256"/>
            <ac:spMk id="19"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5900" b="0" i="0">
                <a:solidFill>
                  <a:srgbClr val="2E3092"/>
                </a:solidFill>
                <a:latin typeface="Arial MT"/>
                <a:cs typeface="Arial MT"/>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6/11/2026</a:t>
            </a:fld>
            <a:endParaRPr lang="en-US"/>
          </a:p>
        </p:txBody>
      </p:sp>
      <p:sp>
        <p:nvSpPr>
          <p:cNvPr id="6" name="Holder 6"/>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‹N°›</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0" i="0">
                <a:solidFill>
                  <a:srgbClr val="2E3092"/>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6/11/2026</a:t>
            </a:fld>
            <a:endParaRPr lang="en-US"/>
          </a:p>
        </p:txBody>
      </p:sp>
      <p:sp>
        <p:nvSpPr>
          <p:cNvPr id="6" name="Holder 6"/>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‹N°›</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0" i="0">
                <a:solidFill>
                  <a:srgbClr val="2E3092"/>
                </a:solidFill>
                <a:latin typeface="Arial MT"/>
                <a:cs typeface="Arial MT"/>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6/11/2026</a:t>
            </a:fld>
            <a:endParaRPr lang="en-US"/>
          </a:p>
        </p:txBody>
      </p:sp>
      <p:sp>
        <p:nvSpPr>
          <p:cNvPr id="7" name="Holder 7"/>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‹N°›</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0" i="0">
                <a:solidFill>
                  <a:srgbClr val="2E3092"/>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6/11/2026</a:t>
            </a:fld>
            <a:endParaRPr lang="en-US"/>
          </a:p>
        </p:txBody>
      </p:sp>
      <p:sp>
        <p:nvSpPr>
          <p:cNvPr id="5" name="Holder 5"/>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‹N°›</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6/11/2026</a:t>
            </a:fld>
            <a:endParaRPr lang="en-US"/>
          </a:p>
        </p:txBody>
      </p:sp>
      <p:sp>
        <p:nvSpPr>
          <p:cNvPr id="4" name="Holder 4"/>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‹N°›</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849093"/>
            <a:ext cx="20104100" cy="452755"/>
          </a:xfrm>
          <a:custGeom>
            <a:avLst/>
            <a:gdLst/>
            <a:ahLst/>
            <a:cxnLst/>
            <a:rect l="l" t="t" r="r" b="b"/>
            <a:pathLst>
              <a:path w="20104100" h="452754">
                <a:moveTo>
                  <a:pt x="20104099" y="0"/>
                </a:moveTo>
                <a:lnTo>
                  <a:pt x="0" y="0"/>
                </a:lnTo>
                <a:lnTo>
                  <a:pt x="0" y="452342"/>
                </a:lnTo>
                <a:lnTo>
                  <a:pt x="20104099" y="452342"/>
                </a:lnTo>
                <a:lnTo>
                  <a:pt x="20104099" y="0"/>
                </a:lnTo>
                <a:close/>
              </a:path>
            </a:pathLst>
          </a:custGeom>
          <a:solidFill>
            <a:srgbClr val="222222"/>
          </a:solidFill>
        </p:spPr>
        <p:txBody>
          <a:bodyPr wrap="square" lIns="0" tIns="0" rIns="0" bIns="0" rtlCol="0"/>
          <a:lstStyle/>
          <a:p>
            <a:endParaRPr/>
          </a:p>
        </p:txBody>
      </p:sp>
      <p:sp>
        <p:nvSpPr>
          <p:cNvPr id="2" name="Holder 2"/>
          <p:cNvSpPr>
            <a:spLocks noGrp="1"/>
          </p:cNvSpPr>
          <p:nvPr>
            <p:ph type="title"/>
          </p:nvPr>
        </p:nvSpPr>
        <p:spPr>
          <a:xfrm>
            <a:off x="929679" y="818094"/>
            <a:ext cx="4686935" cy="1590039"/>
          </a:xfrm>
          <a:prstGeom prst="rect">
            <a:avLst/>
          </a:prstGeom>
        </p:spPr>
        <p:txBody>
          <a:bodyPr wrap="square" lIns="0" tIns="0" rIns="0" bIns="0">
            <a:spAutoFit/>
          </a:bodyPr>
          <a:lstStyle>
            <a:lvl1pPr>
              <a:defRPr sz="5900" b="0" i="0">
                <a:solidFill>
                  <a:srgbClr val="2E3092"/>
                </a:solidFill>
                <a:latin typeface="Arial MT"/>
                <a:cs typeface="Arial MT"/>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32518" y="10939744"/>
            <a:ext cx="5575935" cy="260350"/>
          </a:xfrm>
          <a:prstGeom prst="rect">
            <a:avLst/>
          </a:prstGeom>
        </p:spPr>
        <p:txBody>
          <a:bodyPr wrap="square" lIns="0" tIns="0" rIns="0" bIns="0">
            <a:spAutoFit/>
          </a:bodyPr>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6/11/2026</a:t>
            </a:fld>
            <a:endParaRPr lang="en-US"/>
          </a:p>
        </p:txBody>
      </p:sp>
      <p:sp>
        <p:nvSpPr>
          <p:cNvPr id="6" name="Holder 6"/>
          <p:cNvSpPr>
            <a:spLocks noGrp="1"/>
          </p:cNvSpPr>
          <p:nvPr>
            <p:ph type="sldNum" sz="quarter" idx="7"/>
          </p:nvPr>
        </p:nvSpPr>
        <p:spPr>
          <a:xfrm>
            <a:off x="18987501" y="10946867"/>
            <a:ext cx="187959" cy="260350"/>
          </a:xfrm>
          <a:prstGeom prst="rect">
            <a:avLst/>
          </a:prstGeom>
        </p:spPr>
        <p:txBody>
          <a:bodyPr wrap="square" lIns="0" tIns="0" rIns="0" bIns="0">
            <a:spAutoFit/>
          </a:bodyPr>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‹N°›</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A black and white picture&#10;&#10;Description automatically generated">
            <a:extLst>
              <a:ext uri="{FF2B5EF4-FFF2-40B4-BE49-F238E27FC236}">
                <a16:creationId xmlns:a16="http://schemas.microsoft.com/office/drawing/2014/main" id="{B6FAC6B4-E4E3-A6B3-65D4-717D5F5611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4"/>
          </a:xfrm>
          <a:prstGeom prst="rect">
            <a:avLst/>
          </a:prstGeom>
        </p:spPr>
      </p:pic>
      <p:sp>
        <p:nvSpPr>
          <p:cNvPr id="41" name="object 5" hidden="1">
            <a:extLst>
              <a:ext uri="{FF2B5EF4-FFF2-40B4-BE49-F238E27FC236}">
                <a16:creationId xmlns:a16="http://schemas.microsoft.com/office/drawing/2014/main" id="{426FC158-A2C4-1590-D37C-B1FD401A26EE}"/>
              </a:ext>
            </a:extLst>
          </p:cNvPr>
          <p:cNvSpPr txBox="1"/>
          <p:nvPr/>
        </p:nvSpPr>
        <p:spPr>
          <a:xfrm>
            <a:off x="5005549" y="362380"/>
            <a:ext cx="4173220" cy="314960"/>
          </a:xfrm>
          <a:prstGeom prst="rect">
            <a:avLst/>
          </a:prstGeom>
        </p:spPr>
        <p:txBody>
          <a:bodyPr vert="horz" wrap="square" lIns="0" tIns="12065" rIns="0" bIns="0" rtlCol="0">
            <a:spAutoFit/>
          </a:bodyPr>
          <a:lstStyle/>
          <a:p>
            <a:pPr marL="12700">
              <a:lnSpc>
                <a:spcPct val="100000"/>
              </a:lnSpc>
              <a:spcBef>
                <a:spcPts val="95"/>
              </a:spcBef>
            </a:pPr>
            <a:r>
              <a:rPr sz="1900" dirty="0">
                <a:latin typeface="Arial" panose="020B0604020202020204" pitchFamily="34" charset="0"/>
                <a:cs typeface="Arial" panose="020B0604020202020204" pitchFamily="34" charset="0"/>
              </a:rPr>
              <a:t>Living Planet Report Canada for Kids</a:t>
            </a:r>
          </a:p>
        </p:txBody>
      </p:sp>
      <p:pic>
        <p:nvPicPr>
          <p:cNvPr id="43" name="Picture 42" descr="A logo of a panda&#10;&#10;Description automatically generated">
            <a:extLst>
              <a:ext uri="{FF2B5EF4-FFF2-40B4-BE49-F238E27FC236}">
                <a16:creationId xmlns:a16="http://schemas.microsoft.com/office/drawing/2014/main" id="{9104EFF6-1BCB-1C59-AD50-885644B12A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9792" y="0"/>
            <a:ext cx="1006566" cy="1131381"/>
          </a:xfrm>
          <a:prstGeom prst="rect">
            <a:avLst/>
          </a:prstGeom>
        </p:spPr>
      </p:pic>
      <p:grpSp>
        <p:nvGrpSpPr>
          <p:cNvPr id="44" name="Group 43">
            <a:extLst>
              <a:ext uri="{FF2B5EF4-FFF2-40B4-BE49-F238E27FC236}">
                <a16:creationId xmlns:a16="http://schemas.microsoft.com/office/drawing/2014/main" id="{300D447E-632E-CE72-C833-4E3AE1F696D2}"/>
              </a:ext>
            </a:extLst>
          </p:cNvPr>
          <p:cNvGrpSpPr/>
          <p:nvPr/>
        </p:nvGrpSpPr>
        <p:grpSpPr>
          <a:xfrm>
            <a:off x="937980" y="0"/>
            <a:ext cx="2879090" cy="3634740"/>
            <a:chOff x="937980" y="0"/>
            <a:chExt cx="2879090" cy="3634740"/>
          </a:xfrm>
        </p:grpSpPr>
        <p:sp>
          <p:nvSpPr>
            <p:cNvPr id="45" name="object 18">
              <a:extLst>
                <a:ext uri="{FF2B5EF4-FFF2-40B4-BE49-F238E27FC236}">
                  <a16:creationId xmlns:a16="http://schemas.microsoft.com/office/drawing/2014/main" id="{54E557CD-BD42-C4C7-45ED-416781AAAE60}"/>
                </a:ext>
              </a:extLst>
            </p:cNvPr>
            <p:cNvSpPr/>
            <p:nvPr/>
          </p:nvSpPr>
          <p:spPr>
            <a:xfrm>
              <a:off x="937980" y="0"/>
              <a:ext cx="2879090" cy="3634740"/>
            </a:xfrm>
            <a:custGeom>
              <a:avLst/>
              <a:gdLst/>
              <a:ahLst/>
              <a:cxnLst/>
              <a:rect l="l" t="t" r="r" b="b"/>
              <a:pathLst>
                <a:path w="2879090" h="3634740">
                  <a:moveTo>
                    <a:pt x="2878655" y="0"/>
                  </a:moveTo>
                  <a:lnTo>
                    <a:pt x="0" y="0"/>
                  </a:lnTo>
                  <a:lnTo>
                    <a:pt x="0" y="2195297"/>
                  </a:lnTo>
                  <a:lnTo>
                    <a:pt x="800" y="2243773"/>
                  </a:lnTo>
                  <a:lnTo>
                    <a:pt x="3187" y="2291848"/>
                  </a:lnTo>
                  <a:lnTo>
                    <a:pt x="7133" y="2339497"/>
                  </a:lnTo>
                  <a:lnTo>
                    <a:pt x="12614" y="2386693"/>
                  </a:lnTo>
                  <a:lnTo>
                    <a:pt x="19604" y="2433413"/>
                  </a:lnTo>
                  <a:lnTo>
                    <a:pt x="28079" y="2479631"/>
                  </a:lnTo>
                  <a:lnTo>
                    <a:pt x="38013" y="2525322"/>
                  </a:lnTo>
                  <a:lnTo>
                    <a:pt x="49381" y="2570460"/>
                  </a:lnTo>
                  <a:lnTo>
                    <a:pt x="62158" y="2615020"/>
                  </a:lnTo>
                  <a:lnTo>
                    <a:pt x="76319" y="2658978"/>
                  </a:lnTo>
                  <a:lnTo>
                    <a:pt x="91838" y="2702308"/>
                  </a:lnTo>
                  <a:lnTo>
                    <a:pt x="108691" y="2744984"/>
                  </a:lnTo>
                  <a:lnTo>
                    <a:pt x="126851" y="2786982"/>
                  </a:lnTo>
                  <a:lnTo>
                    <a:pt x="146295" y="2828277"/>
                  </a:lnTo>
                  <a:lnTo>
                    <a:pt x="166996" y="2868843"/>
                  </a:lnTo>
                  <a:lnTo>
                    <a:pt x="188929" y="2908654"/>
                  </a:lnTo>
                  <a:lnTo>
                    <a:pt x="212070" y="2947687"/>
                  </a:lnTo>
                  <a:lnTo>
                    <a:pt x="236393" y="2985916"/>
                  </a:lnTo>
                  <a:lnTo>
                    <a:pt x="261874" y="3023314"/>
                  </a:lnTo>
                  <a:lnTo>
                    <a:pt x="288485" y="3059859"/>
                  </a:lnTo>
                  <a:lnTo>
                    <a:pt x="316204" y="3095523"/>
                  </a:lnTo>
                  <a:lnTo>
                    <a:pt x="345004" y="3130282"/>
                  </a:lnTo>
                  <a:lnTo>
                    <a:pt x="374860" y="3164111"/>
                  </a:lnTo>
                  <a:lnTo>
                    <a:pt x="405747" y="3196985"/>
                  </a:lnTo>
                  <a:lnTo>
                    <a:pt x="437640" y="3228878"/>
                  </a:lnTo>
                  <a:lnTo>
                    <a:pt x="470513" y="3259765"/>
                  </a:lnTo>
                  <a:lnTo>
                    <a:pt x="504342" y="3289621"/>
                  </a:lnTo>
                  <a:lnTo>
                    <a:pt x="539101" y="3318421"/>
                  </a:lnTo>
                  <a:lnTo>
                    <a:pt x="574766" y="3346139"/>
                  </a:lnTo>
                  <a:lnTo>
                    <a:pt x="611310" y="3372751"/>
                  </a:lnTo>
                  <a:lnTo>
                    <a:pt x="648709" y="3398231"/>
                  </a:lnTo>
                  <a:lnTo>
                    <a:pt x="686937" y="3422554"/>
                  </a:lnTo>
                  <a:lnTo>
                    <a:pt x="725970" y="3445695"/>
                  </a:lnTo>
                  <a:lnTo>
                    <a:pt x="765782" y="3467629"/>
                  </a:lnTo>
                  <a:lnTo>
                    <a:pt x="806348" y="3488330"/>
                  </a:lnTo>
                  <a:lnTo>
                    <a:pt x="847642" y="3507773"/>
                  </a:lnTo>
                  <a:lnTo>
                    <a:pt x="889640" y="3525934"/>
                  </a:lnTo>
                  <a:lnTo>
                    <a:pt x="932317" y="3542786"/>
                  </a:lnTo>
                  <a:lnTo>
                    <a:pt x="975647" y="3558305"/>
                  </a:lnTo>
                  <a:lnTo>
                    <a:pt x="1019604" y="3572466"/>
                  </a:lnTo>
                  <a:lnTo>
                    <a:pt x="1064165" y="3585243"/>
                  </a:lnTo>
                  <a:lnTo>
                    <a:pt x="1109303" y="3596611"/>
                  </a:lnTo>
                  <a:lnTo>
                    <a:pt x="1154993" y="3606545"/>
                  </a:lnTo>
                  <a:lnTo>
                    <a:pt x="1201211" y="3615020"/>
                  </a:lnTo>
                  <a:lnTo>
                    <a:pt x="1247931" y="3622011"/>
                  </a:lnTo>
                  <a:lnTo>
                    <a:pt x="1295128" y="3627492"/>
                  </a:lnTo>
                  <a:lnTo>
                    <a:pt x="1342776" y="3631438"/>
                  </a:lnTo>
                  <a:lnTo>
                    <a:pt x="1390851" y="3633824"/>
                  </a:lnTo>
                  <a:lnTo>
                    <a:pt x="1439327" y="3634625"/>
                  </a:lnTo>
                  <a:lnTo>
                    <a:pt x="1487804" y="3633824"/>
                  </a:lnTo>
                  <a:lnTo>
                    <a:pt x="1535879" y="3631438"/>
                  </a:lnTo>
                  <a:lnTo>
                    <a:pt x="1583527" y="3627492"/>
                  </a:lnTo>
                  <a:lnTo>
                    <a:pt x="1630724" y="3622011"/>
                  </a:lnTo>
                  <a:lnTo>
                    <a:pt x="1677444" y="3615020"/>
                  </a:lnTo>
                  <a:lnTo>
                    <a:pt x="1723661" y="3606545"/>
                  </a:lnTo>
                  <a:lnTo>
                    <a:pt x="1769352" y="3596611"/>
                  </a:lnTo>
                  <a:lnTo>
                    <a:pt x="1814490" y="3585243"/>
                  </a:lnTo>
                  <a:lnTo>
                    <a:pt x="1859051" y="3572466"/>
                  </a:lnTo>
                  <a:lnTo>
                    <a:pt x="1903008" y="3558305"/>
                  </a:lnTo>
                  <a:lnTo>
                    <a:pt x="1946338" y="3542786"/>
                  </a:lnTo>
                  <a:lnTo>
                    <a:pt x="1989014" y="3525934"/>
                  </a:lnTo>
                  <a:lnTo>
                    <a:pt x="2031013" y="3507773"/>
                  </a:lnTo>
                  <a:lnTo>
                    <a:pt x="2072307" y="3488330"/>
                  </a:lnTo>
                  <a:lnTo>
                    <a:pt x="2112873" y="3467629"/>
                  </a:lnTo>
                  <a:lnTo>
                    <a:pt x="2152685" y="3445695"/>
                  </a:lnTo>
                  <a:lnTo>
                    <a:pt x="2191717" y="3422554"/>
                  </a:lnTo>
                  <a:lnTo>
                    <a:pt x="2229946" y="3398231"/>
                  </a:lnTo>
                  <a:lnTo>
                    <a:pt x="2267345" y="3372751"/>
                  </a:lnTo>
                  <a:lnTo>
                    <a:pt x="2303889" y="3346139"/>
                  </a:lnTo>
                  <a:lnTo>
                    <a:pt x="2339553" y="3318421"/>
                  </a:lnTo>
                  <a:lnTo>
                    <a:pt x="2374313" y="3289621"/>
                  </a:lnTo>
                  <a:lnTo>
                    <a:pt x="2408142" y="3259765"/>
                  </a:lnTo>
                  <a:lnTo>
                    <a:pt x="2441015" y="3228878"/>
                  </a:lnTo>
                  <a:lnTo>
                    <a:pt x="2472908" y="3196985"/>
                  </a:lnTo>
                  <a:lnTo>
                    <a:pt x="2503795" y="3164111"/>
                  </a:lnTo>
                  <a:lnTo>
                    <a:pt x="2533651" y="3130282"/>
                  </a:lnTo>
                  <a:lnTo>
                    <a:pt x="2562451" y="3095523"/>
                  </a:lnTo>
                  <a:lnTo>
                    <a:pt x="2590169" y="3059859"/>
                  </a:lnTo>
                  <a:lnTo>
                    <a:pt x="2616781" y="3023314"/>
                  </a:lnTo>
                  <a:lnTo>
                    <a:pt x="2642261" y="2985916"/>
                  </a:lnTo>
                  <a:lnTo>
                    <a:pt x="2666584" y="2947687"/>
                  </a:lnTo>
                  <a:lnTo>
                    <a:pt x="2689725" y="2908654"/>
                  </a:lnTo>
                  <a:lnTo>
                    <a:pt x="2711659" y="2868843"/>
                  </a:lnTo>
                  <a:lnTo>
                    <a:pt x="2732360" y="2828277"/>
                  </a:lnTo>
                  <a:lnTo>
                    <a:pt x="2751804" y="2786982"/>
                  </a:lnTo>
                  <a:lnTo>
                    <a:pt x="2769964" y="2744984"/>
                  </a:lnTo>
                  <a:lnTo>
                    <a:pt x="2786817" y="2702308"/>
                  </a:lnTo>
                  <a:lnTo>
                    <a:pt x="2802336" y="2658978"/>
                  </a:lnTo>
                  <a:lnTo>
                    <a:pt x="2816496" y="2615020"/>
                  </a:lnTo>
                  <a:lnTo>
                    <a:pt x="2829273" y="2570460"/>
                  </a:lnTo>
                  <a:lnTo>
                    <a:pt x="2840642" y="2525322"/>
                  </a:lnTo>
                  <a:lnTo>
                    <a:pt x="2850576" y="2479631"/>
                  </a:lnTo>
                  <a:lnTo>
                    <a:pt x="2859051" y="2433413"/>
                  </a:lnTo>
                  <a:lnTo>
                    <a:pt x="2866041" y="2386693"/>
                  </a:lnTo>
                  <a:lnTo>
                    <a:pt x="2871522" y="2339497"/>
                  </a:lnTo>
                  <a:lnTo>
                    <a:pt x="2875468" y="2291848"/>
                  </a:lnTo>
                  <a:lnTo>
                    <a:pt x="2877854" y="2243773"/>
                  </a:lnTo>
                  <a:lnTo>
                    <a:pt x="2878655" y="2195297"/>
                  </a:lnTo>
                  <a:lnTo>
                    <a:pt x="2878655" y="0"/>
                  </a:lnTo>
                  <a:close/>
                </a:path>
              </a:pathLst>
            </a:custGeom>
            <a:solidFill>
              <a:srgbClr val="FCC94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6" name="object 20">
              <a:extLst>
                <a:ext uri="{FF2B5EF4-FFF2-40B4-BE49-F238E27FC236}">
                  <a16:creationId xmlns:a16="http://schemas.microsoft.com/office/drawing/2014/main" id="{A3F573B0-BE9D-561C-6CA2-69F0B961AB32}"/>
                </a:ext>
              </a:extLst>
            </p:cNvPr>
            <p:cNvSpPr txBox="1"/>
            <p:nvPr/>
          </p:nvSpPr>
          <p:spPr>
            <a:xfrm>
              <a:off x="937980" y="576123"/>
              <a:ext cx="2870008" cy="1386277"/>
            </a:xfrm>
            <a:prstGeom prst="rect">
              <a:avLst/>
            </a:prstGeom>
          </p:spPr>
          <p:txBody>
            <a:bodyPr vert="horz" wrap="square" lIns="0" tIns="229870" rIns="0" bIns="0" rtlCol="0">
              <a:spAutoFit/>
            </a:bodyPr>
            <a:lstStyle/>
            <a:p>
              <a:pPr marR="5080" algn="ctr">
                <a:lnSpc>
                  <a:spcPts val="4500"/>
                </a:lnSpc>
              </a:pPr>
              <a:r>
                <a:rPr lang="en-CA" sz="4000" dirty="0">
                  <a:solidFill>
                    <a:srgbClr val="222222"/>
                  </a:solidFill>
                  <a:latin typeface="Arial" panose="020B0604020202020204" pitchFamily="34" charset="0"/>
                  <a:cs typeface="Arial" panose="020B0604020202020204" pitchFamily="34" charset="0"/>
                </a:rPr>
                <a:t>PLAN DE COURS</a:t>
              </a:r>
              <a:endParaRPr sz="4000" dirty="0">
                <a:latin typeface="Arial" panose="020B0604020202020204" pitchFamily="34" charset="0"/>
                <a:cs typeface="Arial" panose="020B0604020202020204" pitchFamily="34" charset="0"/>
              </a:endParaRPr>
            </a:p>
          </p:txBody>
        </p:sp>
        <p:sp>
          <p:nvSpPr>
            <p:cNvPr id="47" name="object 21">
              <a:extLst>
                <a:ext uri="{FF2B5EF4-FFF2-40B4-BE49-F238E27FC236}">
                  <a16:creationId xmlns:a16="http://schemas.microsoft.com/office/drawing/2014/main" id="{5AC10DBB-03A8-D127-ED07-C117CA299290}"/>
                </a:ext>
              </a:extLst>
            </p:cNvPr>
            <p:cNvSpPr txBox="1"/>
            <p:nvPr/>
          </p:nvSpPr>
          <p:spPr>
            <a:xfrm>
              <a:off x="937980" y="1651003"/>
              <a:ext cx="2879090" cy="1852430"/>
            </a:xfrm>
            <a:prstGeom prst="rect">
              <a:avLst/>
            </a:prstGeom>
          </p:spPr>
          <p:txBody>
            <a:bodyPr vert="horz" wrap="square" lIns="0" tIns="13335" rIns="0" bIns="0" rtlCol="0">
              <a:spAutoFit/>
            </a:bodyPr>
            <a:lstStyle/>
            <a:p>
              <a:pPr marL="1024255">
                <a:lnSpc>
                  <a:spcPct val="100000"/>
                </a:lnSpc>
                <a:spcBef>
                  <a:spcPts val="105"/>
                </a:spcBef>
              </a:pPr>
              <a:r>
                <a:rPr lang="en-CA" sz="11950" spc="-1250" dirty="0">
                  <a:solidFill>
                    <a:srgbClr val="222222"/>
                  </a:solidFill>
                  <a:latin typeface="Arial" panose="020B0604020202020204" pitchFamily="34" charset="0"/>
                  <a:cs typeface="Arial" panose="020B0604020202020204" pitchFamily="34" charset="0"/>
                </a:rPr>
                <a:t>1</a:t>
              </a:r>
              <a:endParaRPr sz="11950" dirty="0">
                <a:latin typeface="Arial" panose="020B0604020202020204" pitchFamily="34" charset="0"/>
                <a:cs typeface="Arial" panose="020B0604020202020204" pitchFamily="34" charset="0"/>
              </a:endParaRPr>
            </a:p>
          </p:txBody>
        </p:sp>
      </p:grpSp>
      <p:sp>
        <p:nvSpPr>
          <p:cNvPr id="7" name="object 7"/>
          <p:cNvSpPr/>
          <p:nvPr/>
        </p:nvSpPr>
        <p:spPr>
          <a:xfrm>
            <a:off x="8100975" y="5009461"/>
            <a:ext cx="4925060" cy="2755241"/>
          </a:xfrm>
          <a:custGeom>
            <a:avLst/>
            <a:gdLst/>
            <a:ahLst/>
            <a:cxnLst/>
            <a:rect l="l" t="t" r="r" b="b"/>
            <a:pathLst>
              <a:path w="4925059" h="3083559">
                <a:moveTo>
                  <a:pt x="4830564" y="0"/>
                </a:moveTo>
                <a:lnTo>
                  <a:pt x="94237" y="0"/>
                </a:lnTo>
                <a:lnTo>
                  <a:pt x="57554" y="7405"/>
                </a:lnTo>
                <a:lnTo>
                  <a:pt x="27599" y="27599"/>
                </a:lnTo>
                <a:lnTo>
                  <a:pt x="7405" y="57554"/>
                </a:lnTo>
                <a:lnTo>
                  <a:pt x="0" y="94237"/>
                </a:lnTo>
                <a:lnTo>
                  <a:pt x="0" y="2988997"/>
                </a:lnTo>
                <a:lnTo>
                  <a:pt x="7405" y="3025681"/>
                </a:lnTo>
                <a:lnTo>
                  <a:pt x="27599" y="3055636"/>
                </a:lnTo>
                <a:lnTo>
                  <a:pt x="57554" y="3075830"/>
                </a:lnTo>
                <a:lnTo>
                  <a:pt x="94237" y="3083235"/>
                </a:lnTo>
                <a:lnTo>
                  <a:pt x="4830564" y="3083235"/>
                </a:lnTo>
                <a:lnTo>
                  <a:pt x="4867248" y="3075830"/>
                </a:lnTo>
                <a:lnTo>
                  <a:pt x="4897202" y="3055636"/>
                </a:lnTo>
                <a:lnTo>
                  <a:pt x="4917397" y="3025681"/>
                </a:lnTo>
                <a:lnTo>
                  <a:pt x="4924802" y="2988997"/>
                </a:lnTo>
                <a:lnTo>
                  <a:pt x="4924802" y="94237"/>
                </a:lnTo>
                <a:lnTo>
                  <a:pt x="4917397" y="57554"/>
                </a:lnTo>
                <a:lnTo>
                  <a:pt x="4897202" y="27599"/>
                </a:lnTo>
                <a:lnTo>
                  <a:pt x="4867248" y="7405"/>
                </a:lnTo>
                <a:lnTo>
                  <a:pt x="4830564" y="0"/>
                </a:lnTo>
                <a:close/>
              </a:path>
            </a:pathLst>
          </a:custGeom>
          <a:solidFill>
            <a:srgbClr val="222222"/>
          </a:solidFill>
        </p:spPr>
        <p:txBody>
          <a:bodyPr wrap="square" lIns="0" tIns="0" rIns="0" bIns="0" rtlCol="0"/>
          <a:lstStyle/>
          <a:p>
            <a:endParaRPr sz="1900">
              <a:latin typeface="Arial" panose="020B0604020202020204" pitchFamily="34" charset="0"/>
              <a:cs typeface="Arial" panose="020B0604020202020204" pitchFamily="34" charset="0"/>
            </a:endParaRPr>
          </a:p>
        </p:txBody>
      </p:sp>
      <p:sp>
        <p:nvSpPr>
          <p:cNvPr id="8" name="object 8"/>
          <p:cNvSpPr txBox="1"/>
          <p:nvPr/>
        </p:nvSpPr>
        <p:spPr>
          <a:xfrm>
            <a:off x="8323869" y="4988146"/>
            <a:ext cx="4648825" cy="2462854"/>
          </a:xfrm>
          <a:prstGeom prst="rect">
            <a:avLst/>
          </a:prstGeom>
        </p:spPr>
        <p:txBody>
          <a:bodyPr vert="horz" wrap="square" lIns="0" tIns="109855" rIns="0" bIns="0" rtlCol="0">
            <a:spAutoFit/>
          </a:bodyPr>
          <a:lstStyle/>
          <a:p>
            <a:pPr marL="12700">
              <a:lnSpc>
                <a:spcPct val="100000"/>
              </a:lnSpc>
              <a:spcBef>
                <a:spcPts val="865"/>
              </a:spcBef>
            </a:pPr>
            <a:r>
              <a:rPr sz="3550" b="1" dirty="0">
                <a:solidFill>
                  <a:srgbClr val="FFFFFF"/>
                </a:solidFill>
                <a:latin typeface="Arial" panose="020B0604020202020204" pitchFamily="34" charset="0"/>
                <a:cs typeface="Arial" panose="020B0604020202020204" pitchFamily="34" charset="0"/>
              </a:rPr>
              <a:t>Objectif principal :</a:t>
            </a:r>
            <a:endParaRPr sz="3550" b="1" dirty="0">
              <a:latin typeface="Arial" panose="020B0604020202020204" pitchFamily="34" charset="0"/>
              <a:cs typeface="Arial" panose="020B0604020202020204" pitchFamily="34" charset="0"/>
            </a:endParaRPr>
          </a:p>
          <a:p>
            <a:pPr marL="12700" marR="5080">
              <a:lnSpc>
                <a:spcPct val="100000"/>
              </a:lnSpc>
              <a:spcBef>
                <a:spcPts val="405"/>
              </a:spcBef>
            </a:pPr>
            <a:r>
              <a:rPr sz="1900" dirty="0">
                <a:solidFill>
                  <a:srgbClr val="FFFFFF"/>
                </a:solidFill>
                <a:latin typeface="Arial" panose="020B0604020202020204" pitchFamily="34" charset="0"/>
                <a:cs typeface="Arial" panose="020B0604020202020204" pitchFamily="34" charset="0"/>
              </a:rPr>
              <a:t>Les élèves découvrent la mission, explorent le site Web du Rapport Planète vivante Canada (RPVC) pour enfants (wwf.ca/rpvcenfants) et commencent à </a:t>
            </a:r>
            <a:r>
              <a:rPr sz="1900" dirty="0" err="1">
                <a:solidFill>
                  <a:srgbClr val="FFFFFF"/>
                </a:solidFill>
                <a:latin typeface="Arial" panose="020B0604020202020204" pitchFamily="34" charset="0"/>
                <a:cs typeface="Arial" panose="020B0604020202020204" pitchFamily="34" charset="0"/>
              </a:rPr>
              <a:t>interagir</a:t>
            </a:r>
            <a:r>
              <a:rPr sz="1900" dirty="0">
                <a:solidFill>
                  <a:srgbClr val="FFFFFF"/>
                </a:solidFill>
                <a:latin typeface="Arial" panose="020B0604020202020204" pitchFamily="34" charset="0"/>
                <a:cs typeface="Arial" panose="020B0604020202020204" pitchFamily="34" charset="0"/>
              </a:rPr>
              <a:t> avec</a:t>
            </a:r>
            <a:r>
              <a:rPr lang="en-CA" sz="1900" dirty="0">
                <a:latin typeface="Arial" panose="020B0604020202020204" pitchFamily="34" charset="0"/>
                <a:cs typeface="Arial" panose="020B0604020202020204" pitchFamily="34" charset="0"/>
              </a:rPr>
              <a:t> </a:t>
            </a:r>
            <a:r>
              <a:rPr sz="1900" dirty="0">
                <a:solidFill>
                  <a:srgbClr val="FFFFFF"/>
                </a:solidFill>
                <a:latin typeface="Arial" panose="020B0604020202020204" pitchFamily="34" charset="0"/>
                <a:cs typeface="Arial" panose="020B0604020202020204" pitchFamily="34" charset="0"/>
              </a:rPr>
              <a:t>le contenu de manière autonome, guidés par leur curiosité.</a:t>
            </a:r>
            <a:endParaRPr sz="1900" dirty="0">
              <a:latin typeface="Arial" panose="020B0604020202020204" pitchFamily="34" charset="0"/>
              <a:cs typeface="Arial" panose="020B0604020202020204" pitchFamily="34" charset="0"/>
            </a:endParaRPr>
          </a:p>
        </p:txBody>
      </p:sp>
      <p:sp>
        <p:nvSpPr>
          <p:cNvPr id="9" name="object 9"/>
          <p:cNvSpPr txBox="1"/>
          <p:nvPr/>
        </p:nvSpPr>
        <p:spPr>
          <a:xfrm>
            <a:off x="8088275" y="8048572"/>
            <a:ext cx="5031423" cy="2305118"/>
          </a:xfrm>
          <a:prstGeom prst="rect">
            <a:avLst/>
          </a:prstGeom>
        </p:spPr>
        <p:txBody>
          <a:bodyPr vert="horz" wrap="square" lIns="0" tIns="12065" rIns="0" bIns="0" rtlCol="0">
            <a:spAutoFit/>
          </a:bodyPr>
          <a:lstStyle/>
          <a:p>
            <a:pPr marL="12700">
              <a:lnSpc>
                <a:spcPts val="3240"/>
              </a:lnSpc>
              <a:spcBef>
                <a:spcPts val="95"/>
              </a:spcBef>
              <a:spcAft>
                <a:spcPts val="600"/>
              </a:spcAft>
            </a:pPr>
            <a:r>
              <a:rPr lang="en-CA" sz="3200" dirty="0" err="1">
                <a:latin typeface="Arial" panose="020B0604020202020204" pitchFamily="34" charset="0"/>
                <a:cs typeface="Arial" panose="020B0604020202020204" pitchFamily="34" charset="0"/>
              </a:rPr>
              <a:t>Résultats</a:t>
            </a:r>
            <a:r>
              <a:rPr lang="en-CA" sz="3200" dirty="0">
                <a:latin typeface="Arial" panose="020B0604020202020204" pitchFamily="34" charset="0"/>
                <a:cs typeface="Arial" panose="020B0604020202020204" pitchFamily="34" charset="0"/>
              </a:rPr>
              <a:t> </a:t>
            </a:r>
            <a:br>
              <a:rPr lang="en-CA" sz="3200" dirty="0">
                <a:latin typeface="Arial" panose="020B0604020202020204" pitchFamily="34" charset="0"/>
                <a:cs typeface="Arial" panose="020B0604020202020204" pitchFamily="34" charset="0"/>
              </a:rPr>
            </a:br>
            <a:r>
              <a:rPr lang="en-CA" sz="3200" dirty="0" err="1">
                <a:latin typeface="Arial" panose="020B0604020202020204" pitchFamily="34" charset="0"/>
                <a:cs typeface="Arial" panose="020B0604020202020204" pitchFamily="34" charset="0"/>
              </a:rPr>
              <a:t>d’apprentissage</a:t>
            </a:r>
            <a:r>
              <a:rPr lang="en-CA" sz="3200" dirty="0">
                <a:latin typeface="Arial" panose="020B0604020202020204" pitchFamily="34" charset="0"/>
                <a:cs typeface="Arial" panose="020B0604020202020204" pitchFamily="34" charset="0"/>
              </a:rPr>
              <a:t> </a:t>
            </a:r>
            <a:r>
              <a:rPr lang="en-CA" sz="3200" dirty="0" err="1">
                <a:latin typeface="Arial" panose="020B0604020202020204" pitchFamily="34" charset="0"/>
                <a:cs typeface="Arial" panose="020B0604020202020204" pitchFamily="34" charset="0"/>
              </a:rPr>
              <a:t>générau</a:t>
            </a:r>
            <a:r>
              <a:rPr lang="en-CA" sz="3200" spc="600" dirty="0" err="1">
                <a:latin typeface="Arial" panose="020B0604020202020204" pitchFamily="34" charset="0"/>
                <a:cs typeface="Arial" panose="020B0604020202020204" pitchFamily="34" charset="0"/>
              </a:rPr>
              <a:t>x</a:t>
            </a:r>
            <a:r>
              <a:rPr lang="en-CA" sz="3200" spc="600" dirty="0">
                <a:latin typeface="Arial" panose="020B0604020202020204" pitchFamily="34" charset="0"/>
                <a:cs typeface="Arial" panose="020B0604020202020204" pitchFamily="34" charset="0"/>
              </a:rPr>
              <a:t>:</a:t>
            </a:r>
          </a:p>
          <a:p>
            <a:pPr marL="12700">
              <a:spcBef>
                <a:spcPts val="95"/>
              </a:spcBef>
            </a:pPr>
            <a:r>
              <a:rPr lang="en-CA" sz="1900" dirty="0" err="1">
                <a:latin typeface="Arial" panose="020B0604020202020204" pitchFamily="34" charset="0"/>
                <a:cs typeface="Arial" panose="020B0604020202020204" pitchFamily="34" charset="0"/>
              </a:rPr>
              <a:t>Voir</a:t>
            </a:r>
            <a:r>
              <a:rPr lang="en-CA" sz="1900" dirty="0">
                <a:latin typeface="Arial" panose="020B0604020202020204" pitchFamily="34" charset="0"/>
                <a:cs typeface="Arial" panose="020B0604020202020204" pitchFamily="34" charset="0"/>
              </a:rPr>
              <a:t> l’annexe 1 pour les résultats d’apprentissages généraux qui s’appliquent à votre province ou territoire.</a:t>
            </a:r>
          </a:p>
          <a:p>
            <a:pPr marL="12700">
              <a:spcBef>
                <a:spcPts val="95"/>
              </a:spcBef>
            </a:pPr>
            <a:endParaRPr lang="en-CA" sz="3200" dirty="0">
              <a:latin typeface="Arial" panose="020B0604020202020204" pitchFamily="34" charset="0"/>
              <a:cs typeface="Arial" panose="020B0604020202020204" pitchFamily="34" charset="0"/>
            </a:endParaRPr>
          </a:p>
        </p:txBody>
      </p:sp>
      <p:sp>
        <p:nvSpPr>
          <p:cNvPr id="11" name="object 11"/>
          <p:cNvSpPr txBox="1"/>
          <p:nvPr/>
        </p:nvSpPr>
        <p:spPr>
          <a:xfrm>
            <a:off x="14224213" y="4447651"/>
            <a:ext cx="4209837" cy="2316660"/>
          </a:xfrm>
          <a:prstGeom prst="rect">
            <a:avLst/>
          </a:prstGeom>
        </p:spPr>
        <p:txBody>
          <a:bodyPr vert="horz" wrap="square" lIns="0" tIns="109855" rIns="0" bIns="0" rtlCol="0">
            <a:spAutoFit/>
          </a:bodyPr>
          <a:lstStyle/>
          <a:p>
            <a:pPr marL="12700">
              <a:lnSpc>
                <a:spcPct val="100000"/>
              </a:lnSpc>
              <a:spcBef>
                <a:spcPts val="865"/>
              </a:spcBef>
            </a:pPr>
            <a:r>
              <a:rPr sz="3200" dirty="0">
                <a:latin typeface="Arial" panose="020B0604020202020204" pitchFamily="34" charset="0"/>
                <a:cs typeface="Arial" panose="020B0604020202020204" pitchFamily="34" charset="0"/>
              </a:rPr>
              <a:t>Compétences développée</a:t>
            </a:r>
            <a:r>
              <a:rPr sz="3200" spc="600" dirty="0">
                <a:latin typeface="Arial" panose="020B0604020202020204" pitchFamily="34" charset="0"/>
                <a:cs typeface="Arial" panose="020B0604020202020204" pitchFamily="34" charset="0"/>
              </a:rPr>
              <a:t>s:</a:t>
            </a:r>
          </a:p>
          <a:p>
            <a:pPr marL="12700" marR="5080">
              <a:lnSpc>
                <a:spcPct val="100000"/>
              </a:lnSpc>
              <a:spcBef>
                <a:spcPts val="405"/>
              </a:spcBef>
            </a:pPr>
            <a:r>
              <a:rPr sz="1900" dirty="0">
                <a:latin typeface="Arial" panose="020B0604020202020204" pitchFamily="34" charset="0"/>
                <a:cs typeface="Arial" panose="020B0604020202020204" pitchFamily="34" charset="0"/>
              </a:rPr>
              <a:t>Gérer son temps, communiquer efficacement, mener des recherches, utiliser la pensée critique et consulter du contenu numérique.</a:t>
            </a:r>
          </a:p>
        </p:txBody>
      </p:sp>
      <p:sp>
        <p:nvSpPr>
          <p:cNvPr id="12" name="object 12"/>
          <p:cNvSpPr txBox="1"/>
          <p:nvPr/>
        </p:nvSpPr>
        <p:spPr>
          <a:xfrm>
            <a:off x="14224213" y="6914464"/>
            <a:ext cx="4209837" cy="2993768"/>
          </a:xfrm>
          <a:prstGeom prst="rect">
            <a:avLst/>
          </a:prstGeom>
        </p:spPr>
        <p:txBody>
          <a:bodyPr vert="horz" wrap="square" lIns="0" tIns="109855" rIns="0" bIns="0" rtlCol="0">
            <a:spAutoFit/>
          </a:bodyPr>
          <a:lstStyle/>
          <a:p>
            <a:pPr marL="12700">
              <a:lnSpc>
                <a:spcPct val="100000"/>
              </a:lnSpc>
              <a:spcBef>
                <a:spcPts val="865"/>
              </a:spcBef>
            </a:pPr>
            <a:r>
              <a:rPr sz="3200" dirty="0">
                <a:latin typeface="Arial" panose="020B0604020202020204" pitchFamily="34" charset="0"/>
                <a:cs typeface="Arial" panose="020B0604020202020204" pitchFamily="34" charset="0"/>
              </a:rPr>
              <a:t>Mise en contexte :</a:t>
            </a:r>
          </a:p>
          <a:p>
            <a:pPr marL="12700" marR="5080">
              <a:lnSpc>
                <a:spcPct val="100000"/>
              </a:lnSpc>
              <a:spcBef>
                <a:spcPts val="405"/>
              </a:spcBef>
            </a:pPr>
            <a:r>
              <a:rPr sz="1900" dirty="0">
                <a:latin typeface="Arial" panose="020B0604020202020204" pitchFamily="34" charset="0"/>
                <a:cs typeface="Arial" panose="020B0604020202020204" pitchFamily="34" charset="0"/>
              </a:rPr>
              <a:t>Cette leçon lance l’exploration du site Web du RPVC pour enfants du WWF-Canada. En présentant cette leçon de manière à éveiller la curiosité de vos élèves ou de votre groupe, vous contribuerez à renforcer leur participation dans les objectifs de Mission : Explorer pour restaurer.</a:t>
            </a:r>
          </a:p>
        </p:txBody>
      </p:sp>
      <p:sp>
        <p:nvSpPr>
          <p:cNvPr id="14" name="object 14"/>
          <p:cNvSpPr/>
          <p:nvPr/>
        </p:nvSpPr>
        <p:spPr>
          <a:xfrm>
            <a:off x="942379" y="4240708"/>
            <a:ext cx="6042025" cy="5937250"/>
          </a:xfrm>
          <a:custGeom>
            <a:avLst/>
            <a:gdLst/>
            <a:ahLst/>
            <a:cxnLst/>
            <a:rect l="l" t="t" r="r" b="b"/>
            <a:pathLst>
              <a:path w="6042025" h="5937250">
                <a:moveTo>
                  <a:pt x="5947462" y="0"/>
                </a:moveTo>
                <a:lnTo>
                  <a:pt x="94237" y="0"/>
                </a:lnTo>
                <a:lnTo>
                  <a:pt x="57554" y="7405"/>
                </a:lnTo>
                <a:lnTo>
                  <a:pt x="27599" y="27599"/>
                </a:lnTo>
                <a:lnTo>
                  <a:pt x="7405" y="57554"/>
                </a:lnTo>
                <a:lnTo>
                  <a:pt x="0" y="94237"/>
                </a:lnTo>
                <a:lnTo>
                  <a:pt x="0" y="5842754"/>
                </a:lnTo>
                <a:lnTo>
                  <a:pt x="7405" y="5879437"/>
                </a:lnTo>
                <a:lnTo>
                  <a:pt x="27599" y="5909392"/>
                </a:lnTo>
                <a:lnTo>
                  <a:pt x="57554" y="5929586"/>
                </a:lnTo>
                <a:lnTo>
                  <a:pt x="94237" y="5936992"/>
                </a:lnTo>
                <a:lnTo>
                  <a:pt x="5947462" y="5936992"/>
                </a:lnTo>
                <a:lnTo>
                  <a:pt x="5984146" y="5929586"/>
                </a:lnTo>
                <a:lnTo>
                  <a:pt x="6014100" y="5909392"/>
                </a:lnTo>
                <a:lnTo>
                  <a:pt x="6034295" y="5879437"/>
                </a:lnTo>
                <a:lnTo>
                  <a:pt x="6041700" y="5842754"/>
                </a:lnTo>
                <a:lnTo>
                  <a:pt x="6041700" y="94237"/>
                </a:lnTo>
                <a:lnTo>
                  <a:pt x="6034295" y="57554"/>
                </a:lnTo>
                <a:lnTo>
                  <a:pt x="6014100" y="27599"/>
                </a:lnTo>
                <a:lnTo>
                  <a:pt x="5984146" y="7405"/>
                </a:lnTo>
                <a:lnTo>
                  <a:pt x="5947462" y="0"/>
                </a:lnTo>
                <a:close/>
              </a:path>
            </a:pathLst>
          </a:custGeom>
          <a:solidFill>
            <a:srgbClr val="FCC941"/>
          </a:solidFill>
        </p:spPr>
        <p:txBody>
          <a:bodyPr wrap="square" lIns="0" tIns="0" rIns="0" bIns="0" rtlCol="0"/>
          <a:lstStyle/>
          <a:p>
            <a:endParaRPr sz="1900">
              <a:latin typeface="Arial" panose="020B0604020202020204" pitchFamily="34" charset="0"/>
              <a:cs typeface="Arial" panose="020B0604020202020204" pitchFamily="34" charset="0"/>
            </a:endParaRPr>
          </a:p>
        </p:txBody>
      </p:sp>
      <p:sp>
        <p:nvSpPr>
          <p:cNvPr id="15" name="object 15"/>
          <p:cNvSpPr/>
          <p:nvPr/>
        </p:nvSpPr>
        <p:spPr>
          <a:xfrm>
            <a:off x="1177974" y="5883275"/>
            <a:ext cx="5570855" cy="0"/>
          </a:xfrm>
          <a:custGeom>
            <a:avLst/>
            <a:gdLst/>
            <a:ahLst/>
            <a:cxnLst/>
            <a:rect l="l" t="t" r="r" b="b"/>
            <a:pathLst>
              <a:path w="5570855">
                <a:moveTo>
                  <a:pt x="0" y="0"/>
                </a:moveTo>
                <a:lnTo>
                  <a:pt x="5570511" y="0"/>
                </a:lnTo>
              </a:path>
            </a:pathLst>
          </a:custGeom>
          <a:ln w="10470">
            <a:solidFill>
              <a:srgbClr val="2E3092"/>
            </a:solidFill>
          </a:ln>
        </p:spPr>
        <p:txBody>
          <a:bodyPr wrap="square" lIns="0" tIns="0" rIns="0" bIns="0" rtlCol="0"/>
          <a:lstStyle/>
          <a:p>
            <a:endParaRPr sz="1900">
              <a:latin typeface="Arial" panose="020B0604020202020204" pitchFamily="34" charset="0"/>
              <a:cs typeface="Arial" panose="020B0604020202020204" pitchFamily="34" charset="0"/>
            </a:endParaRPr>
          </a:p>
        </p:txBody>
      </p:sp>
      <p:sp>
        <p:nvSpPr>
          <p:cNvPr id="16" name="object 16"/>
          <p:cNvSpPr/>
          <p:nvPr/>
        </p:nvSpPr>
        <p:spPr>
          <a:xfrm>
            <a:off x="1177974" y="7790537"/>
            <a:ext cx="5570855" cy="0"/>
          </a:xfrm>
          <a:custGeom>
            <a:avLst/>
            <a:gdLst/>
            <a:ahLst/>
            <a:cxnLst/>
            <a:rect l="l" t="t" r="r" b="b"/>
            <a:pathLst>
              <a:path w="5570855">
                <a:moveTo>
                  <a:pt x="0" y="0"/>
                </a:moveTo>
                <a:lnTo>
                  <a:pt x="5570511" y="0"/>
                </a:lnTo>
              </a:path>
            </a:pathLst>
          </a:custGeom>
          <a:ln w="10470">
            <a:solidFill>
              <a:srgbClr val="2E3092"/>
            </a:solidFill>
          </a:ln>
        </p:spPr>
        <p:txBody>
          <a:bodyPr wrap="square" lIns="0" tIns="0" rIns="0" bIns="0" rtlCol="0"/>
          <a:lstStyle/>
          <a:p>
            <a:endParaRPr sz="1900">
              <a:latin typeface="Arial" panose="020B0604020202020204" pitchFamily="34" charset="0"/>
              <a:cs typeface="Arial" panose="020B0604020202020204" pitchFamily="34" charset="0"/>
            </a:endParaRPr>
          </a:p>
        </p:txBody>
      </p:sp>
      <p:sp>
        <p:nvSpPr>
          <p:cNvPr id="17" name="object 17"/>
          <p:cNvSpPr txBox="1"/>
          <p:nvPr/>
        </p:nvSpPr>
        <p:spPr>
          <a:xfrm>
            <a:off x="1165274" y="4300528"/>
            <a:ext cx="4585335" cy="1366400"/>
          </a:xfrm>
          <a:prstGeom prst="rect">
            <a:avLst/>
          </a:prstGeom>
        </p:spPr>
        <p:txBody>
          <a:bodyPr vert="horz" wrap="square" lIns="0" tIns="106045" rIns="0" bIns="0" rtlCol="0">
            <a:spAutoFit/>
          </a:bodyPr>
          <a:lstStyle/>
          <a:p>
            <a:pPr marL="12700">
              <a:lnSpc>
                <a:spcPct val="100000"/>
              </a:lnSpc>
              <a:spcBef>
                <a:spcPts val="835"/>
              </a:spcBef>
            </a:pPr>
            <a:r>
              <a:rPr sz="1900" dirty="0">
                <a:latin typeface="Arial" panose="020B0604020202020204" pitchFamily="34" charset="0"/>
                <a:cs typeface="Arial" panose="020B0604020202020204" pitchFamily="34" charset="0"/>
              </a:rPr>
              <a:t>DURÉE DE LA LEÇON :</a:t>
            </a:r>
          </a:p>
          <a:p>
            <a:pPr marL="12700" marR="5080">
              <a:lnSpc>
                <a:spcPct val="100000"/>
              </a:lnSpc>
              <a:spcBef>
                <a:spcPts val="740"/>
              </a:spcBef>
            </a:pPr>
            <a:r>
              <a:rPr sz="1900" b="1" dirty="0">
                <a:latin typeface="Arial" panose="020B0604020202020204" pitchFamily="34" charset="0"/>
                <a:cs typeface="Arial" panose="020B0604020202020204" pitchFamily="34" charset="0"/>
              </a:rPr>
              <a:t>Une à deux périodes de classe (40 à 90 minutes), selon le nombre d’activités complémentaires que vous proposez.</a:t>
            </a:r>
          </a:p>
        </p:txBody>
      </p:sp>
      <p:sp>
        <p:nvSpPr>
          <p:cNvPr id="18" name="object 18"/>
          <p:cNvSpPr txBox="1"/>
          <p:nvPr/>
        </p:nvSpPr>
        <p:spPr>
          <a:xfrm>
            <a:off x="1165274" y="6005126"/>
            <a:ext cx="5532120" cy="1456168"/>
          </a:xfrm>
          <a:prstGeom prst="rect">
            <a:avLst/>
          </a:prstGeom>
        </p:spPr>
        <p:txBody>
          <a:bodyPr vert="horz" wrap="square" lIns="0" tIns="106045" rIns="0" bIns="0" rtlCol="0">
            <a:spAutoFit/>
          </a:bodyPr>
          <a:lstStyle/>
          <a:p>
            <a:pPr marL="12700">
              <a:lnSpc>
                <a:spcPct val="100000"/>
              </a:lnSpc>
              <a:spcBef>
                <a:spcPts val="835"/>
              </a:spcBef>
            </a:pPr>
            <a:r>
              <a:rPr sz="1900" dirty="0">
                <a:latin typeface="Arial" panose="020B0604020202020204" pitchFamily="34" charset="0"/>
                <a:cs typeface="Arial" panose="020B0604020202020204" pitchFamily="34" charset="0"/>
              </a:rPr>
              <a:t>OUTILS D’ÉVALUATION :</a:t>
            </a:r>
          </a:p>
          <a:p>
            <a:pPr marL="12700" marR="5080">
              <a:spcBef>
                <a:spcPts val="740"/>
              </a:spcBef>
            </a:pPr>
            <a:r>
              <a:rPr sz="1900" dirty="0">
                <a:latin typeface="Arial" panose="020B0604020202020204" pitchFamily="34" charset="0"/>
                <a:cs typeface="Arial" panose="020B0604020202020204" pitchFamily="34" charset="0"/>
              </a:rPr>
              <a:t>Élève : </a:t>
            </a:r>
            <a:r>
              <a:rPr sz="1900" b="1" dirty="0">
                <a:latin typeface="Arial" panose="020B0604020202020204" pitchFamily="34" charset="0"/>
                <a:cs typeface="Arial" panose="020B0604020202020204" pitchFamily="34" charset="0"/>
              </a:rPr>
              <a:t>Verso de la carte de mission no 1</a:t>
            </a:r>
          </a:p>
          <a:p>
            <a:pPr marL="12700" marR="5080">
              <a:lnSpc>
                <a:spcPct val="100000"/>
              </a:lnSpc>
              <a:spcBef>
                <a:spcPts val="735"/>
              </a:spcBef>
            </a:pPr>
            <a:r>
              <a:rPr sz="1900" dirty="0">
                <a:latin typeface="Arial" panose="020B0604020202020204" pitchFamily="34" charset="0"/>
                <a:cs typeface="Arial" panose="020B0604020202020204" pitchFamily="34" charset="0"/>
              </a:rPr>
              <a:t>Enseignant : </a:t>
            </a:r>
            <a:r>
              <a:rPr sz="1900" b="1" dirty="0">
                <a:latin typeface="Arial" panose="020B0604020202020204" pitchFamily="34" charset="0"/>
                <a:cs typeface="Arial" panose="020B0604020202020204" pitchFamily="34" charset="0"/>
              </a:rPr>
              <a:t>Grille d’évaluation rapide ou grille d’évaluation de l’apprentissage par l’enquête</a:t>
            </a:r>
          </a:p>
        </p:txBody>
      </p:sp>
      <p:sp>
        <p:nvSpPr>
          <p:cNvPr id="19" name="object 19"/>
          <p:cNvSpPr txBox="1"/>
          <p:nvPr/>
        </p:nvSpPr>
        <p:spPr>
          <a:xfrm>
            <a:off x="1165274" y="7925266"/>
            <a:ext cx="5514975" cy="2053767"/>
          </a:xfrm>
          <a:prstGeom prst="rect">
            <a:avLst/>
          </a:prstGeom>
        </p:spPr>
        <p:txBody>
          <a:bodyPr vert="horz" wrap="square" lIns="0" tIns="106045" rIns="0" bIns="0" rtlCol="0" anchor="t">
            <a:spAutoFit/>
          </a:bodyPr>
          <a:lstStyle/>
          <a:p>
            <a:pPr marL="12700">
              <a:lnSpc>
                <a:spcPct val="100000"/>
              </a:lnSpc>
              <a:spcBef>
                <a:spcPts val="835"/>
              </a:spcBef>
            </a:pPr>
            <a:r>
              <a:rPr sz="1900" dirty="0">
                <a:latin typeface="Arial" panose="020B0604020202020204" pitchFamily="34" charset="0"/>
                <a:cs typeface="Arial" panose="020B0604020202020204" pitchFamily="34" charset="0"/>
              </a:rPr>
              <a:t>MATÉRIEL REQUIS :</a:t>
            </a:r>
          </a:p>
          <a:p>
            <a:pPr marL="389255" marR="120650" indent="-235585">
              <a:lnSpc>
                <a:spcPct val="100000"/>
              </a:lnSpc>
              <a:spcBef>
                <a:spcPts val="740"/>
              </a:spcBef>
              <a:buChar char="•"/>
              <a:tabLst>
                <a:tab pos="389255" algn="l"/>
              </a:tabLst>
            </a:pPr>
            <a:r>
              <a:rPr sz="1900" b="1" dirty="0" err="1">
                <a:latin typeface="Arial"/>
                <a:cs typeface="Arial"/>
              </a:rPr>
              <a:t>Copie</a:t>
            </a:r>
            <a:r>
              <a:rPr sz="1900" b="1" dirty="0">
                <a:latin typeface="Arial"/>
                <a:cs typeface="Arial"/>
              </a:rPr>
              <a:t> de </a:t>
            </a:r>
            <a:r>
              <a:rPr sz="1900" b="1" dirty="0" err="1">
                <a:latin typeface="Arial"/>
                <a:cs typeface="Arial"/>
              </a:rPr>
              <a:t>l’enseignant</a:t>
            </a:r>
            <a:r>
              <a:rPr sz="1900" b="1" dirty="0">
                <a:latin typeface="Arial"/>
                <a:cs typeface="Arial"/>
              </a:rPr>
              <a:t> de la carte Mission : Explorer pour </a:t>
            </a:r>
            <a:r>
              <a:rPr sz="1900" b="1" dirty="0" err="1">
                <a:latin typeface="Arial"/>
                <a:cs typeface="Arial"/>
              </a:rPr>
              <a:t>restaurer</a:t>
            </a:r>
          </a:p>
          <a:p>
            <a:pPr marL="389255" indent="-235585">
              <a:lnSpc>
                <a:spcPct val="100000"/>
              </a:lnSpc>
              <a:spcBef>
                <a:spcPts val="360"/>
              </a:spcBef>
              <a:buChar char="•"/>
              <a:tabLst>
                <a:tab pos="389255" algn="l"/>
              </a:tabLst>
            </a:pPr>
            <a:r>
              <a:rPr sz="1900" b="1" dirty="0">
                <a:latin typeface="Arial"/>
                <a:cs typeface="Arial"/>
              </a:rPr>
              <a:t>Cartes de mission des </a:t>
            </a:r>
            <a:r>
              <a:rPr sz="1900" b="1" dirty="0" err="1">
                <a:latin typeface="Arial"/>
                <a:cs typeface="Arial"/>
              </a:rPr>
              <a:t>élèves</a:t>
            </a:r>
          </a:p>
          <a:p>
            <a:pPr marL="389255" marR="5080" indent="-235585">
              <a:lnSpc>
                <a:spcPct val="100000"/>
              </a:lnSpc>
              <a:spcBef>
                <a:spcPts val="370"/>
              </a:spcBef>
              <a:buChar char="•"/>
              <a:tabLst>
                <a:tab pos="389255" algn="l"/>
              </a:tabLst>
            </a:pPr>
            <a:r>
              <a:rPr sz="1900" b="1" dirty="0" err="1">
                <a:latin typeface="Arial"/>
                <a:cs typeface="Arial"/>
              </a:rPr>
              <a:t>Accès</a:t>
            </a:r>
            <a:r>
              <a:rPr sz="1900" b="1" dirty="0">
                <a:latin typeface="Arial"/>
                <a:cs typeface="Arial"/>
              </a:rPr>
              <a:t> au site Web Rapport </a:t>
            </a:r>
            <a:r>
              <a:rPr lang="fr-FR" sz="1900" b="1" dirty="0">
                <a:latin typeface="Arial"/>
                <a:cs typeface="Arial"/>
              </a:rPr>
              <a:t>Planète</a:t>
            </a:r>
            <a:r>
              <a:rPr sz="1900" b="1" dirty="0">
                <a:latin typeface="Arial"/>
                <a:cs typeface="Arial"/>
              </a:rPr>
              <a:t> </a:t>
            </a:r>
            <a:r>
              <a:rPr sz="1900" b="1" dirty="0" err="1">
                <a:latin typeface="Arial"/>
                <a:cs typeface="Arial"/>
              </a:rPr>
              <a:t>vivante</a:t>
            </a:r>
            <a:r>
              <a:rPr sz="1900" b="1" dirty="0">
                <a:latin typeface="Arial"/>
                <a:cs typeface="Arial"/>
              </a:rPr>
              <a:t> pour enfants (wwf.ca/</a:t>
            </a:r>
            <a:r>
              <a:rPr sz="1900" b="1" dirty="0" err="1">
                <a:latin typeface="Arial"/>
                <a:cs typeface="Arial"/>
              </a:rPr>
              <a:t>rpvcenfants</a:t>
            </a:r>
            <a:r>
              <a:rPr sz="1900" b="1" dirty="0">
                <a:latin typeface="Arial"/>
                <a:cs typeface="Arial"/>
              </a:rPr>
              <a:t>)</a:t>
            </a:r>
          </a:p>
        </p:txBody>
      </p:sp>
      <p:sp>
        <p:nvSpPr>
          <p:cNvPr id="23" name="object 23"/>
          <p:cNvSpPr txBox="1"/>
          <p:nvPr/>
        </p:nvSpPr>
        <p:spPr>
          <a:xfrm>
            <a:off x="8094080" y="4541640"/>
            <a:ext cx="3729354" cy="304571"/>
          </a:xfrm>
          <a:prstGeom prst="rect">
            <a:avLst/>
          </a:prstGeom>
        </p:spPr>
        <p:txBody>
          <a:bodyPr vert="horz" wrap="square" lIns="0" tIns="12065" rIns="0" bIns="0" rtlCol="0">
            <a:spAutoFit/>
          </a:bodyPr>
          <a:lstStyle/>
          <a:p>
            <a:pPr marL="12700">
              <a:lnSpc>
                <a:spcPct val="100000"/>
              </a:lnSpc>
              <a:spcBef>
                <a:spcPts val="95"/>
              </a:spcBef>
            </a:pPr>
            <a:r>
              <a:rPr sz="1900" dirty="0">
                <a:latin typeface="Arial" panose="020B0604020202020204" pitchFamily="34" charset="0"/>
                <a:cs typeface="Arial" panose="020B0604020202020204" pitchFamily="34" charset="0"/>
              </a:rPr>
              <a:t>Niveaux scolaires : 4e à 6e année</a:t>
            </a:r>
          </a:p>
        </p:txBody>
      </p:sp>
      <p:sp>
        <p:nvSpPr>
          <p:cNvPr id="29" name="object 29"/>
          <p:cNvSpPr txBox="1"/>
          <p:nvPr/>
        </p:nvSpPr>
        <p:spPr>
          <a:xfrm>
            <a:off x="5005549" y="385481"/>
            <a:ext cx="6265701" cy="304571"/>
          </a:xfrm>
          <a:prstGeom prst="rect">
            <a:avLst/>
          </a:prstGeom>
        </p:spPr>
        <p:txBody>
          <a:bodyPr vert="horz" wrap="square" lIns="0" tIns="12065" rIns="0" bIns="0" rtlCol="0">
            <a:spAutoFit/>
          </a:bodyPr>
          <a:lstStyle/>
          <a:p>
            <a:pPr marL="12700">
              <a:lnSpc>
                <a:spcPct val="100000"/>
              </a:lnSpc>
              <a:spcBef>
                <a:spcPts val="95"/>
              </a:spcBef>
            </a:pPr>
            <a:r>
              <a:rPr sz="1900" dirty="0">
                <a:latin typeface="Arial" panose="020B0604020202020204" pitchFamily="34" charset="0"/>
                <a:cs typeface="Arial" panose="020B0604020202020204" pitchFamily="34" charset="0"/>
              </a:rPr>
              <a:t>Rapport Planète vivante Canada pour enfants</a:t>
            </a:r>
          </a:p>
        </p:txBody>
      </p:sp>
      <p:pic>
        <p:nvPicPr>
          <p:cNvPr id="49" name="Picture 48" descr="A black background with white text&#10;&#10;Description automatically generated">
            <a:extLst>
              <a:ext uri="{FF2B5EF4-FFF2-40B4-BE49-F238E27FC236}">
                <a16:creationId xmlns:a16="http://schemas.microsoft.com/office/drawing/2014/main" id="{AB2667DA-665A-2498-B100-7917A509BF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8484" y="1751128"/>
            <a:ext cx="11380546" cy="241467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9679" y="821194"/>
            <a:ext cx="6150571" cy="2836674"/>
          </a:xfrm>
          <a:prstGeom prst="rect">
            <a:avLst/>
          </a:prstGeom>
        </p:spPr>
        <p:txBody>
          <a:bodyPr vert="horz" wrap="square" lIns="0" tIns="15240" rIns="0" bIns="0" rtlCol="0">
            <a:spAutoFit/>
          </a:bodyPr>
          <a:lstStyle/>
          <a:p>
            <a:pPr>
              <a:lnSpc>
                <a:spcPts val="4400"/>
              </a:lnSpc>
            </a:pPr>
            <a:r>
              <a:rPr sz="4400" b="1" dirty="0" err="1">
                <a:solidFill>
                  <a:srgbClr val="292899"/>
                </a:solidFill>
                <a:latin typeface="Arial" panose="020B0604020202020204" pitchFamily="34" charset="0"/>
                <a:cs typeface="Arial" panose="020B0604020202020204" pitchFamily="34" charset="0"/>
              </a:rPr>
              <a:t>Rassembler</a:t>
            </a:r>
            <a:r>
              <a:rPr sz="4400" b="1" dirty="0">
                <a:solidFill>
                  <a:srgbClr val="292899"/>
                </a:solidFill>
                <a:latin typeface="Arial" panose="020B0604020202020204" pitchFamily="34" charset="0"/>
                <a:cs typeface="Arial" panose="020B0604020202020204" pitchFamily="34" charset="0"/>
              </a:rPr>
              <a:t> le</a:t>
            </a:r>
            <a:r>
              <a:rPr lang="en-CA" sz="4400" b="1" dirty="0">
                <a:solidFill>
                  <a:srgbClr val="292899"/>
                </a:solidFill>
                <a:latin typeface="Arial" panose="020B0604020202020204" pitchFamily="34" charset="0"/>
                <a:cs typeface="Arial" panose="020B0604020202020204" pitchFamily="34" charset="0"/>
              </a:rPr>
              <a:t>s </a:t>
            </a:r>
            <a:r>
              <a:rPr sz="4400" b="1" dirty="0">
                <a:solidFill>
                  <a:srgbClr val="292899"/>
                </a:solidFill>
                <a:latin typeface="Arial" panose="020B0604020202020204" pitchFamily="34" charset="0"/>
                <a:cs typeface="Arial" panose="020B0604020202020204" pitchFamily="34" charset="0"/>
              </a:rPr>
              <a:t>modes</a:t>
            </a:r>
            <a:r>
              <a:rPr lang="en-CA" sz="4400" b="1" dirty="0">
                <a:solidFill>
                  <a:srgbClr val="292899"/>
                </a:solidFill>
                <a:latin typeface="Arial" panose="020B0604020202020204" pitchFamily="34" charset="0"/>
                <a:cs typeface="Arial" panose="020B0604020202020204" pitchFamily="34" charset="0"/>
              </a:rPr>
              <a:t> </a:t>
            </a:r>
            <a:r>
              <a:rPr sz="4400" b="1" dirty="0">
                <a:solidFill>
                  <a:srgbClr val="292899"/>
                </a:solidFill>
                <a:latin typeface="Arial" panose="020B0604020202020204" pitchFamily="34" charset="0"/>
                <a:cs typeface="Arial" panose="020B0604020202020204" pitchFamily="34" charset="0"/>
              </a:rPr>
              <a:t>de </a:t>
            </a:r>
            <a:r>
              <a:rPr sz="4400" b="1" dirty="0" err="1">
                <a:solidFill>
                  <a:srgbClr val="292899"/>
                </a:solidFill>
                <a:latin typeface="Arial" panose="020B0604020202020204" pitchFamily="34" charset="0"/>
                <a:cs typeface="Arial" panose="020B0604020202020204" pitchFamily="34" charset="0"/>
              </a:rPr>
              <a:t>connaissance</a:t>
            </a:r>
            <a:br>
              <a:rPr lang="en-CA" sz="4400" b="1" dirty="0">
                <a:solidFill>
                  <a:srgbClr val="292899"/>
                </a:solidFill>
                <a:latin typeface="Arial" panose="020B0604020202020204" pitchFamily="34" charset="0"/>
                <a:cs typeface="Arial" panose="020B0604020202020204" pitchFamily="34" charset="0"/>
              </a:rPr>
            </a:br>
            <a:r>
              <a:rPr sz="4400" b="1" dirty="0">
                <a:solidFill>
                  <a:srgbClr val="292899"/>
                </a:solidFill>
                <a:latin typeface="Arial" panose="020B0604020202020204" pitchFamily="34" charset="0"/>
                <a:cs typeface="Arial" panose="020B0604020202020204" pitchFamily="34" charset="0"/>
              </a:rPr>
              <a:t>– perspectives</a:t>
            </a:r>
            <a:r>
              <a:rPr lang="en-CA" sz="4400" b="1" dirty="0">
                <a:solidFill>
                  <a:srgbClr val="292899"/>
                </a:solidFill>
                <a:latin typeface="Arial" panose="020B0604020202020204" pitchFamily="34" charset="0"/>
                <a:cs typeface="Arial" panose="020B0604020202020204" pitchFamily="34" charset="0"/>
              </a:rPr>
              <a:t> </a:t>
            </a:r>
            <a:r>
              <a:rPr lang="en-CA" sz="4400" b="1" dirty="0" err="1">
                <a:solidFill>
                  <a:srgbClr val="292899"/>
                </a:solidFill>
                <a:latin typeface="Arial" panose="020B0604020202020204" pitchFamily="34" charset="0"/>
                <a:ea typeface="+mj-ea"/>
                <a:cs typeface="Arial" panose="020B0604020202020204" pitchFamily="34" charset="0"/>
              </a:rPr>
              <a:t>autochtones</a:t>
            </a:r>
            <a:r>
              <a:rPr lang="en-CA" sz="4400" b="1" dirty="0">
                <a:solidFill>
                  <a:srgbClr val="292899"/>
                </a:solidFill>
                <a:latin typeface="Arial" panose="020B0604020202020204" pitchFamily="34" charset="0"/>
                <a:ea typeface="+mj-ea"/>
                <a:cs typeface="Arial" panose="020B0604020202020204" pitchFamily="34" charset="0"/>
              </a:rPr>
              <a:t> :</a:t>
            </a:r>
            <a:br>
              <a:rPr lang="en-CA" sz="4400" b="1" dirty="0">
                <a:solidFill>
                  <a:srgbClr val="292899"/>
                </a:solidFill>
                <a:latin typeface="Arial" panose="020B0604020202020204" pitchFamily="34" charset="0"/>
                <a:ea typeface="+mj-ea"/>
                <a:cs typeface="Arial" panose="020B0604020202020204" pitchFamily="34" charset="0"/>
              </a:rPr>
            </a:br>
            <a:endParaRPr sz="4400" b="1" dirty="0">
              <a:solidFill>
                <a:srgbClr val="292899"/>
              </a:solidFill>
              <a:latin typeface="Arial" panose="020B0604020202020204" pitchFamily="34" charset="0"/>
              <a:cs typeface="Arial" panose="020B0604020202020204" pitchFamily="34" charset="0"/>
            </a:endParaRPr>
          </a:p>
        </p:txBody>
      </p:sp>
      <p:sp>
        <p:nvSpPr>
          <p:cNvPr id="3" name="object 3"/>
          <p:cNvSpPr txBox="1"/>
          <p:nvPr/>
        </p:nvSpPr>
        <p:spPr>
          <a:xfrm>
            <a:off x="929679" y="3514954"/>
            <a:ext cx="4897120" cy="6176050"/>
          </a:xfrm>
          <a:prstGeom prst="rect">
            <a:avLst/>
          </a:prstGeom>
        </p:spPr>
        <p:txBody>
          <a:bodyPr vert="horz" wrap="square" lIns="0" tIns="15240" rIns="0" bIns="0" rtlCol="0">
            <a:spAutoFit/>
          </a:bodyPr>
          <a:lstStyle/>
          <a:p>
            <a:pPr marL="12700">
              <a:lnSpc>
                <a:spcPct val="100000"/>
              </a:lnSpc>
              <a:spcBef>
                <a:spcPts val="2375"/>
              </a:spcBef>
            </a:pPr>
            <a:r>
              <a:rPr sz="1950" b="1" dirty="0">
                <a:latin typeface="Arial" panose="020B0604020202020204" pitchFamily="34" charset="0"/>
                <a:cs typeface="Arial" panose="020B0604020202020204" pitchFamily="34" charset="0"/>
              </a:rPr>
              <a:t>À LIRE À HAUTE VOIX :</a:t>
            </a:r>
          </a:p>
          <a:p>
            <a:pPr marL="12700" marR="147955">
              <a:lnSpc>
                <a:spcPct val="100000"/>
              </a:lnSpc>
              <a:spcBef>
                <a:spcPts val="1105"/>
              </a:spcBef>
            </a:pPr>
            <a:r>
              <a:rPr sz="2000" dirty="0">
                <a:latin typeface="Arial" panose="020B0604020202020204" pitchFamily="34" charset="0"/>
                <a:cs typeface="Arial" panose="020B0604020202020204" pitchFamily="34" charset="0"/>
              </a:rPr>
              <a:t>Le savoir autochtone est un terme général utilisé pour </a:t>
            </a:r>
            <a:r>
              <a:rPr sz="2000" dirty="0" err="1">
                <a:latin typeface="Arial" panose="020B0604020202020204" pitchFamily="34" charset="0"/>
                <a:cs typeface="Arial" panose="020B0604020202020204" pitchFamily="34" charset="0"/>
              </a:rPr>
              <a:t>décrire</a:t>
            </a:r>
            <a:r>
              <a:rPr sz="2000" dirty="0">
                <a:latin typeface="Arial" panose="020B0604020202020204" pitchFamily="34" charset="0"/>
                <a:cs typeface="Arial" panose="020B0604020202020204" pitchFamily="34" charset="0"/>
              </a:rPr>
              <a:t> les</a:t>
            </a:r>
            <a:r>
              <a:rPr lang="en-CA"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connaissances</a:t>
            </a:r>
            <a:r>
              <a:rPr lang="en-CA" sz="200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des peuples autochtones, issues d’une observation attentive et d’une interaction avec le territoire, ses espèces et leurs relations au fil de nombreuses générations. Il englobe non seulement de l’information sur les animaux, les plantes et les écosystèmes, mais aussi les relations que les gens entretiennent avec la nature, y compris les liens culturels, spirituels et communautaires.</a:t>
            </a:r>
          </a:p>
          <a:p>
            <a:pPr marL="12700" marR="21590">
              <a:lnSpc>
                <a:spcPct val="100000"/>
              </a:lnSpc>
              <a:spcBef>
                <a:spcPts val="1365"/>
              </a:spcBef>
            </a:pPr>
            <a:r>
              <a:rPr sz="2000" dirty="0">
                <a:latin typeface="Arial" panose="020B0604020202020204" pitchFamily="34" charset="0"/>
                <a:cs typeface="Arial" panose="020B0604020202020204" pitchFamily="34" charset="0"/>
              </a:rPr>
              <a:t>En explorant les savoirs autochtones parallèlement aux approches scientifiques, nous pouvons mieux comprendre les écosystèmes, leur évolution au fil du temps et les meilleurs moyens de les protéger.</a:t>
            </a:r>
          </a:p>
        </p:txBody>
      </p:sp>
      <p:sp>
        <p:nvSpPr>
          <p:cNvPr id="4" name="object 4"/>
          <p:cNvSpPr/>
          <p:nvPr/>
        </p:nvSpPr>
        <p:spPr>
          <a:xfrm>
            <a:off x="14236913" y="923532"/>
            <a:ext cx="3270885" cy="1010285"/>
          </a:xfrm>
          <a:custGeom>
            <a:avLst/>
            <a:gdLst/>
            <a:ahLst/>
            <a:cxnLst/>
            <a:rect l="l" t="t" r="r" b="b"/>
            <a:pathLst>
              <a:path w="3270884" h="1010285">
                <a:moveTo>
                  <a:pt x="3176458" y="0"/>
                </a:moveTo>
                <a:lnTo>
                  <a:pt x="94237" y="0"/>
                </a:lnTo>
                <a:lnTo>
                  <a:pt x="57554" y="7405"/>
                </a:lnTo>
                <a:lnTo>
                  <a:pt x="27599" y="27599"/>
                </a:lnTo>
                <a:lnTo>
                  <a:pt x="7405" y="57554"/>
                </a:lnTo>
                <a:lnTo>
                  <a:pt x="0" y="94237"/>
                </a:lnTo>
                <a:lnTo>
                  <a:pt x="0" y="915521"/>
                </a:lnTo>
                <a:lnTo>
                  <a:pt x="7405" y="952205"/>
                </a:lnTo>
                <a:lnTo>
                  <a:pt x="27599" y="982159"/>
                </a:lnTo>
                <a:lnTo>
                  <a:pt x="57554" y="1002354"/>
                </a:lnTo>
                <a:lnTo>
                  <a:pt x="94237" y="1009759"/>
                </a:lnTo>
                <a:lnTo>
                  <a:pt x="3176458" y="1009759"/>
                </a:lnTo>
                <a:lnTo>
                  <a:pt x="3213141" y="1002354"/>
                </a:lnTo>
                <a:lnTo>
                  <a:pt x="3243096" y="982159"/>
                </a:lnTo>
                <a:lnTo>
                  <a:pt x="3263291" y="952205"/>
                </a:lnTo>
                <a:lnTo>
                  <a:pt x="3270696" y="915521"/>
                </a:lnTo>
                <a:lnTo>
                  <a:pt x="3270696" y="94237"/>
                </a:lnTo>
                <a:lnTo>
                  <a:pt x="3263291" y="57554"/>
                </a:lnTo>
                <a:lnTo>
                  <a:pt x="3243096" y="27599"/>
                </a:lnTo>
                <a:lnTo>
                  <a:pt x="3213141" y="7405"/>
                </a:lnTo>
                <a:lnTo>
                  <a:pt x="3176458" y="0"/>
                </a:lnTo>
                <a:close/>
              </a:path>
            </a:pathLst>
          </a:custGeom>
          <a:solidFill>
            <a:srgbClr val="22222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14459808" y="1077517"/>
            <a:ext cx="2483485" cy="314960"/>
          </a:xfrm>
          <a:prstGeom prst="rect">
            <a:avLst/>
          </a:prstGeom>
        </p:spPr>
        <p:txBody>
          <a:bodyPr vert="horz" wrap="square" lIns="0" tIns="12065" rIns="0" bIns="0" rtlCol="0">
            <a:spAutoFit/>
          </a:bodyPr>
          <a:lstStyle/>
          <a:p>
            <a:pPr marL="12700">
              <a:lnSpc>
                <a:spcPct val="100000"/>
              </a:lnSpc>
              <a:spcBef>
                <a:spcPts val="95"/>
              </a:spcBef>
            </a:pPr>
            <a:r>
              <a:rPr sz="1950" b="1" dirty="0">
                <a:solidFill>
                  <a:srgbClr val="FCC941"/>
                </a:solidFill>
                <a:latin typeface="Arial" panose="020B0604020202020204" pitchFamily="34" charset="0"/>
                <a:cs typeface="Arial" panose="020B0604020202020204" pitchFamily="34" charset="0"/>
              </a:rPr>
              <a:t>Note à l’enseignant :</a:t>
            </a:r>
          </a:p>
        </p:txBody>
      </p:sp>
      <p:sp>
        <p:nvSpPr>
          <p:cNvPr id="6" name="object 6"/>
          <p:cNvSpPr/>
          <p:nvPr/>
        </p:nvSpPr>
        <p:spPr>
          <a:xfrm>
            <a:off x="14236913" y="1598957"/>
            <a:ext cx="4925060" cy="3979657"/>
          </a:xfrm>
          <a:custGeom>
            <a:avLst/>
            <a:gdLst/>
            <a:ahLst/>
            <a:cxnLst/>
            <a:rect l="l" t="t" r="r" b="b"/>
            <a:pathLst>
              <a:path w="4925059" h="3822700">
                <a:moveTo>
                  <a:pt x="4830564" y="0"/>
                </a:moveTo>
                <a:lnTo>
                  <a:pt x="94237" y="0"/>
                </a:lnTo>
                <a:lnTo>
                  <a:pt x="57554" y="7405"/>
                </a:lnTo>
                <a:lnTo>
                  <a:pt x="27599" y="27599"/>
                </a:lnTo>
                <a:lnTo>
                  <a:pt x="7405" y="57554"/>
                </a:lnTo>
                <a:lnTo>
                  <a:pt x="0" y="94237"/>
                </a:lnTo>
                <a:lnTo>
                  <a:pt x="0" y="3727834"/>
                </a:lnTo>
                <a:lnTo>
                  <a:pt x="7405" y="3764517"/>
                </a:lnTo>
                <a:lnTo>
                  <a:pt x="27599" y="3794472"/>
                </a:lnTo>
                <a:lnTo>
                  <a:pt x="57554" y="3814667"/>
                </a:lnTo>
                <a:lnTo>
                  <a:pt x="94237" y="3822072"/>
                </a:lnTo>
                <a:lnTo>
                  <a:pt x="4830564" y="3822072"/>
                </a:lnTo>
                <a:lnTo>
                  <a:pt x="4867248" y="3814667"/>
                </a:lnTo>
                <a:lnTo>
                  <a:pt x="4897202" y="3794472"/>
                </a:lnTo>
                <a:lnTo>
                  <a:pt x="4917397" y="3764517"/>
                </a:lnTo>
                <a:lnTo>
                  <a:pt x="4924802" y="3727834"/>
                </a:lnTo>
                <a:lnTo>
                  <a:pt x="4924802" y="94237"/>
                </a:lnTo>
                <a:lnTo>
                  <a:pt x="4917397" y="57554"/>
                </a:lnTo>
                <a:lnTo>
                  <a:pt x="4897202" y="27599"/>
                </a:lnTo>
                <a:lnTo>
                  <a:pt x="4867248" y="7405"/>
                </a:lnTo>
                <a:lnTo>
                  <a:pt x="4830564" y="0"/>
                </a:lnTo>
                <a:close/>
              </a:path>
            </a:pathLst>
          </a:custGeom>
          <a:solidFill>
            <a:srgbClr val="FCC94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7" name="object 7"/>
          <p:cNvSpPr txBox="1"/>
          <p:nvPr/>
        </p:nvSpPr>
        <p:spPr>
          <a:xfrm>
            <a:off x="14459808" y="1752943"/>
            <a:ext cx="4342130" cy="3597780"/>
          </a:xfrm>
          <a:prstGeom prst="rect">
            <a:avLst/>
          </a:prstGeom>
        </p:spPr>
        <p:txBody>
          <a:bodyPr vert="horz" wrap="square" lIns="0" tIns="12065" rIns="0" bIns="0" rtlCol="0">
            <a:spAutoFit/>
          </a:bodyPr>
          <a:lstStyle/>
          <a:p>
            <a:pPr marL="12700" marR="146050">
              <a:lnSpc>
                <a:spcPct val="100000"/>
              </a:lnSpc>
              <a:spcBef>
                <a:spcPts val="95"/>
              </a:spcBef>
            </a:pPr>
            <a:r>
              <a:rPr sz="1950" dirty="0">
                <a:latin typeface="Arial" panose="020B0604020202020204" pitchFamily="34" charset="0"/>
                <a:cs typeface="Arial" panose="020B0604020202020204" pitchFamily="34" charset="0"/>
              </a:rPr>
              <a:t>Les prochaines leçons incluront des extraits du </a:t>
            </a:r>
            <a:r>
              <a:rPr sz="1950" i="1" dirty="0">
                <a:latin typeface="Arial" panose="020B0604020202020204" pitchFamily="34" charset="0"/>
                <a:cs typeface="Arial" panose="020B0604020202020204" pitchFamily="34" charset="0"/>
              </a:rPr>
              <a:t>Rapport Planète vivante Canada 2025</a:t>
            </a:r>
            <a:r>
              <a:rPr sz="1950" dirty="0">
                <a:latin typeface="Arial" panose="020B0604020202020204" pitchFamily="34" charset="0"/>
                <a:cs typeface="Arial" panose="020B0604020202020204" pitchFamily="34" charset="0"/>
              </a:rPr>
              <a:t>, ainsi que l’expertise et les expériences partagées par des contributeurs issus de communautés autochtones de différentes régions du pays. Vous pouvez les lire à haute voix sous forme d’histoires à tout moment de la leçon qui vous semble</a:t>
            </a:r>
          </a:p>
          <a:p>
            <a:pPr marL="12700" marR="5080" algn="just">
              <a:lnSpc>
                <a:spcPts val="2280"/>
              </a:lnSpc>
              <a:spcBef>
                <a:spcPts val="35"/>
              </a:spcBef>
            </a:pPr>
            <a:r>
              <a:rPr sz="1950" dirty="0">
                <a:latin typeface="Arial" panose="020B0604020202020204" pitchFamily="34" charset="0"/>
                <a:cs typeface="Arial" panose="020B0604020202020204" pitchFamily="34" charset="0"/>
              </a:rPr>
              <a:t>approprié. Les perspectives complètes sont incluses dans le rapport à titre de référence  (wwf.ca/fr/rpvc2025).</a:t>
            </a:r>
          </a:p>
        </p:txBody>
      </p:sp>
      <p:sp>
        <p:nvSpPr>
          <p:cNvPr id="8" name="object 8"/>
          <p:cNvSpPr txBox="1"/>
          <p:nvPr/>
        </p:nvSpPr>
        <p:spPr>
          <a:xfrm>
            <a:off x="14224213" y="6638899"/>
            <a:ext cx="4853305" cy="3109184"/>
          </a:xfrm>
          <a:prstGeom prst="rect">
            <a:avLst/>
          </a:prstGeom>
        </p:spPr>
        <p:txBody>
          <a:bodyPr vert="horz" wrap="square" lIns="0" tIns="109855" rIns="0" bIns="0" rtlCol="0">
            <a:spAutoFit/>
          </a:bodyPr>
          <a:lstStyle/>
          <a:p>
            <a:pPr>
              <a:lnSpc>
                <a:spcPts val="3040"/>
              </a:lnSpc>
              <a:spcAft>
                <a:spcPts val="600"/>
              </a:spcAft>
            </a:pPr>
            <a:r>
              <a:rPr sz="3200" dirty="0">
                <a:latin typeface="Arial" panose="020B0604020202020204" pitchFamily="34" charset="0"/>
                <a:cs typeface="Arial" panose="020B0604020202020204" pitchFamily="34" charset="0"/>
              </a:rPr>
              <a:t>Participation de l’enseignant :</a:t>
            </a:r>
          </a:p>
          <a:p>
            <a:pPr marL="12700" marR="47625">
              <a:lnSpc>
                <a:spcPct val="100000"/>
              </a:lnSpc>
              <a:spcBef>
                <a:spcPts val="405"/>
              </a:spcBef>
            </a:pPr>
            <a:r>
              <a:rPr sz="1950" dirty="0">
                <a:latin typeface="Arial" panose="020B0604020202020204" pitchFamily="34" charset="0"/>
                <a:cs typeface="Arial" panose="020B0604020202020204" pitchFamily="34" charset="0"/>
              </a:rPr>
              <a:t>Avant la leçon, imprimez la version de l’enseignant de la carte Mission : Explorer pour restaurer. Vous aurez également besoin d’une copie de la version élève de cette carte pour chaque élève. L’objectif principal de l’introduction est de rendre la mission captivante et mystérieuse!</a:t>
            </a:r>
          </a:p>
        </p:txBody>
      </p:sp>
      <p:pic>
        <p:nvPicPr>
          <p:cNvPr id="9" name="object 9"/>
          <p:cNvPicPr/>
          <p:nvPr/>
        </p:nvPicPr>
        <p:blipFill>
          <a:blip r:embed="rId2" cstate="print"/>
          <a:stretch>
            <a:fillRect/>
          </a:stretch>
        </p:blipFill>
        <p:spPr>
          <a:xfrm>
            <a:off x="6889842" y="482959"/>
            <a:ext cx="7158598" cy="9876139"/>
          </a:xfrm>
          <a:prstGeom prst="rect">
            <a:avLst/>
          </a:prstGeom>
        </p:spPr>
      </p:pic>
      <p:sp>
        <p:nvSpPr>
          <p:cNvPr id="10" name="object 10"/>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dirty="0">
                <a:effectLst/>
                <a:latin typeface="Arial" panose="020B0604020202020204" pitchFamily="34" charset="0"/>
                <a:cs typeface="Arial" panose="020B0604020202020204" pitchFamily="34" charset="0"/>
              </a:rPr>
              <a:t>Mission : Explorer pour </a:t>
            </a:r>
            <a:r>
              <a:rPr lang="en-CA" dirty="0" err="1">
                <a:effectLst/>
                <a:latin typeface="Arial" panose="020B0604020202020204" pitchFamily="34" charset="0"/>
                <a:cs typeface="Arial" panose="020B0604020202020204" pitchFamily="34" charset="0"/>
              </a:rPr>
              <a:t>restaurer</a:t>
            </a:r>
            <a:r>
              <a:rPr lang="en-CA" dirty="0">
                <a:effectLst/>
                <a:latin typeface="Arial" panose="020B0604020202020204" pitchFamily="34" charset="0"/>
                <a:cs typeface="Arial" panose="020B0604020202020204" pitchFamily="34" charset="0"/>
              </a:rPr>
              <a:t> — Rapport </a:t>
            </a:r>
            <a:r>
              <a:rPr lang="en-CA" dirty="0" err="1">
                <a:effectLst/>
                <a:latin typeface="Arial" panose="020B0604020202020204" pitchFamily="34" charset="0"/>
                <a:cs typeface="Arial" panose="020B0604020202020204" pitchFamily="34" charset="0"/>
              </a:rPr>
              <a:t>Planète</a:t>
            </a:r>
            <a:r>
              <a:rPr lang="en-CA" dirty="0">
                <a:effectLst/>
                <a:latin typeface="Arial" panose="020B0604020202020204" pitchFamily="34" charset="0"/>
                <a:cs typeface="Arial" panose="020B0604020202020204" pitchFamily="34" charset="0"/>
              </a:rPr>
              <a:t> </a:t>
            </a:r>
            <a:r>
              <a:rPr lang="en-CA" dirty="0" err="1">
                <a:effectLst/>
                <a:latin typeface="Arial" panose="020B0604020202020204" pitchFamily="34" charset="0"/>
                <a:cs typeface="Arial" panose="020B0604020202020204" pitchFamily="34" charset="0"/>
              </a:rPr>
              <a:t>vivante</a:t>
            </a:r>
            <a:r>
              <a:rPr lang="en-CA" dirty="0">
                <a:effectLst/>
                <a:latin typeface="Arial" panose="020B0604020202020204" pitchFamily="34" charset="0"/>
                <a:cs typeface="Arial" panose="020B0604020202020204" pitchFamily="34" charset="0"/>
              </a:rPr>
              <a:t> Canada pour enfants</a:t>
            </a:r>
          </a:p>
        </p:txBody>
      </p:sp>
      <p:sp>
        <p:nvSpPr>
          <p:cNvPr id="11" name="object 11"/>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2</a:t>
            </a:fld>
            <a:endParaRPr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317049" y="1676106"/>
            <a:ext cx="14787039" cy="9180107"/>
          </a:xfrm>
          <a:prstGeom prst="rect">
            <a:avLst/>
          </a:prstGeom>
        </p:spPr>
      </p:pic>
      <p:sp>
        <p:nvSpPr>
          <p:cNvPr id="3" name="object 3"/>
          <p:cNvSpPr txBox="1"/>
          <p:nvPr/>
        </p:nvSpPr>
        <p:spPr>
          <a:xfrm>
            <a:off x="14224213" y="946259"/>
            <a:ext cx="3912235" cy="3533340"/>
          </a:xfrm>
          <a:prstGeom prst="rect">
            <a:avLst/>
          </a:prstGeom>
        </p:spPr>
        <p:txBody>
          <a:bodyPr vert="horz" wrap="square" lIns="0" tIns="12065" rIns="0" bIns="0" rtlCol="0">
            <a:spAutoFit/>
          </a:bodyPr>
          <a:lstStyle/>
          <a:p>
            <a:pPr marL="12700" marR="39370">
              <a:lnSpc>
                <a:spcPct val="100000"/>
              </a:lnSpc>
              <a:spcBef>
                <a:spcPts val="95"/>
              </a:spcBef>
            </a:pPr>
            <a:r>
              <a:rPr sz="1900" b="1" dirty="0">
                <a:latin typeface="Arial" panose="020B0604020202020204" pitchFamily="34" charset="0"/>
                <a:cs typeface="Arial" panose="020B0604020202020204" pitchFamily="34" charset="0"/>
              </a:rPr>
              <a:t>REMARQUE : </a:t>
            </a:r>
            <a:r>
              <a:rPr sz="1900" dirty="0">
                <a:latin typeface="Arial" panose="020B0604020202020204" pitchFamily="34" charset="0"/>
                <a:cs typeface="Arial" panose="020B0604020202020204" pitchFamily="34" charset="0"/>
              </a:rPr>
              <a:t>Chacune des leçons suivantes fera référence au thème Mission : Explorer pour restaurer. Chaque leçon subséquente comportera une nouvelle carte</a:t>
            </a:r>
          </a:p>
          <a:p>
            <a:pPr marL="12700" marR="323215">
              <a:lnSpc>
                <a:spcPts val="2280"/>
              </a:lnSpc>
              <a:spcBef>
                <a:spcPts val="55"/>
              </a:spcBef>
            </a:pPr>
            <a:r>
              <a:rPr sz="1900" dirty="0">
                <a:latin typeface="Arial" panose="020B0604020202020204" pitchFamily="34" charset="0"/>
                <a:cs typeface="Arial" panose="020B0604020202020204" pitchFamily="34" charset="0"/>
              </a:rPr>
              <a:t>de mission à accomplir. Prenez le temps d’attirer l’attention des élèves sur l’importance de cette</a:t>
            </a:r>
          </a:p>
          <a:p>
            <a:pPr marL="12700">
              <a:lnSpc>
                <a:spcPts val="2190"/>
              </a:lnSpc>
            </a:pPr>
            <a:r>
              <a:rPr sz="1900" dirty="0">
                <a:latin typeface="Arial" panose="020B0604020202020204" pitchFamily="34" charset="0"/>
                <a:cs typeface="Arial" panose="020B0604020202020204" pitchFamily="34" charset="0"/>
              </a:rPr>
              <a:t>mission et sur le fait qu’elle repose</a:t>
            </a:r>
          </a:p>
          <a:p>
            <a:pPr marL="12700" marR="168910">
              <a:lnSpc>
                <a:spcPts val="2280"/>
              </a:lnSpc>
              <a:spcBef>
                <a:spcPts val="70"/>
              </a:spcBef>
            </a:pPr>
            <a:r>
              <a:rPr sz="1900" dirty="0">
                <a:latin typeface="Arial" panose="020B0604020202020204" pitchFamily="34" charset="0"/>
                <a:cs typeface="Arial" panose="020B0604020202020204" pitchFamily="34" charset="0"/>
              </a:rPr>
              <a:t>sur des données réelles, des faits scientifiques et de vraies espèces du Canada.</a:t>
            </a:r>
          </a:p>
        </p:txBody>
      </p:sp>
      <p:sp>
        <p:nvSpPr>
          <p:cNvPr id="4" name="object 4"/>
          <p:cNvSpPr/>
          <p:nvPr/>
        </p:nvSpPr>
        <p:spPr>
          <a:xfrm>
            <a:off x="14236913" y="5654278"/>
            <a:ext cx="3902710" cy="3204210"/>
          </a:xfrm>
          <a:custGeom>
            <a:avLst/>
            <a:gdLst/>
            <a:ahLst/>
            <a:cxnLst/>
            <a:rect l="l" t="t" r="r" b="b"/>
            <a:pathLst>
              <a:path w="3902709" h="3204209">
                <a:moveTo>
                  <a:pt x="3807915" y="0"/>
                </a:moveTo>
                <a:lnTo>
                  <a:pt x="94237" y="0"/>
                </a:lnTo>
                <a:lnTo>
                  <a:pt x="57554" y="7405"/>
                </a:lnTo>
                <a:lnTo>
                  <a:pt x="27599" y="27599"/>
                </a:lnTo>
                <a:lnTo>
                  <a:pt x="7405" y="57554"/>
                </a:lnTo>
                <a:lnTo>
                  <a:pt x="0" y="94237"/>
                </a:lnTo>
                <a:lnTo>
                  <a:pt x="0" y="3109852"/>
                </a:lnTo>
                <a:lnTo>
                  <a:pt x="7405" y="3146536"/>
                </a:lnTo>
                <a:lnTo>
                  <a:pt x="27599" y="3176490"/>
                </a:lnTo>
                <a:lnTo>
                  <a:pt x="57554" y="3196685"/>
                </a:lnTo>
                <a:lnTo>
                  <a:pt x="94237" y="3204090"/>
                </a:lnTo>
                <a:lnTo>
                  <a:pt x="3807915" y="3204090"/>
                </a:lnTo>
                <a:lnTo>
                  <a:pt x="3844594" y="3196685"/>
                </a:lnTo>
                <a:lnTo>
                  <a:pt x="3874549" y="3176490"/>
                </a:lnTo>
                <a:lnTo>
                  <a:pt x="3894746" y="3146536"/>
                </a:lnTo>
                <a:lnTo>
                  <a:pt x="3902153" y="3109852"/>
                </a:lnTo>
                <a:lnTo>
                  <a:pt x="3902153" y="94237"/>
                </a:lnTo>
                <a:lnTo>
                  <a:pt x="3894746" y="57554"/>
                </a:lnTo>
                <a:lnTo>
                  <a:pt x="3874549" y="27599"/>
                </a:lnTo>
                <a:lnTo>
                  <a:pt x="3844594" y="7405"/>
                </a:lnTo>
                <a:lnTo>
                  <a:pt x="3807915" y="0"/>
                </a:lnTo>
                <a:close/>
              </a:path>
            </a:pathLst>
          </a:custGeom>
          <a:solidFill>
            <a:srgbClr val="29C2E3"/>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14459808" y="5799589"/>
            <a:ext cx="3306445" cy="2828338"/>
          </a:xfrm>
          <a:prstGeom prst="rect">
            <a:avLst/>
          </a:prstGeom>
        </p:spPr>
        <p:txBody>
          <a:bodyPr vert="horz" wrap="square" lIns="0" tIns="106045" rIns="0" bIns="0" rtlCol="0">
            <a:spAutoFit/>
          </a:bodyPr>
          <a:lstStyle/>
          <a:p>
            <a:pPr marL="12700">
              <a:lnSpc>
                <a:spcPct val="100000"/>
              </a:lnSpc>
              <a:spcBef>
                <a:spcPts val="835"/>
              </a:spcBef>
            </a:pPr>
            <a:r>
              <a:rPr sz="1900" b="1" dirty="0">
                <a:latin typeface="Arial" panose="020B0604020202020204" pitchFamily="34" charset="0"/>
                <a:cs typeface="Arial" panose="020B0604020202020204" pitchFamily="34" charset="0"/>
              </a:rPr>
              <a:t>Remarque importante!</a:t>
            </a:r>
          </a:p>
          <a:p>
            <a:pPr marL="12700" marR="5080">
              <a:lnSpc>
                <a:spcPct val="100000"/>
              </a:lnSpc>
              <a:spcBef>
                <a:spcPts val="740"/>
              </a:spcBef>
            </a:pPr>
            <a:r>
              <a:rPr sz="1900" dirty="0">
                <a:latin typeface="Arial" panose="020B0604020202020204" pitchFamily="34" charset="0"/>
                <a:cs typeface="Arial" panose="020B0604020202020204" pitchFamily="34" charset="0"/>
              </a:rPr>
              <a:t>Vous pouvez demander aux élèves de ne pas consulter tout de suite la série de vidéos de questions et réponses avec la scientifique Jessica Currie, puisque ce sujet sera abordé en détail lors de la prochaine leçon.</a:t>
            </a:r>
          </a:p>
        </p:txBody>
      </p:sp>
      <p:sp>
        <p:nvSpPr>
          <p:cNvPr id="6" name="object 6"/>
          <p:cNvSpPr/>
          <p:nvPr/>
        </p:nvSpPr>
        <p:spPr>
          <a:xfrm>
            <a:off x="942379" y="942379"/>
            <a:ext cx="4925060" cy="7672165"/>
          </a:xfrm>
          <a:custGeom>
            <a:avLst/>
            <a:gdLst/>
            <a:ahLst/>
            <a:cxnLst/>
            <a:rect l="l" t="t" r="r" b="b"/>
            <a:pathLst>
              <a:path w="4925060" h="7492365">
                <a:moveTo>
                  <a:pt x="4830564" y="0"/>
                </a:moveTo>
                <a:lnTo>
                  <a:pt x="94237" y="0"/>
                </a:lnTo>
                <a:lnTo>
                  <a:pt x="57554" y="7405"/>
                </a:lnTo>
                <a:lnTo>
                  <a:pt x="27599" y="27599"/>
                </a:lnTo>
                <a:lnTo>
                  <a:pt x="7405" y="57554"/>
                </a:lnTo>
                <a:lnTo>
                  <a:pt x="0" y="94237"/>
                </a:lnTo>
                <a:lnTo>
                  <a:pt x="0" y="7397680"/>
                </a:lnTo>
                <a:lnTo>
                  <a:pt x="7405" y="7434364"/>
                </a:lnTo>
                <a:lnTo>
                  <a:pt x="27599" y="7464318"/>
                </a:lnTo>
                <a:lnTo>
                  <a:pt x="57554" y="7484513"/>
                </a:lnTo>
                <a:lnTo>
                  <a:pt x="94237" y="7491918"/>
                </a:lnTo>
                <a:lnTo>
                  <a:pt x="4830564" y="7491918"/>
                </a:lnTo>
                <a:lnTo>
                  <a:pt x="4867248" y="7484513"/>
                </a:lnTo>
                <a:lnTo>
                  <a:pt x="4897202" y="7464318"/>
                </a:lnTo>
                <a:lnTo>
                  <a:pt x="4917397" y="7434364"/>
                </a:lnTo>
                <a:lnTo>
                  <a:pt x="4924802" y="7397680"/>
                </a:lnTo>
                <a:lnTo>
                  <a:pt x="4924802" y="94237"/>
                </a:lnTo>
                <a:lnTo>
                  <a:pt x="4917397" y="57554"/>
                </a:lnTo>
                <a:lnTo>
                  <a:pt x="4897202" y="27599"/>
                </a:lnTo>
                <a:lnTo>
                  <a:pt x="4867248" y="7405"/>
                </a:lnTo>
                <a:lnTo>
                  <a:pt x="4830564" y="0"/>
                </a:lnTo>
                <a:close/>
              </a:path>
            </a:pathLst>
          </a:custGeom>
          <a:solidFill>
            <a:srgbClr val="FCC94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7" name="object 7"/>
          <p:cNvSpPr txBox="1">
            <a:spLocks noGrp="1"/>
          </p:cNvSpPr>
          <p:nvPr>
            <p:ph type="title"/>
          </p:nvPr>
        </p:nvSpPr>
        <p:spPr>
          <a:xfrm>
            <a:off x="1165274" y="1157613"/>
            <a:ext cx="5152976" cy="1489510"/>
          </a:xfrm>
          <a:prstGeom prst="rect">
            <a:avLst/>
          </a:prstGeom>
        </p:spPr>
        <p:txBody>
          <a:bodyPr vert="horz" wrap="square" lIns="0" tIns="12065" rIns="0" bIns="0" rtlCol="0">
            <a:spAutoFit/>
          </a:bodyPr>
          <a:lstStyle/>
          <a:p>
            <a:pPr marL="12700">
              <a:spcBef>
                <a:spcPts val="95"/>
              </a:spcBef>
            </a:pPr>
            <a:r>
              <a:rPr sz="3200" b="1" dirty="0">
                <a:solidFill>
                  <a:schemeClr val="tx1"/>
                </a:solidFill>
                <a:latin typeface="Arial" panose="020B0604020202020204" pitchFamily="34" charset="0"/>
                <a:cs typeface="Arial" panose="020B0604020202020204" pitchFamily="34" charset="0"/>
              </a:rPr>
              <a:t>Idées pour </a:t>
            </a:r>
            <a:r>
              <a:rPr sz="3200" b="1" dirty="0" err="1">
                <a:solidFill>
                  <a:schemeClr val="tx1"/>
                </a:solidFill>
                <a:latin typeface="Arial" panose="020B0604020202020204" pitchFamily="34" charset="0"/>
                <a:cs typeface="Arial" panose="020B0604020202020204" pitchFamily="34" charset="0"/>
              </a:rPr>
              <a:t>ajouter</a:t>
            </a:r>
            <a:r>
              <a:rPr sz="3200" b="1" dirty="0">
                <a:solidFill>
                  <a:schemeClr val="tx1"/>
                </a:solidFill>
                <a:latin typeface="Arial" panose="020B0604020202020204" pitchFamily="34" charset="0"/>
                <a:cs typeface="Arial" panose="020B0604020202020204" pitchFamily="34" charset="0"/>
              </a:rPr>
              <a:t> </a:t>
            </a:r>
            <a:r>
              <a:rPr sz="3200" b="1" dirty="0" err="1">
                <a:solidFill>
                  <a:schemeClr val="tx1"/>
                </a:solidFill>
                <a:latin typeface="Arial" panose="020B0604020202020204" pitchFamily="34" charset="0"/>
                <a:cs typeface="Arial" panose="020B0604020202020204" pitchFamily="34" charset="0"/>
              </a:rPr>
              <a:t>une</a:t>
            </a:r>
            <a:r>
              <a:rPr lang="en-CA" sz="3200" b="1" dirty="0">
                <a:solidFill>
                  <a:schemeClr val="tx1"/>
                </a:solidFill>
                <a:latin typeface="Arial" panose="020B0604020202020204" pitchFamily="34" charset="0"/>
                <a:cs typeface="Arial" panose="020B0604020202020204" pitchFamily="34" charset="0"/>
              </a:rPr>
              <a:t> </a:t>
            </a:r>
            <a:r>
              <a:rPr lang="en-CA" sz="3200" b="1" dirty="0" err="1">
                <a:solidFill>
                  <a:schemeClr val="tx1"/>
                </a:solidFill>
                <a:latin typeface="Arial" panose="020B0604020202020204" pitchFamily="34" charset="0"/>
                <a:cs typeface="Arial" panose="020B0604020202020204" pitchFamily="34" charset="0"/>
              </a:rPr>
              <a:t>touche</a:t>
            </a:r>
            <a:r>
              <a:rPr lang="en-CA" sz="3200" b="1" dirty="0">
                <a:solidFill>
                  <a:schemeClr val="tx1"/>
                </a:solidFill>
                <a:latin typeface="Arial" panose="020B0604020202020204" pitchFamily="34" charset="0"/>
                <a:cs typeface="Arial" panose="020B0604020202020204" pitchFamily="34" charset="0"/>
              </a:rPr>
              <a:t> de </a:t>
            </a:r>
            <a:r>
              <a:rPr lang="en-CA" sz="3200" b="1" dirty="0" err="1">
                <a:solidFill>
                  <a:schemeClr val="tx1"/>
                </a:solidFill>
                <a:latin typeface="Arial" panose="020B0604020202020204" pitchFamily="34" charset="0"/>
                <a:cs typeface="Arial" panose="020B0604020202020204" pitchFamily="34" charset="0"/>
              </a:rPr>
              <a:t>mystère</a:t>
            </a:r>
            <a:r>
              <a:rPr lang="en-CA" sz="3200" b="1" dirty="0">
                <a:solidFill>
                  <a:schemeClr val="tx1"/>
                </a:solidFill>
                <a:latin typeface="Arial" panose="020B0604020202020204" pitchFamily="34" charset="0"/>
                <a:cs typeface="Arial" panose="020B0604020202020204" pitchFamily="34" charset="0"/>
              </a:rPr>
              <a:t> au </a:t>
            </a:r>
            <a:r>
              <a:rPr lang="en-CA" sz="3200" b="1" dirty="0" err="1">
                <a:solidFill>
                  <a:schemeClr val="tx1"/>
                </a:solidFill>
                <a:latin typeface="Arial" panose="020B0604020202020204" pitchFamily="34" charset="0"/>
                <a:cs typeface="Arial" panose="020B0604020202020204" pitchFamily="34" charset="0"/>
              </a:rPr>
              <a:t>lancement</a:t>
            </a:r>
            <a:r>
              <a:rPr lang="en-CA" sz="3200" b="1" dirty="0">
                <a:solidFill>
                  <a:schemeClr val="tx1"/>
                </a:solidFill>
                <a:latin typeface="Arial" panose="020B0604020202020204" pitchFamily="34" charset="0"/>
                <a:cs typeface="Arial" panose="020B0604020202020204" pitchFamily="34" charset="0"/>
              </a:rPr>
              <a:t> :</a:t>
            </a:r>
            <a:endParaRPr sz="3200" b="1" dirty="0">
              <a:solidFill>
                <a:schemeClr val="tx1"/>
              </a:solidFill>
              <a:latin typeface="Arial" panose="020B0604020202020204" pitchFamily="34" charset="0"/>
              <a:cs typeface="Arial" panose="020B0604020202020204" pitchFamily="34" charset="0"/>
            </a:endParaRPr>
          </a:p>
        </p:txBody>
      </p:sp>
      <p:sp>
        <p:nvSpPr>
          <p:cNvPr id="9" name="object 9"/>
          <p:cNvSpPr txBox="1"/>
          <p:nvPr/>
        </p:nvSpPr>
        <p:spPr>
          <a:xfrm>
            <a:off x="1165274" y="2495020"/>
            <a:ext cx="4419600" cy="5843907"/>
          </a:xfrm>
          <a:prstGeom prst="rect">
            <a:avLst/>
          </a:prstGeom>
        </p:spPr>
        <p:txBody>
          <a:bodyPr vert="horz" wrap="square" lIns="0" tIns="285750" rIns="0" bIns="0" rtlCol="0">
            <a:spAutoFit/>
          </a:bodyPr>
          <a:lstStyle/>
          <a:p>
            <a:pPr marL="389255" marR="419100" indent="-235585">
              <a:lnSpc>
                <a:spcPct val="100000"/>
              </a:lnSpc>
              <a:spcBef>
                <a:spcPts val="1145"/>
              </a:spcBef>
              <a:buChar char="•"/>
              <a:tabLst>
                <a:tab pos="389255" algn="l"/>
              </a:tabLst>
            </a:pPr>
            <a:r>
              <a:rPr sz="1900" dirty="0">
                <a:latin typeface="Arial" panose="020B0604020202020204" pitchFamily="34" charset="0"/>
                <a:cs typeface="Arial" panose="020B0604020202020204" pitchFamily="34" charset="0"/>
              </a:rPr>
              <a:t>Avant le cours, placez la carte de mission dans une enveloppe sur laquelle vous aurez écrit</a:t>
            </a:r>
          </a:p>
          <a:p>
            <a:pPr marL="389255" marR="63500">
              <a:lnSpc>
                <a:spcPts val="2280"/>
              </a:lnSpc>
              <a:spcBef>
                <a:spcPts val="65"/>
              </a:spcBef>
            </a:pPr>
            <a:r>
              <a:rPr sz="1900" dirty="0">
                <a:latin typeface="Arial" panose="020B0604020202020204" pitchFamily="34" charset="0"/>
                <a:cs typeface="Arial" panose="020B0604020202020204" pitchFamily="34" charset="0"/>
              </a:rPr>
              <a:t>« URGENT ». Au moment du lancement, dites aux élèves qu’elle vient d’être déposée dans votre boîte aux lettres.</a:t>
            </a:r>
          </a:p>
          <a:p>
            <a:pPr marL="389255" marR="5080" indent="-235585">
              <a:lnSpc>
                <a:spcPct val="100000"/>
              </a:lnSpc>
              <a:spcBef>
                <a:spcPts val="1015"/>
              </a:spcBef>
              <a:buChar char="•"/>
              <a:tabLst>
                <a:tab pos="389255" algn="l"/>
              </a:tabLst>
            </a:pPr>
            <a:r>
              <a:rPr sz="1900" dirty="0">
                <a:latin typeface="Arial" panose="020B0604020202020204" pitchFamily="34" charset="0"/>
                <a:cs typeface="Arial" panose="020B0604020202020204" pitchFamily="34" charset="0"/>
              </a:rPr>
              <a:t>Vous pouvez également opter pour une mise en scène plus élaborée et demander à quelqu’un de frapper à la porte, d’attirer votre attention de manière sérieuse et de vous remettre l’enveloppe « Urgent ».</a:t>
            </a:r>
          </a:p>
          <a:p>
            <a:pPr marL="389255" marR="50800" indent="-235585">
              <a:lnSpc>
                <a:spcPct val="100000"/>
              </a:lnSpc>
              <a:spcBef>
                <a:spcPts val="1090"/>
              </a:spcBef>
              <a:buChar char="•"/>
              <a:tabLst>
                <a:tab pos="389255" algn="l"/>
              </a:tabLst>
            </a:pPr>
            <a:r>
              <a:rPr sz="1900" dirty="0">
                <a:latin typeface="Arial" panose="020B0604020202020204" pitchFamily="34" charset="0"/>
                <a:cs typeface="Arial" panose="020B0604020202020204" pitchFamily="34" charset="0"/>
              </a:rPr>
              <a:t>Vous pouvez faire jouer l’air de Mission impossible en fond sonore au moment où l’enveloppe est remise. Faites preuve de créativité et amusez-vous!</a:t>
            </a:r>
          </a:p>
        </p:txBody>
      </p:sp>
      <p:sp>
        <p:nvSpPr>
          <p:cNvPr id="12" name="object 10">
            <a:extLst>
              <a:ext uri="{FF2B5EF4-FFF2-40B4-BE49-F238E27FC236}">
                <a16:creationId xmlns:a16="http://schemas.microsoft.com/office/drawing/2014/main" id="{B692395B-FFCF-E345-8522-7ED59D3C38B2}"/>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dirty="0">
                <a:effectLst/>
                <a:latin typeface="Arial" panose="020B0604020202020204" pitchFamily="34" charset="0"/>
                <a:cs typeface="Arial" panose="020B0604020202020204" pitchFamily="34" charset="0"/>
              </a:rPr>
              <a:t>Mission : Explorer pour </a:t>
            </a:r>
            <a:r>
              <a:rPr lang="en-CA" dirty="0" err="1">
                <a:effectLst/>
                <a:latin typeface="Arial" panose="020B0604020202020204" pitchFamily="34" charset="0"/>
                <a:cs typeface="Arial" panose="020B0604020202020204" pitchFamily="34" charset="0"/>
              </a:rPr>
              <a:t>restaurer</a:t>
            </a:r>
            <a:r>
              <a:rPr lang="en-CA" dirty="0">
                <a:effectLst/>
                <a:latin typeface="Arial" panose="020B0604020202020204" pitchFamily="34" charset="0"/>
                <a:cs typeface="Arial" panose="020B0604020202020204" pitchFamily="34" charset="0"/>
              </a:rPr>
              <a:t> — Rapport </a:t>
            </a:r>
            <a:r>
              <a:rPr lang="en-CA" dirty="0" err="1">
                <a:effectLst/>
                <a:latin typeface="Arial" panose="020B0604020202020204" pitchFamily="34" charset="0"/>
                <a:cs typeface="Arial" panose="020B0604020202020204" pitchFamily="34" charset="0"/>
              </a:rPr>
              <a:t>Planète</a:t>
            </a:r>
            <a:r>
              <a:rPr lang="en-CA" dirty="0">
                <a:effectLst/>
                <a:latin typeface="Arial" panose="020B0604020202020204" pitchFamily="34" charset="0"/>
                <a:cs typeface="Arial" panose="020B0604020202020204" pitchFamily="34" charset="0"/>
              </a:rPr>
              <a:t> </a:t>
            </a:r>
            <a:r>
              <a:rPr lang="en-CA" dirty="0" err="1">
                <a:effectLst/>
                <a:latin typeface="Arial" panose="020B0604020202020204" pitchFamily="34" charset="0"/>
                <a:cs typeface="Arial" panose="020B0604020202020204" pitchFamily="34" charset="0"/>
              </a:rPr>
              <a:t>vivante</a:t>
            </a:r>
            <a:r>
              <a:rPr lang="en-CA" dirty="0">
                <a:effectLst/>
                <a:latin typeface="Arial" panose="020B0604020202020204" pitchFamily="34" charset="0"/>
                <a:cs typeface="Arial" panose="020B0604020202020204" pitchFamily="34" charset="0"/>
              </a:rPr>
              <a:t> Canada pour enfants</a:t>
            </a:r>
          </a:p>
        </p:txBody>
      </p:sp>
      <p:sp>
        <p:nvSpPr>
          <p:cNvPr id="13" name="object 11">
            <a:extLst>
              <a:ext uri="{FF2B5EF4-FFF2-40B4-BE49-F238E27FC236}">
                <a16:creationId xmlns:a16="http://schemas.microsoft.com/office/drawing/2014/main" id="{8688C4F8-DA1D-3AAE-5463-7BAB90DF21C4}"/>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3</a:t>
            </a:fld>
            <a:endParaRPr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100975" y="4533262"/>
            <a:ext cx="4925060" cy="5864804"/>
          </a:xfrm>
          <a:custGeom>
            <a:avLst/>
            <a:gdLst/>
            <a:ahLst/>
            <a:cxnLst/>
            <a:rect l="l" t="t" r="r" b="b"/>
            <a:pathLst>
              <a:path w="4925059" h="5395595">
                <a:moveTo>
                  <a:pt x="4830564" y="0"/>
                </a:moveTo>
                <a:lnTo>
                  <a:pt x="94237" y="0"/>
                </a:lnTo>
                <a:lnTo>
                  <a:pt x="57554" y="7405"/>
                </a:lnTo>
                <a:lnTo>
                  <a:pt x="27599" y="27599"/>
                </a:lnTo>
                <a:lnTo>
                  <a:pt x="7405" y="57554"/>
                </a:lnTo>
                <a:lnTo>
                  <a:pt x="0" y="94237"/>
                </a:lnTo>
                <a:lnTo>
                  <a:pt x="0" y="5301053"/>
                </a:lnTo>
                <a:lnTo>
                  <a:pt x="7405" y="5337736"/>
                </a:lnTo>
                <a:lnTo>
                  <a:pt x="27599" y="5367691"/>
                </a:lnTo>
                <a:lnTo>
                  <a:pt x="57554" y="5387886"/>
                </a:lnTo>
                <a:lnTo>
                  <a:pt x="94237" y="5395291"/>
                </a:lnTo>
                <a:lnTo>
                  <a:pt x="4830564" y="5395291"/>
                </a:lnTo>
                <a:lnTo>
                  <a:pt x="4867248" y="5387886"/>
                </a:lnTo>
                <a:lnTo>
                  <a:pt x="4897202" y="5367691"/>
                </a:lnTo>
                <a:lnTo>
                  <a:pt x="4917397" y="5337736"/>
                </a:lnTo>
                <a:lnTo>
                  <a:pt x="4924802" y="5301053"/>
                </a:lnTo>
                <a:lnTo>
                  <a:pt x="4924802" y="94237"/>
                </a:lnTo>
                <a:lnTo>
                  <a:pt x="4917397" y="57554"/>
                </a:lnTo>
                <a:lnTo>
                  <a:pt x="4897202" y="27599"/>
                </a:lnTo>
                <a:lnTo>
                  <a:pt x="4867248" y="7405"/>
                </a:lnTo>
                <a:lnTo>
                  <a:pt x="4830564" y="0"/>
                </a:lnTo>
                <a:close/>
              </a:path>
            </a:pathLst>
          </a:custGeom>
          <a:solidFill>
            <a:srgbClr val="04739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929679" y="1227671"/>
            <a:ext cx="5947410" cy="9133269"/>
          </a:xfrm>
          <a:prstGeom prst="rect">
            <a:avLst/>
          </a:prstGeom>
        </p:spPr>
        <p:txBody>
          <a:bodyPr vert="horz" wrap="square" lIns="0" tIns="256540" rIns="0" bIns="0" rtlCol="0">
            <a:spAutoFit/>
          </a:bodyPr>
          <a:lstStyle/>
          <a:p>
            <a:pPr marL="12700" marR="5080">
              <a:lnSpc>
                <a:spcPts val="5080"/>
              </a:lnSpc>
              <a:spcAft>
                <a:spcPts val="1200"/>
              </a:spcAft>
            </a:pPr>
            <a:r>
              <a:rPr sz="5900" b="1" dirty="0">
                <a:solidFill>
                  <a:srgbClr val="292899"/>
                </a:solidFill>
                <a:latin typeface="Arial" panose="020B0604020202020204" pitchFamily="34" charset="0"/>
                <a:ea typeface="+mj-ea"/>
                <a:cs typeface="Arial" panose="020B0604020202020204" pitchFamily="34" charset="0"/>
              </a:rPr>
              <a:t>Instructions pour l’activité de la mission</a:t>
            </a:r>
          </a:p>
          <a:p>
            <a:pPr marL="1176338" marR="153670" indent="-1154113">
              <a:lnSpc>
                <a:spcPts val="2280"/>
              </a:lnSpc>
              <a:spcAft>
                <a:spcPts val="1200"/>
              </a:spcAft>
            </a:pPr>
            <a:r>
              <a:rPr sz="2000" b="1" dirty="0">
                <a:solidFill>
                  <a:srgbClr val="047390"/>
                </a:solidFill>
                <a:latin typeface="Arial" panose="020B0604020202020204" pitchFamily="34" charset="0"/>
                <a:cs typeface="Arial" panose="020B0604020202020204" pitchFamily="34" charset="0"/>
              </a:rPr>
              <a:t>Étape 1</a:t>
            </a:r>
            <a:r>
              <a:rPr lang="en-CA" sz="2300" b="1" dirty="0">
                <a:solidFill>
                  <a:srgbClr val="047390"/>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Si possible, conduisez les élèves à une salle informatique ou équipée d’un projecteur et rappelez-leur les règles de conduite à respecter dans la salle informatique.</a:t>
            </a:r>
            <a:endParaRPr sz="1900" dirty="0">
              <a:latin typeface="Arial" panose="020B0604020202020204" pitchFamily="34" charset="0"/>
              <a:cs typeface="Arial" panose="020B0604020202020204" pitchFamily="34" charset="0"/>
            </a:endParaRPr>
          </a:p>
          <a:p>
            <a:pPr marL="1200150" marR="29209" indent="-1177925">
              <a:lnSpc>
                <a:spcPts val="2280"/>
              </a:lnSpc>
              <a:spcAft>
                <a:spcPts val="1200"/>
              </a:spcAft>
            </a:pPr>
            <a:r>
              <a:rPr sz="2000" b="1" dirty="0">
                <a:solidFill>
                  <a:srgbClr val="047390"/>
                </a:solidFill>
                <a:latin typeface="Arial" panose="020B0604020202020204" pitchFamily="34" charset="0"/>
                <a:cs typeface="Arial" panose="020B0604020202020204" pitchFamily="34" charset="0"/>
              </a:rPr>
              <a:t>Étape 2</a:t>
            </a:r>
            <a:r>
              <a:rPr lang="en-CA" sz="2000" b="1" dirty="0">
                <a:solidFill>
                  <a:srgbClr val="047390"/>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En fonction de la taille du groupe et de l’équipement à votre disposition, attribuez aux élèves un ordinateur ou une tablette. Leur première mission consistera à explorer le site Web et à :</a:t>
            </a:r>
            <a:endParaRPr lang="en-CA" sz="1900" dirty="0">
              <a:solidFill>
                <a:srgbClr val="222222"/>
              </a:solidFill>
              <a:latin typeface="Arial" panose="020B0604020202020204" pitchFamily="34" charset="0"/>
              <a:cs typeface="Arial" panose="020B0604020202020204" pitchFamily="34" charset="0"/>
            </a:endParaRPr>
          </a:p>
          <a:p>
            <a:pPr marL="1570038" marR="427990" indent="-393700">
              <a:lnSpc>
                <a:spcPct val="100000"/>
              </a:lnSpc>
              <a:spcAft>
                <a:spcPts val="1200"/>
              </a:spcAft>
              <a:buAutoNum type="arabicPeriod"/>
            </a:pPr>
            <a:r>
              <a:rPr lang="en-CA" sz="1900" dirty="0" err="1">
                <a:solidFill>
                  <a:srgbClr val="222222"/>
                </a:solidFill>
                <a:latin typeface="Arial" panose="020B0604020202020204" pitchFamily="34" charset="0"/>
                <a:cs typeface="Arial" panose="020B0604020202020204" pitchFamily="34" charset="0"/>
              </a:rPr>
              <a:t>découvrir</a:t>
            </a:r>
            <a:r>
              <a:rPr lang="en-CA" sz="1900" dirty="0">
                <a:solidFill>
                  <a:srgbClr val="222222"/>
                </a:solidFill>
                <a:latin typeface="Arial" panose="020B0604020202020204" pitchFamily="34" charset="0"/>
                <a:cs typeface="Arial" panose="020B0604020202020204" pitchFamily="34" charset="0"/>
              </a:rPr>
              <a:t> comment se portent les </a:t>
            </a:r>
            <a:r>
              <a:rPr lang="en-CA" sz="1900" dirty="0" err="1">
                <a:solidFill>
                  <a:srgbClr val="222222"/>
                </a:solidFill>
                <a:latin typeface="Arial" panose="020B0604020202020204" pitchFamily="34" charset="0"/>
                <a:cs typeface="Arial" panose="020B0604020202020204" pitchFamily="34" charset="0"/>
              </a:rPr>
              <a:t>espèces</a:t>
            </a:r>
            <a:r>
              <a:rPr lang="en-CA" sz="1900" dirty="0">
                <a:solidFill>
                  <a:srgbClr val="222222"/>
                </a:solidFill>
                <a:latin typeface="Arial" panose="020B0604020202020204" pitchFamily="34" charset="0"/>
                <a:cs typeface="Arial" panose="020B0604020202020204" pitchFamily="34" charset="0"/>
              </a:rPr>
              <a:t> au Canada;</a:t>
            </a:r>
            <a:endParaRPr lang="en-CA" sz="1900" dirty="0">
              <a:latin typeface="Arial" panose="020B0604020202020204" pitchFamily="34" charset="0"/>
              <a:cs typeface="Arial" panose="020B0604020202020204" pitchFamily="34" charset="0"/>
            </a:endParaRPr>
          </a:p>
          <a:p>
            <a:pPr marL="1570038" marR="488950" indent="-393700">
              <a:lnSpc>
                <a:spcPct val="100000"/>
              </a:lnSpc>
              <a:spcAft>
                <a:spcPts val="1200"/>
              </a:spcAft>
              <a:buAutoNum type="arabicPeriod"/>
            </a:pPr>
            <a:r>
              <a:rPr lang="en-CA" sz="1900" dirty="0" err="1">
                <a:solidFill>
                  <a:srgbClr val="222222"/>
                </a:solidFill>
                <a:latin typeface="Arial" panose="020B0604020202020204" pitchFamily="34" charset="0"/>
                <a:cs typeface="Arial" panose="020B0604020202020204" pitchFamily="34" charset="0"/>
              </a:rPr>
              <a:t>comprendre</a:t>
            </a:r>
            <a:r>
              <a:rPr lang="en-CA" sz="1900" dirty="0">
                <a:solidFill>
                  <a:srgbClr val="222222"/>
                </a:solidFill>
                <a:latin typeface="Arial" panose="020B0604020202020204" pitchFamily="34" charset="0"/>
                <a:cs typeface="Arial" panose="020B0604020202020204" pitchFamily="34" charset="0"/>
              </a:rPr>
              <a:t> </a:t>
            </a:r>
            <a:r>
              <a:rPr lang="en-CA" sz="1900" dirty="0" err="1">
                <a:solidFill>
                  <a:srgbClr val="222222"/>
                </a:solidFill>
                <a:latin typeface="Arial" panose="020B0604020202020204" pitchFamily="34" charset="0"/>
                <a:cs typeface="Arial" panose="020B0604020202020204" pitchFamily="34" charset="0"/>
              </a:rPr>
              <a:t>pourquoi</a:t>
            </a:r>
            <a:r>
              <a:rPr lang="en-CA" sz="1900" dirty="0">
                <a:solidFill>
                  <a:srgbClr val="222222"/>
                </a:solidFill>
                <a:latin typeface="Arial" panose="020B0604020202020204" pitchFamily="34" charset="0"/>
                <a:cs typeface="Arial" panose="020B0604020202020204" pitchFamily="34" charset="0"/>
              </a:rPr>
              <a:t> </a:t>
            </a:r>
            <a:r>
              <a:rPr lang="en-CA" sz="1900" dirty="0" err="1">
                <a:solidFill>
                  <a:srgbClr val="222222"/>
                </a:solidFill>
                <a:latin typeface="Arial" panose="020B0604020202020204" pitchFamily="34" charset="0"/>
                <a:cs typeface="Arial" panose="020B0604020202020204" pitchFamily="34" charset="0"/>
              </a:rPr>
              <a:t>ces</a:t>
            </a:r>
            <a:r>
              <a:rPr lang="en-CA" sz="1900" dirty="0">
                <a:solidFill>
                  <a:srgbClr val="222222"/>
                </a:solidFill>
                <a:latin typeface="Arial" panose="020B0604020202020204" pitchFamily="34" charset="0"/>
                <a:cs typeface="Arial" panose="020B0604020202020204" pitchFamily="34" charset="0"/>
              </a:rPr>
              <a:t> </a:t>
            </a:r>
            <a:r>
              <a:rPr lang="en-CA" sz="1900" dirty="0" err="1">
                <a:solidFill>
                  <a:srgbClr val="222222"/>
                </a:solidFill>
                <a:latin typeface="Arial" panose="020B0604020202020204" pitchFamily="34" charset="0"/>
                <a:cs typeface="Arial" panose="020B0604020202020204" pitchFamily="34" charset="0"/>
              </a:rPr>
              <a:t>changements</a:t>
            </a:r>
            <a:r>
              <a:rPr lang="en-CA" sz="1900" dirty="0">
                <a:solidFill>
                  <a:srgbClr val="222222"/>
                </a:solidFill>
                <a:latin typeface="Arial" panose="020B0604020202020204" pitchFamily="34" charset="0"/>
                <a:cs typeface="Arial" panose="020B0604020202020204" pitchFamily="34" charset="0"/>
              </a:rPr>
              <a:t> </a:t>
            </a:r>
            <a:r>
              <a:rPr lang="en-CA" sz="1900" dirty="0" err="1">
                <a:solidFill>
                  <a:srgbClr val="222222"/>
                </a:solidFill>
                <a:latin typeface="Arial" panose="020B0604020202020204" pitchFamily="34" charset="0"/>
                <a:cs typeface="Arial" panose="020B0604020202020204" pitchFamily="34" charset="0"/>
              </a:rPr>
              <a:t>sont</a:t>
            </a:r>
            <a:r>
              <a:rPr lang="en-CA" sz="1900" dirty="0">
                <a:solidFill>
                  <a:srgbClr val="222222"/>
                </a:solidFill>
                <a:latin typeface="Arial" panose="020B0604020202020204" pitchFamily="34" charset="0"/>
                <a:cs typeface="Arial" panose="020B0604020202020204" pitchFamily="34" charset="0"/>
              </a:rPr>
              <a:t> </a:t>
            </a:r>
            <a:r>
              <a:rPr lang="en-CA" sz="1900" dirty="0" err="1">
                <a:solidFill>
                  <a:srgbClr val="222222"/>
                </a:solidFill>
                <a:latin typeface="Arial" panose="020B0604020202020204" pitchFamily="34" charset="0"/>
                <a:cs typeface="Arial" panose="020B0604020202020204" pitchFamily="34" charset="0"/>
              </a:rPr>
              <a:t>importants</a:t>
            </a:r>
            <a:r>
              <a:rPr lang="en-CA" sz="1900" dirty="0">
                <a:solidFill>
                  <a:srgbClr val="222222"/>
                </a:solidFill>
                <a:latin typeface="Arial" panose="020B0604020202020204" pitchFamily="34" charset="0"/>
                <a:cs typeface="Arial" panose="020B0604020202020204" pitchFamily="34" charset="0"/>
              </a:rPr>
              <a:t>; et</a:t>
            </a:r>
            <a:endParaRPr lang="en-CA" sz="1900" dirty="0">
              <a:latin typeface="Arial" panose="020B0604020202020204" pitchFamily="34" charset="0"/>
              <a:cs typeface="Arial" panose="020B0604020202020204" pitchFamily="34" charset="0"/>
            </a:endParaRPr>
          </a:p>
          <a:p>
            <a:pPr marL="1570038" marR="5080" indent="-393700" algn="l">
              <a:lnSpc>
                <a:spcPct val="100000"/>
              </a:lnSpc>
              <a:spcAft>
                <a:spcPts val="600"/>
              </a:spcAft>
              <a:buAutoNum type="arabicPeriod"/>
            </a:pPr>
            <a:r>
              <a:rPr lang="en-CA" sz="1900" dirty="0" err="1">
                <a:solidFill>
                  <a:srgbClr val="222222"/>
                </a:solidFill>
                <a:latin typeface="Arial" panose="020B0604020202020204" pitchFamily="34" charset="0"/>
                <a:cs typeface="Arial" panose="020B0604020202020204" pitchFamily="34" charset="0"/>
              </a:rPr>
              <a:t>réfléchir</a:t>
            </a:r>
            <a:r>
              <a:rPr lang="en-CA" sz="1900" dirty="0">
                <a:solidFill>
                  <a:srgbClr val="222222"/>
                </a:solidFill>
                <a:latin typeface="Arial" panose="020B0604020202020204" pitchFamily="34" charset="0"/>
                <a:cs typeface="Arial" panose="020B0604020202020204" pitchFamily="34" charset="0"/>
              </a:rPr>
              <a:t> à la manière </a:t>
            </a:r>
            <a:r>
              <a:rPr lang="en-CA" sz="1900" dirty="0" err="1">
                <a:solidFill>
                  <a:srgbClr val="222222"/>
                </a:solidFill>
                <a:latin typeface="Arial" panose="020B0604020202020204" pitchFamily="34" charset="0"/>
                <a:cs typeface="Arial" panose="020B0604020202020204" pitchFamily="34" charset="0"/>
              </a:rPr>
              <a:t>dont</a:t>
            </a:r>
            <a:r>
              <a:rPr lang="en-CA" sz="1900" dirty="0">
                <a:solidFill>
                  <a:srgbClr val="222222"/>
                </a:solidFill>
                <a:latin typeface="Arial" panose="020B0604020202020204" pitchFamily="34" charset="0"/>
                <a:cs typeface="Arial" panose="020B0604020202020204" pitchFamily="34" charset="0"/>
              </a:rPr>
              <a:t> les gens, y </a:t>
            </a:r>
            <a:r>
              <a:rPr lang="en-CA" sz="1900" dirty="0" err="1">
                <a:solidFill>
                  <a:srgbClr val="222222"/>
                </a:solidFill>
                <a:latin typeface="Arial" panose="020B0604020202020204" pitchFamily="34" charset="0"/>
                <a:cs typeface="Arial" panose="020B0604020202020204" pitchFamily="34" charset="0"/>
              </a:rPr>
              <a:t>compris</a:t>
            </a:r>
            <a:r>
              <a:rPr lang="en-CA" sz="1900" dirty="0">
                <a:solidFill>
                  <a:srgbClr val="222222"/>
                </a:solidFill>
                <a:latin typeface="Arial" panose="020B0604020202020204" pitchFamily="34" charset="0"/>
                <a:cs typeface="Arial" panose="020B0604020202020204" pitchFamily="34" charset="0"/>
              </a:rPr>
              <a:t> les </a:t>
            </a:r>
            <a:r>
              <a:rPr lang="en-CA" sz="1900" dirty="0" err="1">
                <a:solidFill>
                  <a:srgbClr val="222222"/>
                </a:solidFill>
                <a:latin typeface="Arial" panose="020B0604020202020204" pitchFamily="34" charset="0"/>
                <a:cs typeface="Arial" panose="020B0604020202020204" pitchFamily="34" charset="0"/>
              </a:rPr>
              <a:t>jeunes</a:t>
            </a:r>
            <a:r>
              <a:rPr lang="en-CA" sz="1900" dirty="0">
                <a:solidFill>
                  <a:srgbClr val="222222"/>
                </a:solidFill>
                <a:latin typeface="Arial" panose="020B0604020202020204" pitchFamily="34" charset="0"/>
                <a:cs typeface="Arial" panose="020B0604020202020204" pitchFamily="34" charset="0"/>
              </a:rPr>
              <a:t>, </a:t>
            </a:r>
            <a:r>
              <a:rPr lang="en-CA" sz="1900" dirty="0" err="1">
                <a:solidFill>
                  <a:srgbClr val="222222"/>
                </a:solidFill>
                <a:latin typeface="Arial" panose="020B0604020202020204" pitchFamily="34" charset="0"/>
                <a:cs typeface="Arial" panose="020B0604020202020204" pitchFamily="34" charset="0"/>
              </a:rPr>
              <a:t>peuvent</a:t>
            </a:r>
            <a:r>
              <a:rPr lang="en-CA" sz="1900" dirty="0">
                <a:solidFill>
                  <a:srgbClr val="222222"/>
                </a:solidFill>
                <a:latin typeface="Arial" panose="020B0604020202020204" pitchFamily="34" charset="0"/>
                <a:cs typeface="Arial" panose="020B0604020202020204" pitchFamily="34" charset="0"/>
              </a:rPr>
              <a:t> aider.</a:t>
            </a:r>
          </a:p>
          <a:p>
            <a:pPr marL="1176338" marR="5080">
              <a:spcBef>
                <a:spcPts val="1105"/>
              </a:spcBef>
            </a:pPr>
            <a:r>
              <a:rPr lang="en-CA" sz="1900" dirty="0" err="1">
                <a:solidFill>
                  <a:srgbClr val="222222"/>
                </a:solidFill>
                <a:latin typeface="Arial" panose="020B0604020202020204" pitchFamily="34" charset="0"/>
                <a:cs typeface="Arial" panose="020B0604020202020204" pitchFamily="34" charset="0"/>
              </a:rPr>
              <a:t>Affichez</a:t>
            </a:r>
            <a:r>
              <a:rPr lang="en-CA" sz="1900" dirty="0">
                <a:solidFill>
                  <a:srgbClr val="222222"/>
                </a:solidFill>
                <a:latin typeface="Arial" panose="020B0604020202020204" pitchFamily="34" charset="0"/>
                <a:cs typeface="Arial" panose="020B0604020202020204" pitchFamily="34" charset="0"/>
              </a:rPr>
              <a:t> </a:t>
            </a:r>
            <a:r>
              <a:rPr lang="en-CA" sz="1900" dirty="0" err="1">
                <a:solidFill>
                  <a:srgbClr val="222222"/>
                </a:solidFill>
                <a:latin typeface="Arial" panose="020B0604020202020204" pitchFamily="34" charset="0"/>
                <a:cs typeface="Arial" panose="020B0604020202020204" pitchFamily="34" charset="0"/>
              </a:rPr>
              <a:t>ou</a:t>
            </a:r>
            <a:r>
              <a:rPr lang="en-CA" sz="1900" dirty="0">
                <a:solidFill>
                  <a:srgbClr val="222222"/>
                </a:solidFill>
                <a:latin typeface="Arial" panose="020B0604020202020204" pitchFamily="34" charset="0"/>
                <a:cs typeface="Arial" panose="020B0604020202020204" pitchFamily="34" charset="0"/>
              </a:rPr>
              <a:t> </a:t>
            </a:r>
            <a:r>
              <a:rPr lang="en-CA" sz="1900" dirty="0" err="1">
                <a:solidFill>
                  <a:srgbClr val="222222"/>
                </a:solidFill>
                <a:latin typeface="Arial" panose="020B0604020202020204" pitchFamily="34" charset="0"/>
                <a:cs typeface="Arial" panose="020B0604020202020204" pitchFamily="34" charset="0"/>
              </a:rPr>
              <a:t>notez</a:t>
            </a:r>
            <a:r>
              <a:rPr lang="en-CA" sz="1900" dirty="0">
                <a:solidFill>
                  <a:srgbClr val="222222"/>
                </a:solidFill>
                <a:latin typeface="Arial" panose="020B0604020202020204" pitchFamily="34" charset="0"/>
                <a:cs typeface="Arial" panose="020B0604020202020204" pitchFamily="34" charset="0"/>
              </a:rPr>
              <a:t> </a:t>
            </a:r>
            <a:r>
              <a:rPr lang="en-CA" sz="1900" dirty="0" err="1">
                <a:solidFill>
                  <a:srgbClr val="222222"/>
                </a:solidFill>
                <a:latin typeface="Arial" panose="020B0604020202020204" pitchFamily="34" charset="0"/>
                <a:cs typeface="Arial" panose="020B0604020202020204" pitchFamily="34" charset="0"/>
              </a:rPr>
              <a:t>ces</a:t>
            </a:r>
            <a:r>
              <a:rPr lang="en-CA" sz="1900" dirty="0">
                <a:solidFill>
                  <a:srgbClr val="222222"/>
                </a:solidFill>
                <a:latin typeface="Arial" panose="020B0604020202020204" pitchFamily="34" charset="0"/>
                <a:cs typeface="Arial" panose="020B0604020202020204" pitchFamily="34" charset="0"/>
              </a:rPr>
              <a:t> trois points au tableau </a:t>
            </a:r>
            <a:r>
              <a:rPr lang="en-CA" sz="1900" dirty="0" err="1">
                <a:solidFill>
                  <a:srgbClr val="222222"/>
                </a:solidFill>
                <a:latin typeface="Arial" panose="020B0604020202020204" pitchFamily="34" charset="0"/>
                <a:cs typeface="Arial" panose="020B0604020202020204" pitchFamily="34" charset="0"/>
              </a:rPr>
              <a:t>ou</a:t>
            </a:r>
            <a:r>
              <a:rPr lang="en-CA" sz="1900" dirty="0">
                <a:solidFill>
                  <a:srgbClr val="222222"/>
                </a:solidFill>
                <a:latin typeface="Arial" panose="020B0604020202020204" pitchFamily="34" charset="0"/>
                <a:cs typeface="Arial" panose="020B0604020202020204" pitchFamily="34" charset="0"/>
              </a:rPr>
              <a:t> dans la salle </a:t>
            </a:r>
            <a:r>
              <a:rPr lang="en-CA" sz="1900" dirty="0" err="1">
                <a:solidFill>
                  <a:srgbClr val="222222"/>
                </a:solidFill>
                <a:latin typeface="Arial" panose="020B0604020202020204" pitchFamily="34" charset="0"/>
                <a:cs typeface="Arial" panose="020B0604020202020204" pitchFamily="34" charset="0"/>
              </a:rPr>
              <a:t>où</a:t>
            </a:r>
            <a:r>
              <a:rPr lang="en-CA" sz="1900" dirty="0">
                <a:solidFill>
                  <a:srgbClr val="222222"/>
                </a:solidFill>
                <a:latin typeface="Arial" panose="020B0604020202020204" pitchFamily="34" charset="0"/>
                <a:cs typeface="Arial" panose="020B0604020202020204" pitchFamily="34" charset="0"/>
              </a:rPr>
              <a:t> les </a:t>
            </a:r>
            <a:r>
              <a:rPr lang="en-CA" sz="1900" dirty="0" err="1">
                <a:solidFill>
                  <a:srgbClr val="222222"/>
                </a:solidFill>
                <a:latin typeface="Arial" panose="020B0604020202020204" pitchFamily="34" charset="0"/>
                <a:cs typeface="Arial" panose="020B0604020202020204" pitchFamily="34" charset="0"/>
              </a:rPr>
              <a:t>élèves</a:t>
            </a:r>
            <a:r>
              <a:rPr lang="en-CA" sz="1900" dirty="0">
                <a:solidFill>
                  <a:srgbClr val="222222"/>
                </a:solidFill>
                <a:latin typeface="Arial" panose="020B0604020202020204" pitchFamily="34" charset="0"/>
                <a:cs typeface="Arial" panose="020B0604020202020204" pitchFamily="34" charset="0"/>
              </a:rPr>
              <a:t> </a:t>
            </a:r>
            <a:r>
              <a:rPr lang="en-CA" sz="1900" dirty="0" err="1">
                <a:solidFill>
                  <a:srgbClr val="222222"/>
                </a:solidFill>
                <a:latin typeface="Arial" panose="020B0604020202020204" pitchFamily="34" charset="0"/>
                <a:cs typeface="Arial" panose="020B0604020202020204" pitchFamily="34" charset="0"/>
              </a:rPr>
              <a:t>exploreront</a:t>
            </a:r>
            <a:r>
              <a:rPr lang="en-CA" sz="1900" dirty="0">
                <a:latin typeface="Arial" panose="020B0604020202020204" pitchFamily="34" charset="0"/>
                <a:cs typeface="Arial" panose="020B0604020202020204" pitchFamily="34" charset="0"/>
              </a:rPr>
              <a:t> </a:t>
            </a:r>
            <a:r>
              <a:rPr lang="en-CA" sz="1900" dirty="0">
                <a:solidFill>
                  <a:srgbClr val="222222"/>
                </a:solidFill>
                <a:latin typeface="Arial" panose="020B0604020202020204" pitchFamily="34" charset="0"/>
                <a:cs typeface="Arial" panose="020B0604020202020204" pitchFamily="34" charset="0"/>
              </a:rPr>
              <a:t>le site Web. </a:t>
            </a:r>
            <a:r>
              <a:rPr lang="en-CA" sz="1900" dirty="0" err="1">
                <a:solidFill>
                  <a:srgbClr val="222222"/>
                </a:solidFill>
                <a:latin typeface="Arial" panose="020B0604020202020204" pitchFamily="34" charset="0"/>
                <a:cs typeface="Arial" panose="020B0604020202020204" pitchFamily="34" charset="0"/>
              </a:rPr>
              <a:t>Cela</a:t>
            </a:r>
            <a:r>
              <a:rPr lang="en-CA" sz="1900" dirty="0">
                <a:solidFill>
                  <a:srgbClr val="222222"/>
                </a:solidFill>
                <a:latin typeface="Arial" panose="020B0604020202020204" pitchFamily="34" charset="0"/>
                <a:cs typeface="Arial" panose="020B0604020202020204" pitchFamily="34" charset="0"/>
              </a:rPr>
              <a:t> </a:t>
            </a:r>
            <a:r>
              <a:rPr lang="en-CA" sz="1900" dirty="0" err="1">
                <a:solidFill>
                  <a:srgbClr val="222222"/>
                </a:solidFill>
                <a:latin typeface="Arial" panose="020B0604020202020204" pitchFamily="34" charset="0"/>
                <a:cs typeface="Arial" panose="020B0604020202020204" pitchFamily="34" charset="0"/>
              </a:rPr>
              <a:t>facilitera</a:t>
            </a:r>
            <a:r>
              <a:rPr lang="en-CA" sz="1900" dirty="0">
                <a:solidFill>
                  <a:srgbClr val="222222"/>
                </a:solidFill>
                <a:latin typeface="Arial" panose="020B0604020202020204" pitchFamily="34" charset="0"/>
                <a:cs typeface="Arial" panose="020B0604020202020204" pitchFamily="34" charset="0"/>
              </a:rPr>
              <a:t> la discussion qui </a:t>
            </a:r>
            <a:r>
              <a:rPr lang="en-CA" sz="1900" dirty="0" err="1">
                <a:solidFill>
                  <a:srgbClr val="222222"/>
                </a:solidFill>
                <a:latin typeface="Arial" panose="020B0604020202020204" pitchFamily="34" charset="0"/>
                <a:cs typeface="Arial" panose="020B0604020202020204" pitchFamily="34" charset="0"/>
              </a:rPr>
              <a:t>suivra</a:t>
            </a:r>
            <a:r>
              <a:rPr lang="en-CA" sz="1900" dirty="0">
                <a:solidFill>
                  <a:srgbClr val="222222"/>
                </a:solidFill>
                <a:latin typeface="Arial" panose="020B0604020202020204" pitchFamily="34" charset="0"/>
                <a:cs typeface="Arial" panose="020B0604020202020204" pitchFamily="34" charset="0"/>
              </a:rPr>
              <a:t>.</a:t>
            </a:r>
            <a:endParaRPr lang="en-CA" sz="1900" dirty="0">
              <a:latin typeface="Arial" panose="020B0604020202020204" pitchFamily="34" charset="0"/>
              <a:cs typeface="Arial" panose="020B0604020202020204" pitchFamily="34" charset="0"/>
            </a:endParaRPr>
          </a:p>
        </p:txBody>
      </p:sp>
      <p:sp>
        <p:nvSpPr>
          <p:cNvPr id="9" name="object 9"/>
          <p:cNvSpPr txBox="1"/>
          <p:nvPr/>
        </p:nvSpPr>
        <p:spPr>
          <a:xfrm>
            <a:off x="8331200" y="4771852"/>
            <a:ext cx="4464050" cy="5393784"/>
          </a:xfrm>
          <a:prstGeom prst="rect">
            <a:avLst/>
          </a:prstGeom>
        </p:spPr>
        <p:txBody>
          <a:bodyPr vert="horz" wrap="square" lIns="0" tIns="0" rIns="0" bIns="0" rtlCol="0">
            <a:spAutoFit/>
          </a:bodyPr>
          <a:lstStyle/>
          <a:p>
            <a:pPr>
              <a:lnSpc>
                <a:spcPts val="3760"/>
              </a:lnSpc>
              <a:spcBef>
                <a:spcPts val="2250"/>
              </a:spcBef>
            </a:pPr>
            <a:r>
              <a:rPr lang="en-CA" sz="3550" dirty="0">
                <a:solidFill>
                  <a:srgbClr val="FFFFFF"/>
                </a:solidFill>
                <a:latin typeface="Arial" panose="020B0604020202020204" pitchFamily="34" charset="0"/>
                <a:cs typeface="Arial" panose="020B0604020202020204" pitchFamily="34" charset="0"/>
              </a:rPr>
              <a:t>Les questions de</a:t>
            </a:r>
            <a:r>
              <a:rPr lang="en-CA" sz="3550" dirty="0">
                <a:latin typeface="Arial" panose="020B0604020202020204" pitchFamily="34" charset="0"/>
                <a:cs typeface="Arial" panose="020B0604020202020204" pitchFamily="34" charset="0"/>
              </a:rPr>
              <a:t> </a:t>
            </a:r>
            <a:r>
              <a:rPr sz="3550" dirty="0">
                <a:solidFill>
                  <a:srgbClr val="FFFFFF"/>
                </a:solidFill>
                <a:latin typeface="Arial" panose="020B0604020202020204" pitchFamily="34" charset="0"/>
                <a:cs typeface="Arial" panose="020B0604020202020204" pitchFamily="34" charset="0"/>
              </a:rPr>
              <a:t>discussion peuvent inclure :</a:t>
            </a:r>
            <a:endParaRPr sz="3550" dirty="0">
              <a:latin typeface="Arial" panose="020B0604020202020204" pitchFamily="34" charset="0"/>
              <a:cs typeface="Arial" panose="020B0604020202020204" pitchFamily="34" charset="0"/>
            </a:endParaRPr>
          </a:p>
          <a:p>
            <a:pPr marL="530860" marR="221615" indent="-377190">
              <a:lnSpc>
                <a:spcPct val="100000"/>
              </a:lnSpc>
              <a:spcBef>
                <a:spcPts val="1150"/>
              </a:spcBef>
              <a:buAutoNum type="arabicPeriod"/>
              <a:tabLst>
                <a:tab pos="530860" algn="l"/>
              </a:tabLst>
            </a:pPr>
            <a:r>
              <a:rPr sz="1900" dirty="0">
                <a:solidFill>
                  <a:srgbClr val="FFFFFF"/>
                </a:solidFill>
                <a:latin typeface="Arial" panose="020B0604020202020204" pitchFamily="34" charset="0"/>
                <a:cs typeface="Arial" panose="020B0604020202020204" pitchFamily="34" charset="0"/>
              </a:rPr>
              <a:t>Qu’est-ce qui a retenu votre attention en parcourant le site Web?</a:t>
            </a:r>
            <a:endParaRPr sz="1900" dirty="0">
              <a:latin typeface="Arial" panose="020B0604020202020204" pitchFamily="34" charset="0"/>
              <a:cs typeface="Arial" panose="020B0604020202020204" pitchFamily="34" charset="0"/>
            </a:endParaRPr>
          </a:p>
          <a:p>
            <a:pPr marL="530860" marR="462280" indent="-377190">
              <a:lnSpc>
                <a:spcPct val="100000"/>
              </a:lnSpc>
              <a:spcBef>
                <a:spcPts val="725"/>
              </a:spcBef>
              <a:buAutoNum type="arabicPeriod"/>
              <a:tabLst>
                <a:tab pos="530860" algn="l"/>
              </a:tabLst>
            </a:pPr>
            <a:r>
              <a:rPr sz="1900" dirty="0">
                <a:solidFill>
                  <a:srgbClr val="FFFFFF"/>
                </a:solidFill>
                <a:latin typeface="Arial" panose="020B0604020202020204" pitchFamily="34" charset="0"/>
                <a:cs typeface="Arial" panose="020B0604020202020204" pitchFamily="34" charset="0"/>
              </a:rPr>
              <a:t>Sur quelle partie du site Web avez-vous passé le plus de temps? Pourquoi?</a:t>
            </a:r>
            <a:endParaRPr sz="1900" dirty="0">
              <a:latin typeface="Arial" panose="020B0604020202020204" pitchFamily="34" charset="0"/>
              <a:cs typeface="Arial" panose="020B0604020202020204" pitchFamily="34" charset="0"/>
            </a:endParaRPr>
          </a:p>
          <a:p>
            <a:pPr marL="530860" marR="184150" indent="-377190">
              <a:lnSpc>
                <a:spcPct val="100000"/>
              </a:lnSpc>
              <a:spcBef>
                <a:spcPts val="730"/>
              </a:spcBef>
              <a:buAutoNum type="arabicPeriod"/>
              <a:tabLst>
                <a:tab pos="530860" algn="l"/>
              </a:tabLst>
            </a:pPr>
            <a:r>
              <a:rPr sz="1900" dirty="0">
                <a:solidFill>
                  <a:srgbClr val="FFFFFF"/>
                </a:solidFill>
                <a:latin typeface="Arial" panose="020B0604020202020204" pitchFamily="34" charset="0"/>
                <a:cs typeface="Arial" panose="020B0604020202020204" pitchFamily="34" charset="0"/>
              </a:rPr>
              <a:t>Quelles preuves vous ont convaincus que les espèces ont besoin de notre aide?</a:t>
            </a:r>
            <a:endParaRPr sz="1900" dirty="0">
              <a:latin typeface="Arial" panose="020B0604020202020204" pitchFamily="34" charset="0"/>
              <a:cs typeface="Arial" panose="020B0604020202020204" pitchFamily="34" charset="0"/>
            </a:endParaRPr>
          </a:p>
          <a:p>
            <a:pPr marL="530860" marR="335280" indent="-377190">
              <a:lnSpc>
                <a:spcPct val="100000"/>
              </a:lnSpc>
              <a:spcBef>
                <a:spcPts val="730"/>
              </a:spcBef>
              <a:buAutoNum type="arabicPeriod"/>
              <a:tabLst>
                <a:tab pos="530860" algn="l"/>
              </a:tabLst>
            </a:pPr>
            <a:r>
              <a:rPr sz="1900" dirty="0">
                <a:solidFill>
                  <a:srgbClr val="FFFFFF"/>
                </a:solidFill>
                <a:latin typeface="Arial" panose="020B0604020202020204" pitchFamily="34" charset="0"/>
                <a:cs typeface="Arial" panose="020B0604020202020204" pitchFamily="34" charset="0"/>
              </a:rPr>
              <a:t>Quelles questions vous posez- vous? Qu’est-ce qui vous a le plus surpris?</a:t>
            </a:r>
            <a:endParaRPr sz="1900" dirty="0">
              <a:latin typeface="Arial" panose="020B0604020202020204" pitchFamily="34" charset="0"/>
              <a:cs typeface="Arial" panose="020B0604020202020204" pitchFamily="34" charset="0"/>
            </a:endParaRPr>
          </a:p>
        </p:txBody>
      </p:sp>
      <p:sp>
        <p:nvSpPr>
          <p:cNvPr id="10" name="object 10"/>
          <p:cNvSpPr txBox="1"/>
          <p:nvPr/>
        </p:nvSpPr>
        <p:spPr>
          <a:xfrm>
            <a:off x="14224213" y="949713"/>
            <a:ext cx="4861560" cy="944880"/>
          </a:xfrm>
          <a:prstGeom prst="rect">
            <a:avLst/>
          </a:prstGeom>
        </p:spPr>
        <p:txBody>
          <a:bodyPr vert="horz" wrap="square" lIns="0" tIns="74295" rIns="0" bIns="0" rtlCol="0">
            <a:spAutoFit/>
          </a:bodyPr>
          <a:lstStyle/>
          <a:p>
            <a:pPr marL="1130300" marR="5080" indent="-1108075">
              <a:lnSpc>
                <a:spcPts val="2280"/>
              </a:lnSpc>
              <a:spcBef>
                <a:spcPts val="585"/>
              </a:spcBef>
            </a:pPr>
            <a:r>
              <a:rPr sz="2000" b="1" dirty="0">
                <a:solidFill>
                  <a:srgbClr val="047390"/>
                </a:solidFill>
                <a:latin typeface="Arial" panose="020B0604020202020204" pitchFamily="34" charset="0"/>
                <a:cs typeface="Arial" panose="020B0604020202020204" pitchFamily="34" charset="0"/>
              </a:rPr>
              <a:t>Étape 5</a:t>
            </a:r>
            <a:r>
              <a:rPr lang="en-CA" sz="2000" b="1" dirty="0">
                <a:solidFill>
                  <a:srgbClr val="047390"/>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Les élèves répondent à la question finale au verso de leur première carte de mission.</a:t>
            </a:r>
            <a:endParaRPr sz="1900" dirty="0">
              <a:latin typeface="Arial" panose="020B0604020202020204" pitchFamily="34" charset="0"/>
              <a:cs typeface="Arial" panose="020B0604020202020204" pitchFamily="34" charset="0"/>
            </a:endParaRPr>
          </a:p>
        </p:txBody>
      </p:sp>
      <p:sp>
        <p:nvSpPr>
          <p:cNvPr id="11" name="object 11"/>
          <p:cNvSpPr txBox="1"/>
          <p:nvPr/>
        </p:nvSpPr>
        <p:spPr>
          <a:xfrm>
            <a:off x="8088275" y="911284"/>
            <a:ext cx="4937760" cy="3604833"/>
          </a:xfrm>
          <a:prstGeom prst="rect">
            <a:avLst/>
          </a:prstGeom>
        </p:spPr>
        <p:txBody>
          <a:bodyPr vert="horz" wrap="square" lIns="0" tIns="0" rIns="0" bIns="0" rtlCol="0">
            <a:spAutoFit/>
          </a:bodyPr>
          <a:lstStyle/>
          <a:p>
            <a:pPr marL="1130300" marR="5080" indent="-1108075">
              <a:lnSpc>
                <a:spcPts val="2280"/>
              </a:lnSpc>
              <a:spcBef>
                <a:spcPts val="585"/>
              </a:spcBef>
            </a:pPr>
            <a:r>
              <a:rPr sz="2000" b="1" dirty="0">
                <a:solidFill>
                  <a:srgbClr val="047390"/>
                </a:solidFill>
                <a:latin typeface="Arial" panose="020B0604020202020204" pitchFamily="34" charset="0"/>
                <a:cs typeface="Arial" panose="020B0604020202020204" pitchFamily="34" charset="0"/>
              </a:rPr>
              <a:t>Étape 3</a:t>
            </a:r>
            <a:r>
              <a:rPr lang="en-CA" sz="2000" b="1" dirty="0">
                <a:solidFill>
                  <a:srgbClr val="047390"/>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Laissez le temps à la classe d’explorer le site Web. Circulez dans la classe, encouragez les élèves et félicitez-les lorsque vous voyez qu’ils accomplissent leur première mission.</a:t>
            </a:r>
            <a:endParaRPr sz="1900" dirty="0">
              <a:latin typeface="Arial" panose="020B0604020202020204" pitchFamily="34" charset="0"/>
              <a:cs typeface="Arial" panose="020B0604020202020204" pitchFamily="34" charset="0"/>
            </a:endParaRPr>
          </a:p>
          <a:p>
            <a:pPr marL="1130300" marR="281305" indent="-1108075">
              <a:lnSpc>
                <a:spcPct val="114900"/>
              </a:lnSpc>
              <a:spcBef>
                <a:spcPts val="690"/>
              </a:spcBef>
            </a:pPr>
            <a:r>
              <a:rPr sz="2000" b="1" dirty="0">
                <a:solidFill>
                  <a:srgbClr val="047390"/>
                </a:solidFill>
                <a:latin typeface="Arial" panose="020B0604020202020204" pitchFamily="34" charset="0"/>
                <a:cs typeface="Arial" panose="020B0604020202020204" pitchFamily="34" charset="0"/>
              </a:rPr>
              <a:t>Étape 4</a:t>
            </a:r>
            <a:r>
              <a:rPr lang="en-CA" sz="2000" b="1" dirty="0">
                <a:solidFill>
                  <a:srgbClr val="047390"/>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Une fois que les élèves ont eu le temps d’explorer le site Web,</a:t>
            </a:r>
            <a:r>
              <a:rPr lang="en-CA" sz="1900" dirty="0">
                <a:latin typeface="Arial" panose="020B0604020202020204" pitchFamily="34" charset="0"/>
                <a:cs typeface="Arial" panose="020B0604020202020204" pitchFamily="34" charset="0"/>
              </a:rPr>
              <a:t> </a:t>
            </a:r>
            <a:r>
              <a:rPr sz="1900" dirty="0" err="1">
                <a:solidFill>
                  <a:srgbClr val="222222"/>
                </a:solidFill>
                <a:latin typeface="Arial" panose="020B0604020202020204" pitchFamily="34" charset="0"/>
                <a:cs typeface="Arial" panose="020B0604020202020204" pitchFamily="34" charset="0"/>
              </a:rPr>
              <a:t>demandez-leur</a:t>
            </a:r>
            <a:r>
              <a:rPr sz="1900" dirty="0">
                <a:solidFill>
                  <a:srgbClr val="222222"/>
                </a:solidFill>
                <a:latin typeface="Arial" panose="020B0604020202020204" pitchFamily="34" charset="0"/>
                <a:cs typeface="Arial" panose="020B0604020202020204" pitchFamily="34" charset="0"/>
              </a:rPr>
              <a:t> de se</a:t>
            </a:r>
            <a:r>
              <a:rPr lang="en-CA" sz="1900" dirty="0">
                <a:solidFill>
                  <a:srgbClr val="222222"/>
                </a:solidFill>
                <a:latin typeface="Arial" panose="020B0604020202020204" pitchFamily="34" charset="0"/>
                <a:cs typeface="Arial" panose="020B0604020202020204" pitchFamily="34" charset="0"/>
              </a:rPr>
              <a:t> </a:t>
            </a:r>
            <a:r>
              <a:rPr sz="1900" dirty="0" err="1">
                <a:solidFill>
                  <a:srgbClr val="222222"/>
                </a:solidFill>
                <a:latin typeface="Arial" panose="020B0604020202020204" pitchFamily="34" charset="0"/>
                <a:cs typeface="Arial" panose="020B0604020202020204" pitchFamily="34" charset="0"/>
              </a:rPr>
              <a:t>rassembler</a:t>
            </a:r>
            <a:r>
              <a:rPr sz="1900" dirty="0">
                <a:solidFill>
                  <a:srgbClr val="222222"/>
                </a:solidFill>
                <a:latin typeface="Arial" panose="020B0604020202020204" pitchFamily="34" charset="0"/>
                <a:cs typeface="Arial" panose="020B0604020202020204" pitchFamily="34" charset="0"/>
              </a:rPr>
              <a:t> pour une brève discussion.</a:t>
            </a:r>
            <a:endParaRPr sz="1900" dirty="0">
              <a:latin typeface="Arial" panose="020B0604020202020204" pitchFamily="34" charset="0"/>
              <a:cs typeface="Arial" panose="020B0604020202020204" pitchFamily="34" charset="0"/>
            </a:endParaRPr>
          </a:p>
        </p:txBody>
      </p:sp>
      <p:sp>
        <p:nvSpPr>
          <p:cNvPr id="18" name="object 10">
            <a:extLst>
              <a:ext uri="{FF2B5EF4-FFF2-40B4-BE49-F238E27FC236}">
                <a16:creationId xmlns:a16="http://schemas.microsoft.com/office/drawing/2014/main" id="{79F51901-B5AB-49A8-7004-AFA6472A64F4}"/>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dirty="0">
                <a:effectLst/>
                <a:latin typeface="Arial" panose="020B0604020202020204" pitchFamily="34" charset="0"/>
                <a:cs typeface="Arial" panose="020B0604020202020204" pitchFamily="34" charset="0"/>
              </a:rPr>
              <a:t>Mission : Explorer pour </a:t>
            </a:r>
            <a:r>
              <a:rPr lang="en-CA" dirty="0" err="1">
                <a:effectLst/>
                <a:latin typeface="Arial" panose="020B0604020202020204" pitchFamily="34" charset="0"/>
                <a:cs typeface="Arial" panose="020B0604020202020204" pitchFamily="34" charset="0"/>
              </a:rPr>
              <a:t>restaurer</a:t>
            </a:r>
            <a:r>
              <a:rPr lang="en-CA" dirty="0">
                <a:effectLst/>
                <a:latin typeface="Arial" panose="020B0604020202020204" pitchFamily="34" charset="0"/>
                <a:cs typeface="Arial" panose="020B0604020202020204" pitchFamily="34" charset="0"/>
              </a:rPr>
              <a:t> — Rapport </a:t>
            </a:r>
            <a:r>
              <a:rPr lang="en-CA" dirty="0" err="1">
                <a:effectLst/>
                <a:latin typeface="Arial" panose="020B0604020202020204" pitchFamily="34" charset="0"/>
                <a:cs typeface="Arial" panose="020B0604020202020204" pitchFamily="34" charset="0"/>
              </a:rPr>
              <a:t>Planète</a:t>
            </a:r>
            <a:r>
              <a:rPr lang="en-CA" dirty="0">
                <a:effectLst/>
                <a:latin typeface="Arial" panose="020B0604020202020204" pitchFamily="34" charset="0"/>
                <a:cs typeface="Arial" panose="020B0604020202020204" pitchFamily="34" charset="0"/>
              </a:rPr>
              <a:t> </a:t>
            </a:r>
            <a:r>
              <a:rPr lang="en-CA" dirty="0" err="1">
                <a:effectLst/>
                <a:latin typeface="Arial" panose="020B0604020202020204" pitchFamily="34" charset="0"/>
                <a:cs typeface="Arial" panose="020B0604020202020204" pitchFamily="34" charset="0"/>
              </a:rPr>
              <a:t>vivante</a:t>
            </a:r>
            <a:r>
              <a:rPr lang="en-CA" dirty="0">
                <a:effectLst/>
                <a:latin typeface="Arial" panose="020B0604020202020204" pitchFamily="34" charset="0"/>
                <a:cs typeface="Arial" panose="020B0604020202020204" pitchFamily="34" charset="0"/>
              </a:rPr>
              <a:t> Canada pour enfants</a:t>
            </a:r>
          </a:p>
        </p:txBody>
      </p:sp>
      <p:sp>
        <p:nvSpPr>
          <p:cNvPr id="19" name="object 11">
            <a:extLst>
              <a:ext uri="{FF2B5EF4-FFF2-40B4-BE49-F238E27FC236}">
                <a16:creationId xmlns:a16="http://schemas.microsoft.com/office/drawing/2014/main" id="{EFCB01DA-A6EA-566F-36D3-E914F8124B5B}"/>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4</a:t>
            </a:fld>
            <a:endParaRPr dirty="0">
              <a:latin typeface="Arial" panose="020B0604020202020204" pitchFamily="34" charset="0"/>
              <a:cs typeface="Arial" panose="020B0604020202020204" pitchFamily="34" charset="0"/>
            </a:endParaRPr>
          </a:p>
        </p:txBody>
      </p:sp>
      <p:pic>
        <p:nvPicPr>
          <p:cNvPr id="20" name="Picture 19" descr="A yellow spiral on a black background&#10;&#10;Description automatically generated">
            <a:extLst>
              <a:ext uri="{FF2B5EF4-FFF2-40B4-BE49-F238E27FC236}">
                <a16:creationId xmlns:a16="http://schemas.microsoft.com/office/drawing/2014/main" id="{03DB8F5C-3093-C70E-147B-36D73A7A1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22" y="-953793"/>
            <a:ext cx="7772400" cy="1907586"/>
          </a:xfrm>
          <a:prstGeom prst="rect">
            <a:avLst/>
          </a:prstGeom>
        </p:spPr>
      </p:pic>
      <p:pic>
        <p:nvPicPr>
          <p:cNvPr id="22" name="Picture 21" descr="A computer with a map of the world&#10;&#10;Description automatically generated">
            <a:extLst>
              <a:ext uri="{FF2B5EF4-FFF2-40B4-BE49-F238E27FC236}">
                <a16:creationId xmlns:a16="http://schemas.microsoft.com/office/drawing/2014/main" id="{884F11AE-C707-E915-6484-F9431C81B0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69173" y="2555805"/>
            <a:ext cx="6328347" cy="6477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29679" y="818094"/>
            <a:ext cx="6371534" cy="1575816"/>
          </a:xfrm>
          <a:prstGeom prst="rect">
            <a:avLst/>
          </a:prstGeom>
        </p:spPr>
        <p:txBody>
          <a:bodyPr vert="horz" wrap="square" lIns="0" tIns="256540" rIns="0" bIns="0" rtlCol="0">
            <a:spAutoFit/>
          </a:bodyPr>
          <a:lstStyle/>
          <a:p>
            <a:pPr marL="12700" marR="5080">
              <a:lnSpc>
                <a:spcPts val="5080"/>
              </a:lnSpc>
              <a:spcBef>
                <a:spcPts val="135"/>
              </a:spcBef>
            </a:pPr>
            <a:r>
              <a:rPr b="1" dirty="0">
                <a:solidFill>
                  <a:srgbClr val="292899"/>
                </a:solidFill>
                <a:latin typeface="Arial" panose="020B0604020202020204" pitchFamily="34" charset="0"/>
                <a:cs typeface="Arial" panose="020B0604020202020204" pitchFamily="34" charset="0"/>
              </a:rPr>
              <a:t>Activités complémentaires</a:t>
            </a:r>
          </a:p>
        </p:txBody>
      </p:sp>
      <p:sp>
        <p:nvSpPr>
          <p:cNvPr id="4" name="object 4"/>
          <p:cNvSpPr txBox="1"/>
          <p:nvPr/>
        </p:nvSpPr>
        <p:spPr>
          <a:xfrm>
            <a:off x="1165274" y="2456788"/>
            <a:ext cx="5443220" cy="4921540"/>
          </a:xfrm>
          <a:prstGeom prst="rect">
            <a:avLst/>
          </a:prstGeom>
        </p:spPr>
        <p:txBody>
          <a:bodyPr vert="horz" wrap="square" lIns="0" tIns="12700" rIns="0" bIns="0" rtlCol="0">
            <a:spAutoFit/>
          </a:bodyPr>
          <a:lstStyle/>
          <a:p>
            <a:pPr marL="12700">
              <a:lnSpc>
                <a:spcPts val="2860"/>
              </a:lnSpc>
              <a:spcBef>
                <a:spcPts val="100"/>
              </a:spcBef>
            </a:pPr>
            <a:r>
              <a:rPr sz="2800" b="1" dirty="0">
                <a:solidFill>
                  <a:srgbClr val="047390"/>
                </a:solidFill>
                <a:latin typeface="Arial" panose="020B0604020202020204" pitchFamily="34" charset="0"/>
                <a:cs typeface="Arial" panose="020B0604020202020204" pitchFamily="34" charset="0"/>
              </a:rPr>
              <a:t>Flash info sur les </a:t>
            </a:r>
            <a:r>
              <a:rPr sz="2800" b="1" dirty="0" err="1">
                <a:solidFill>
                  <a:srgbClr val="047390"/>
                </a:solidFill>
                <a:latin typeface="Arial" panose="020B0604020202020204" pitchFamily="34" charset="0"/>
                <a:cs typeface="Arial" panose="020B0604020202020204" pitchFamily="34" charset="0"/>
              </a:rPr>
              <a:t>espèces</a:t>
            </a:r>
            <a:r>
              <a:rPr lang="en-CA" sz="2800" b="1" dirty="0">
                <a:solidFill>
                  <a:srgbClr val="047390"/>
                </a:solidFill>
                <a:latin typeface="Arial" panose="020B0604020202020204" pitchFamily="34" charset="0"/>
                <a:cs typeface="Arial" panose="020B0604020202020204" pitchFamily="34" charset="0"/>
              </a:rPr>
              <a:t> </a:t>
            </a:r>
            <a:br>
              <a:rPr lang="en-CA" sz="2800" b="1" dirty="0">
                <a:solidFill>
                  <a:srgbClr val="047390"/>
                </a:solidFill>
                <a:latin typeface="Arial" panose="020B0604020202020204" pitchFamily="34" charset="0"/>
                <a:cs typeface="Arial" panose="020B0604020202020204" pitchFamily="34" charset="0"/>
              </a:rPr>
            </a:br>
            <a:r>
              <a:rPr sz="2800" b="1" dirty="0">
                <a:solidFill>
                  <a:srgbClr val="047390"/>
                </a:solidFill>
                <a:latin typeface="Arial" panose="020B0604020202020204" pitchFamily="34" charset="0"/>
                <a:cs typeface="Arial" panose="020B0604020202020204" pitchFamily="34" charset="0"/>
              </a:rPr>
              <a:t>Le reportage de 30 secondes sur les espèces</a:t>
            </a:r>
          </a:p>
          <a:p>
            <a:pPr marL="342265" algn="just">
              <a:lnSpc>
                <a:spcPct val="100000"/>
              </a:lnSpc>
              <a:spcBef>
                <a:spcPts val="1260"/>
              </a:spcBef>
            </a:pPr>
            <a:r>
              <a:rPr sz="1900" dirty="0">
                <a:latin typeface="Arial" panose="020B0604020202020204" pitchFamily="34" charset="0"/>
                <a:cs typeface="Arial" panose="020B0604020202020204" pitchFamily="34" charset="0"/>
              </a:rPr>
              <a:t>Les élèves jouent le rôle de journalistes.</a:t>
            </a:r>
          </a:p>
          <a:p>
            <a:pPr marL="342265" algn="just">
              <a:lnSpc>
                <a:spcPct val="100000"/>
              </a:lnSpc>
              <a:spcBef>
                <a:spcPts val="760"/>
              </a:spcBef>
            </a:pPr>
            <a:r>
              <a:rPr sz="2450" b="1" dirty="0">
                <a:solidFill>
                  <a:srgbClr val="222222"/>
                </a:solidFill>
                <a:latin typeface="Arial" panose="020B0604020202020204" pitchFamily="34" charset="0"/>
                <a:cs typeface="Arial" panose="020B0604020202020204" pitchFamily="34" charset="0"/>
              </a:rPr>
              <a:t>Comment ça fonctionne :</a:t>
            </a:r>
            <a:endParaRPr sz="2450" b="1" dirty="0">
              <a:latin typeface="Arial" panose="020B0604020202020204" pitchFamily="34" charset="0"/>
              <a:cs typeface="Arial" panose="020B0604020202020204" pitchFamily="34" charset="0"/>
            </a:endParaRPr>
          </a:p>
          <a:p>
            <a:pPr marL="622300" marR="274320" indent="-280670" algn="just">
              <a:lnSpc>
                <a:spcPct val="100000"/>
              </a:lnSpc>
              <a:spcBef>
                <a:spcPts val="254"/>
              </a:spcBef>
              <a:buChar char="•"/>
              <a:tabLst>
                <a:tab pos="624840" algn="l"/>
              </a:tabLst>
            </a:pPr>
            <a:r>
              <a:rPr sz="1900" dirty="0">
                <a:latin typeface="Arial" panose="020B0604020202020204" pitchFamily="34" charset="0"/>
                <a:cs typeface="Arial" panose="020B0604020202020204" pitchFamily="34" charset="0"/>
              </a:rPr>
              <a:t>Les élèves travaillent à deux ou en petits 	groupes.</a:t>
            </a:r>
          </a:p>
          <a:p>
            <a:pPr marL="622300" marR="109220" indent="-280670" algn="just">
              <a:lnSpc>
                <a:spcPct val="100000"/>
              </a:lnSpc>
              <a:spcBef>
                <a:spcPts val="735"/>
              </a:spcBef>
              <a:buChar char="•"/>
              <a:tabLst>
                <a:tab pos="624840" algn="l"/>
              </a:tabLst>
            </a:pPr>
            <a:r>
              <a:rPr sz="1900" dirty="0">
                <a:latin typeface="Arial" panose="020B0604020202020204" pitchFamily="34" charset="0"/>
                <a:cs typeface="Arial" panose="020B0604020202020204" pitchFamily="34" charset="0"/>
              </a:rPr>
              <a:t>Ils créent un reportage de 30 secondes au 	sujet de ce qu’ils ont appris au cours de la 	leçon.</a:t>
            </a:r>
          </a:p>
          <a:p>
            <a:pPr marL="622935" indent="-280670" algn="just">
              <a:lnSpc>
                <a:spcPts val="2280"/>
              </a:lnSpc>
              <a:spcBef>
                <a:spcPts val="725"/>
              </a:spcBef>
              <a:buChar char="•"/>
              <a:tabLst>
                <a:tab pos="622935" algn="l"/>
              </a:tabLst>
            </a:pPr>
            <a:r>
              <a:rPr sz="1900" dirty="0">
                <a:latin typeface="Arial" panose="020B0604020202020204" pitchFamily="34" charset="0"/>
                <a:cs typeface="Arial" panose="020B0604020202020204" pitchFamily="34" charset="0"/>
              </a:rPr>
              <a:t>Par exemple :</a:t>
            </a:r>
          </a:p>
          <a:p>
            <a:pPr marL="577850" marR="5080">
              <a:lnSpc>
                <a:spcPts val="2280"/>
              </a:lnSpc>
              <a:spcBef>
                <a:spcPts val="75"/>
              </a:spcBef>
            </a:pPr>
            <a:r>
              <a:rPr sz="1900" i="1" dirty="0">
                <a:latin typeface="Arial" panose="020B0604020202020204" pitchFamily="34" charset="0"/>
                <a:cs typeface="Arial" panose="020B0604020202020204" pitchFamily="34" charset="0"/>
              </a:rPr>
              <a:t>« Nouvelle de dernière heure! Les scientifiques qui étudient les espèces au Canada ont découvert… »</a:t>
            </a:r>
            <a:endParaRPr sz="1900" dirty="0">
              <a:latin typeface="Arial" panose="020B0604020202020204" pitchFamily="34" charset="0"/>
              <a:cs typeface="Arial" panose="020B0604020202020204" pitchFamily="34" charset="0"/>
            </a:endParaRPr>
          </a:p>
        </p:txBody>
      </p:sp>
      <p:sp>
        <p:nvSpPr>
          <p:cNvPr id="5" name="object 5"/>
          <p:cNvSpPr/>
          <p:nvPr/>
        </p:nvSpPr>
        <p:spPr>
          <a:xfrm>
            <a:off x="924639" y="7703953"/>
            <a:ext cx="5923915" cy="2473960"/>
          </a:xfrm>
          <a:custGeom>
            <a:avLst/>
            <a:gdLst/>
            <a:ahLst/>
            <a:cxnLst/>
            <a:rect l="l" t="t" r="r" b="b"/>
            <a:pathLst>
              <a:path w="5923915" h="2473959">
                <a:moveTo>
                  <a:pt x="5829079" y="0"/>
                </a:moveTo>
                <a:lnTo>
                  <a:pt x="94237" y="0"/>
                </a:lnTo>
                <a:lnTo>
                  <a:pt x="57554" y="7405"/>
                </a:lnTo>
                <a:lnTo>
                  <a:pt x="27599" y="27599"/>
                </a:lnTo>
                <a:lnTo>
                  <a:pt x="7405" y="57554"/>
                </a:lnTo>
                <a:lnTo>
                  <a:pt x="0" y="94237"/>
                </a:lnTo>
                <a:lnTo>
                  <a:pt x="0" y="2379508"/>
                </a:lnTo>
                <a:lnTo>
                  <a:pt x="7405" y="2416192"/>
                </a:lnTo>
                <a:lnTo>
                  <a:pt x="27599" y="2446146"/>
                </a:lnTo>
                <a:lnTo>
                  <a:pt x="57554" y="2466341"/>
                </a:lnTo>
                <a:lnTo>
                  <a:pt x="94237" y="2473746"/>
                </a:lnTo>
                <a:lnTo>
                  <a:pt x="5829079" y="2473746"/>
                </a:lnTo>
                <a:lnTo>
                  <a:pt x="5865762" y="2466341"/>
                </a:lnTo>
                <a:lnTo>
                  <a:pt x="5895717" y="2446146"/>
                </a:lnTo>
                <a:lnTo>
                  <a:pt x="5915911" y="2416192"/>
                </a:lnTo>
                <a:lnTo>
                  <a:pt x="5923317" y="2379508"/>
                </a:lnTo>
                <a:lnTo>
                  <a:pt x="5923317" y="94237"/>
                </a:lnTo>
                <a:lnTo>
                  <a:pt x="5915911" y="57554"/>
                </a:lnTo>
                <a:lnTo>
                  <a:pt x="5895717" y="27599"/>
                </a:lnTo>
                <a:lnTo>
                  <a:pt x="5865762" y="7405"/>
                </a:lnTo>
                <a:lnTo>
                  <a:pt x="5829079" y="0"/>
                </a:lnTo>
                <a:close/>
              </a:path>
            </a:pathLst>
          </a:custGeom>
          <a:solidFill>
            <a:srgbClr val="04739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1147534" y="7880354"/>
            <a:ext cx="5283200" cy="1826895"/>
          </a:xfrm>
          <a:prstGeom prst="rect">
            <a:avLst/>
          </a:prstGeom>
        </p:spPr>
        <p:txBody>
          <a:bodyPr vert="horz" wrap="square" lIns="0" tIns="15240" rIns="0" bIns="0" rtlCol="0">
            <a:spAutoFit/>
          </a:bodyPr>
          <a:lstStyle/>
          <a:p>
            <a:pPr marL="12700">
              <a:lnSpc>
                <a:spcPct val="100000"/>
              </a:lnSpc>
              <a:spcBef>
                <a:spcPts val="120"/>
              </a:spcBef>
            </a:pPr>
            <a:r>
              <a:rPr sz="2450" b="1" dirty="0">
                <a:solidFill>
                  <a:srgbClr val="FFFFFF"/>
                </a:solidFill>
                <a:latin typeface="Arial" panose="020B0604020202020204" pitchFamily="34" charset="0"/>
                <a:cs typeface="Arial" panose="020B0604020202020204" pitchFamily="34" charset="0"/>
              </a:rPr>
              <a:t>Pourquoi ça fonctionne :</a:t>
            </a:r>
            <a:endParaRPr sz="2450" b="1" dirty="0">
              <a:latin typeface="Arial" panose="020B0604020202020204" pitchFamily="34" charset="0"/>
              <a:cs typeface="Arial" panose="020B0604020202020204" pitchFamily="34" charset="0"/>
            </a:endParaRPr>
          </a:p>
          <a:p>
            <a:pPr marL="389255" marR="5080" indent="-235585">
              <a:lnSpc>
                <a:spcPct val="100000"/>
              </a:lnSpc>
              <a:spcBef>
                <a:spcPts val="1370"/>
              </a:spcBef>
              <a:buChar char="•"/>
              <a:tabLst>
                <a:tab pos="389255" algn="l"/>
              </a:tabLst>
            </a:pPr>
            <a:r>
              <a:rPr sz="1900" dirty="0">
                <a:solidFill>
                  <a:srgbClr val="FFFFFF"/>
                </a:solidFill>
                <a:latin typeface="Arial" panose="020B0604020202020204" pitchFamily="34" charset="0"/>
                <a:cs typeface="Arial" panose="020B0604020202020204" pitchFamily="34" charset="0"/>
              </a:rPr>
              <a:t>Cette activité les aide à repérer les idées les plus importantes.</a:t>
            </a:r>
            <a:endParaRPr sz="1900" dirty="0">
              <a:latin typeface="Arial" panose="020B0604020202020204" pitchFamily="34" charset="0"/>
              <a:cs typeface="Arial" panose="020B0604020202020204" pitchFamily="34" charset="0"/>
            </a:endParaRPr>
          </a:p>
          <a:p>
            <a:pPr marL="389255" indent="-235585">
              <a:lnSpc>
                <a:spcPct val="100000"/>
              </a:lnSpc>
              <a:spcBef>
                <a:spcPts val="365"/>
              </a:spcBef>
              <a:buChar char="•"/>
              <a:tabLst>
                <a:tab pos="389255" algn="l"/>
              </a:tabLst>
            </a:pPr>
            <a:r>
              <a:rPr sz="1900" dirty="0">
                <a:solidFill>
                  <a:srgbClr val="FFFFFF"/>
                </a:solidFill>
                <a:latin typeface="Arial" panose="020B0604020202020204" pitchFamily="34" charset="0"/>
                <a:cs typeface="Arial" panose="020B0604020202020204" pitchFamily="34" charset="0"/>
              </a:rPr>
              <a:t>Elle développe leurs compétences à l’oral.</a:t>
            </a:r>
            <a:endParaRPr sz="1900" dirty="0">
              <a:latin typeface="Arial" panose="020B0604020202020204" pitchFamily="34" charset="0"/>
              <a:cs typeface="Arial" panose="020B0604020202020204" pitchFamily="34" charset="0"/>
            </a:endParaRPr>
          </a:p>
          <a:p>
            <a:pPr marL="389255" indent="-235585">
              <a:lnSpc>
                <a:spcPct val="100000"/>
              </a:lnSpc>
              <a:spcBef>
                <a:spcPts val="365"/>
              </a:spcBef>
              <a:buChar char="•"/>
              <a:tabLst>
                <a:tab pos="389255" algn="l"/>
              </a:tabLst>
            </a:pPr>
            <a:r>
              <a:rPr sz="1900" dirty="0">
                <a:solidFill>
                  <a:srgbClr val="FFFFFF"/>
                </a:solidFill>
                <a:latin typeface="Arial" panose="020B0604020202020204" pitchFamily="34" charset="0"/>
                <a:cs typeface="Arial" panose="020B0604020202020204" pitchFamily="34" charset="0"/>
              </a:rPr>
              <a:t>Elle ne prend que cinq minutes au total.</a:t>
            </a:r>
            <a:endParaRPr sz="1900" dirty="0">
              <a:latin typeface="Arial" panose="020B0604020202020204" pitchFamily="34" charset="0"/>
              <a:cs typeface="Arial" panose="020B0604020202020204" pitchFamily="34" charset="0"/>
            </a:endParaRPr>
          </a:p>
        </p:txBody>
      </p:sp>
      <p:pic>
        <p:nvPicPr>
          <p:cNvPr id="7" name="object 7"/>
          <p:cNvPicPr/>
          <p:nvPr/>
        </p:nvPicPr>
        <p:blipFill>
          <a:blip r:embed="rId2" cstate="print"/>
          <a:stretch>
            <a:fillRect/>
          </a:stretch>
        </p:blipFill>
        <p:spPr>
          <a:xfrm>
            <a:off x="13098381" y="5268687"/>
            <a:ext cx="6543595" cy="5341732"/>
          </a:xfrm>
          <a:prstGeom prst="rect">
            <a:avLst/>
          </a:prstGeom>
        </p:spPr>
      </p:pic>
      <p:sp>
        <p:nvSpPr>
          <p:cNvPr id="8" name="object 8"/>
          <p:cNvSpPr txBox="1"/>
          <p:nvPr/>
        </p:nvSpPr>
        <p:spPr>
          <a:xfrm>
            <a:off x="7301213" y="3409015"/>
            <a:ext cx="5687060" cy="6896119"/>
          </a:xfrm>
          <a:prstGeom prst="rect">
            <a:avLst/>
          </a:prstGeom>
        </p:spPr>
        <p:txBody>
          <a:bodyPr vert="horz" wrap="square" lIns="0" tIns="98425" rIns="0" bIns="0" rtlCol="0">
            <a:spAutoFit/>
          </a:bodyPr>
          <a:lstStyle/>
          <a:p>
            <a:pPr marL="12700" marR="1398270">
              <a:lnSpc>
                <a:spcPts val="2970"/>
              </a:lnSpc>
              <a:spcBef>
                <a:spcPts val="775"/>
              </a:spcBef>
            </a:pPr>
            <a:r>
              <a:rPr sz="2800" b="1" dirty="0">
                <a:solidFill>
                  <a:srgbClr val="047390"/>
                </a:solidFill>
                <a:latin typeface="Arial" panose="020B0604020202020204" pitchFamily="34" charset="0"/>
                <a:cs typeface="Arial" panose="020B0604020202020204" pitchFamily="34" charset="0"/>
              </a:rPr>
              <a:t>Activité « Les quatre coins des opinions »</a:t>
            </a:r>
          </a:p>
          <a:p>
            <a:pPr marL="342265">
              <a:lnSpc>
                <a:spcPct val="100000"/>
              </a:lnSpc>
              <a:spcBef>
                <a:spcPts val="910"/>
              </a:spcBef>
            </a:pPr>
            <a:r>
              <a:rPr sz="2450" b="1" dirty="0">
                <a:solidFill>
                  <a:srgbClr val="222222"/>
                </a:solidFill>
                <a:latin typeface="Arial" panose="020B0604020202020204" pitchFamily="34" charset="0"/>
                <a:cs typeface="Arial" panose="020B0604020202020204" pitchFamily="34" charset="0"/>
              </a:rPr>
              <a:t>Comment ça fonctionne :</a:t>
            </a:r>
            <a:endParaRPr sz="2450" b="1" dirty="0">
              <a:latin typeface="Arial" panose="020B0604020202020204" pitchFamily="34" charset="0"/>
              <a:cs typeface="Arial" panose="020B0604020202020204" pitchFamily="34" charset="0"/>
            </a:endParaRPr>
          </a:p>
          <a:p>
            <a:pPr marL="342265" marR="151130">
              <a:lnSpc>
                <a:spcPct val="100000"/>
              </a:lnSpc>
              <a:spcBef>
                <a:spcPts val="625"/>
              </a:spcBef>
            </a:pPr>
            <a:r>
              <a:rPr sz="1900" dirty="0">
                <a:latin typeface="Arial" panose="020B0604020202020204" pitchFamily="34" charset="0"/>
                <a:cs typeface="Arial" panose="020B0604020202020204" pitchFamily="34" charset="0"/>
              </a:rPr>
              <a:t>À votre signal (vous pouvez frapper dans vos mains, dire « c’est parti » ou allumer/éteindre les lumières), les élèves se dirigent vers le coin de leur choix et partagent une chose qu’ils ont apprise. (Remarque : Ce genre d’activité peut donner aux élèves l’impression qu’ils doivent courir vers le coin choisi. Rappelez-leur que ce n’est pas une course!)</a:t>
            </a:r>
          </a:p>
          <a:p>
            <a:pPr marL="342265">
              <a:lnSpc>
                <a:spcPct val="100000"/>
              </a:lnSpc>
              <a:spcBef>
                <a:spcPts val="940"/>
              </a:spcBef>
            </a:pPr>
            <a:r>
              <a:rPr sz="1900" dirty="0">
                <a:latin typeface="Arial" panose="020B0604020202020204" pitchFamily="34" charset="0"/>
                <a:cs typeface="Arial" panose="020B0604020202020204" pitchFamily="34" charset="0"/>
              </a:rPr>
              <a:t>Placez des affiches aux coins de la salle :</a:t>
            </a:r>
          </a:p>
          <a:p>
            <a:pPr marL="624840" indent="-282575">
              <a:lnSpc>
                <a:spcPct val="100000"/>
              </a:lnSpc>
              <a:spcBef>
                <a:spcPts val="365"/>
              </a:spcBef>
              <a:buChar char="•"/>
              <a:tabLst>
                <a:tab pos="624840" algn="l"/>
              </a:tabLst>
            </a:pPr>
            <a:r>
              <a:rPr sz="1900" b="1" dirty="0">
                <a:latin typeface="Arial" panose="020B0604020202020204" pitchFamily="34" charset="0"/>
                <a:cs typeface="Arial" panose="020B0604020202020204" pitchFamily="34" charset="0"/>
              </a:rPr>
              <a:t>Le fait le plus surprenant</a:t>
            </a:r>
          </a:p>
          <a:p>
            <a:pPr marL="624840" indent="-282575">
              <a:lnSpc>
                <a:spcPct val="100000"/>
              </a:lnSpc>
              <a:spcBef>
                <a:spcPts val="600"/>
              </a:spcBef>
              <a:buChar char="•"/>
              <a:tabLst>
                <a:tab pos="624840" algn="l"/>
              </a:tabLst>
            </a:pPr>
            <a:r>
              <a:rPr sz="1900" b="1" dirty="0">
                <a:latin typeface="Arial" panose="020B0604020202020204" pitchFamily="34" charset="0"/>
                <a:cs typeface="Arial" panose="020B0604020202020204" pitchFamily="34" charset="0"/>
              </a:rPr>
              <a:t>Le problème le plus important</a:t>
            </a:r>
          </a:p>
          <a:p>
            <a:pPr marL="624840" indent="-282575">
              <a:lnSpc>
                <a:spcPct val="100000"/>
              </a:lnSpc>
              <a:spcBef>
                <a:spcPts val="600"/>
              </a:spcBef>
              <a:buChar char="•"/>
              <a:tabLst>
                <a:tab pos="624840" algn="l"/>
              </a:tabLst>
            </a:pPr>
            <a:r>
              <a:rPr sz="1900" b="1" dirty="0">
                <a:latin typeface="Arial" panose="020B0604020202020204" pitchFamily="34" charset="0"/>
                <a:cs typeface="Arial" panose="020B0604020202020204" pitchFamily="34" charset="0"/>
              </a:rPr>
              <a:t>L’animal le plus intéressant</a:t>
            </a:r>
          </a:p>
          <a:p>
            <a:pPr marL="624840" indent="-282575">
              <a:lnSpc>
                <a:spcPct val="100000"/>
              </a:lnSpc>
              <a:spcBef>
                <a:spcPts val="600"/>
              </a:spcBef>
              <a:buChar char="•"/>
              <a:tabLst>
                <a:tab pos="624840" algn="l"/>
              </a:tabLst>
            </a:pPr>
            <a:r>
              <a:rPr sz="1900" b="1" dirty="0">
                <a:latin typeface="Arial" panose="020B0604020202020204" pitchFamily="34" charset="0"/>
                <a:cs typeface="Arial" panose="020B0604020202020204" pitchFamily="34" charset="0"/>
              </a:rPr>
              <a:t>La solution la plus prometteuse</a:t>
            </a:r>
          </a:p>
          <a:p>
            <a:pPr marL="342265" marR="5080">
              <a:lnSpc>
                <a:spcPct val="100000"/>
              </a:lnSpc>
              <a:spcBef>
                <a:spcPts val="740"/>
              </a:spcBef>
            </a:pPr>
            <a:r>
              <a:rPr sz="1900" dirty="0">
                <a:latin typeface="Arial" panose="020B0604020202020204" pitchFamily="34" charset="0"/>
                <a:cs typeface="Arial" panose="020B0604020202020204" pitchFamily="34" charset="0"/>
              </a:rPr>
              <a:t>Une fois arrivés au coin de leur choix, les élèves peuvent discuter avec les autres élèves ayant fait le même choix et partager leur opinion à tour de rôle.</a:t>
            </a:r>
          </a:p>
        </p:txBody>
      </p:sp>
      <p:sp>
        <p:nvSpPr>
          <p:cNvPr id="9" name="object 9"/>
          <p:cNvSpPr/>
          <p:nvPr/>
        </p:nvSpPr>
        <p:spPr>
          <a:xfrm>
            <a:off x="13256141" y="942379"/>
            <a:ext cx="5906135" cy="4225290"/>
          </a:xfrm>
          <a:custGeom>
            <a:avLst/>
            <a:gdLst/>
            <a:ahLst/>
            <a:cxnLst/>
            <a:rect l="l" t="t" r="r" b="b"/>
            <a:pathLst>
              <a:path w="5906134" h="4225290">
                <a:moveTo>
                  <a:pt x="5811341" y="0"/>
                </a:moveTo>
                <a:lnTo>
                  <a:pt x="94237" y="0"/>
                </a:lnTo>
                <a:lnTo>
                  <a:pt x="57554" y="7405"/>
                </a:lnTo>
                <a:lnTo>
                  <a:pt x="27599" y="27599"/>
                </a:lnTo>
                <a:lnTo>
                  <a:pt x="7405" y="57554"/>
                </a:lnTo>
                <a:lnTo>
                  <a:pt x="0" y="94237"/>
                </a:lnTo>
                <a:lnTo>
                  <a:pt x="0" y="4130931"/>
                </a:lnTo>
                <a:lnTo>
                  <a:pt x="7405" y="4167610"/>
                </a:lnTo>
                <a:lnTo>
                  <a:pt x="27599" y="4197565"/>
                </a:lnTo>
                <a:lnTo>
                  <a:pt x="57554" y="4217763"/>
                </a:lnTo>
                <a:lnTo>
                  <a:pt x="94237" y="4225169"/>
                </a:lnTo>
                <a:lnTo>
                  <a:pt x="5811341" y="4225169"/>
                </a:lnTo>
                <a:lnTo>
                  <a:pt x="5848024" y="4217763"/>
                </a:lnTo>
                <a:lnTo>
                  <a:pt x="5877979" y="4197565"/>
                </a:lnTo>
                <a:lnTo>
                  <a:pt x="5898174" y="4167610"/>
                </a:lnTo>
                <a:lnTo>
                  <a:pt x="5905579" y="4130931"/>
                </a:lnTo>
                <a:lnTo>
                  <a:pt x="5905579" y="94237"/>
                </a:lnTo>
                <a:lnTo>
                  <a:pt x="5898174" y="57554"/>
                </a:lnTo>
                <a:lnTo>
                  <a:pt x="5877979" y="27599"/>
                </a:lnTo>
                <a:lnTo>
                  <a:pt x="5848024" y="7405"/>
                </a:lnTo>
                <a:lnTo>
                  <a:pt x="5811341" y="0"/>
                </a:lnTo>
                <a:close/>
              </a:path>
            </a:pathLst>
          </a:custGeom>
          <a:solidFill>
            <a:srgbClr val="04739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txBox="1"/>
          <p:nvPr/>
        </p:nvSpPr>
        <p:spPr>
          <a:xfrm>
            <a:off x="13479036" y="1118780"/>
            <a:ext cx="5253990" cy="3890809"/>
          </a:xfrm>
          <a:prstGeom prst="rect">
            <a:avLst/>
          </a:prstGeom>
        </p:spPr>
        <p:txBody>
          <a:bodyPr vert="horz" wrap="square" lIns="0" tIns="15240" rIns="0" bIns="0" rtlCol="0">
            <a:spAutoFit/>
          </a:bodyPr>
          <a:lstStyle/>
          <a:p>
            <a:pPr marL="12700">
              <a:lnSpc>
                <a:spcPct val="100000"/>
              </a:lnSpc>
              <a:spcBef>
                <a:spcPts val="120"/>
              </a:spcBef>
            </a:pPr>
            <a:r>
              <a:rPr sz="2450" b="1" dirty="0">
                <a:solidFill>
                  <a:srgbClr val="FFFFFF"/>
                </a:solidFill>
                <a:latin typeface="Arial" panose="020B0604020202020204" pitchFamily="34" charset="0"/>
                <a:cs typeface="Arial" panose="020B0604020202020204" pitchFamily="34" charset="0"/>
              </a:rPr>
              <a:t>Pourquoi ça fonctionne :</a:t>
            </a:r>
            <a:endParaRPr sz="2450" b="1" dirty="0">
              <a:latin typeface="Arial" panose="020B0604020202020204" pitchFamily="34" charset="0"/>
              <a:cs typeface="Arial" panose="020B0604020202020204" pitchFamily="34" charset="0"/>
            </a:endParaRPr>
          </a:p>
          <a:p>
            <a:pPr marL="389255" marR="5080" indent="-235585">
              <a:lnSpc>
                <a:spcPct val="100000"/>
              </a:lnSpc>
              <a:spcBef>
                <a:spcPts val="600"/>
              </a:spcBef>
              <a:buChar char="•"/>
              <a:tabLst>
                <a:tab pos="389255" algn="l"/>
              </a:tabLst>
            </a:pPr>
            <a:r>
              <a:rPr sz="1900" dirty="0">
                <a:solidFill>
                  <a:srgbClr val="FFFFFF"/>
                </a:solidFill>
                <a:latin typeface="Arial" panose="020B0604020202020204" pitchFamily="34" charset="0"/>
                <a:cs typeface="Arial" panose="020B0604020202020204" pitchFamily="34" charset="0"/>
              </a:rPr>
              <a:t>Ce sont eux qui choisissent l’option, ils sont donc maîtres du choix de leur coin.</a:t>
            </a:r>
            <a:endParaRPr sz="1900" dirty="0">
              <a:latin typeface="Arial" panose="020B0604020202020204" pitchFamily="34" charset="0"/>
              <a:cs typeface="Arial" panose="020B0604020202020204" pitchFamily="34" charset="0"/>
            </a:endParaRPr>
          </a:p>
          <a:p>
            <a:pPr marL="389255" marR="554355" indent="-235585">
              <a:lnSpc>
                <a:spcPct val="100000"/>
              </a:lnSpc>
              <a:spcBef>
                <a:spcPts val="365"/>
              </a:spcBef>
              <a:buChar char="•"/>
              <a:tabLst>
                <a:tab pos="389255" algn="l"/>
              </a:tabLst>
            </a:pPr>
            <a:r>
              <a:rPr sz="1900" dirty="0">
                <a:solidFill>
                  <a:srgbClr val="FFFFFF"/>
                </a:solidFill>
                <a:latin typeface="Arial" panose="020B0604020202020204" pitchFamily="34" charset="0"/>
                <a:cs typeface="Arial" panose="020B0604020202020204" pitchFamily="34" charset="0"/>
              </a:rPr>
              <a:t>Cela donne aux élèves l’occasion de se déplacer et de discuter entre eux.</a:t>
            </a:r>
            <a:endParaRPr sz="1900" dirty="0">
              <a:latin typeface="Arial" panose="020B0604020202020204" pitchFamily="34" charset="0"/>
              <a:cs typeface="Arial" panose="020B0604020202020204" pitchFamily="34" charset="0"/>
            </a:endParaRPr>
          </a:p>
          <a:p>
            <a:pPr marL="389255" marR="196850" indent="-235585">
              <a:lnSpc>
                <a:spcPct val="100000"/>
              </a:lnSpc>
              <a:spcBef>
                <a:spcPts val="360"/>
              </a:spcBef>
              <a:buChar char="•"/>
              <a:tabLst>
                <a:tab pos="389255" algn="l"/>
              </a:tabLst>
            </a:pPr>
            <a:r>
              <a:rPr sz="1900" dirty="0">
                <a:solidFill>
                  <a:srgbClr val="FFFFFF"/>
                </a:solidFill>
                <a:latin typeface="Arial" panose="020B0604020202020204" pitchFamily="34" charset="0"/>
                <a:cs typeface="Arial" panose="020B0604020202020204" pitchFamily="34" charset="0"/>
              </a:rPr>
              <a:t>Ils partagent une chose qu’ils ont apprise, mais ils entendent également ce que les autres ont appris, élargissant ainsi leurs perspectives et constatant comment des personnes différentes peuvent tirer des enseignements différents d’expériences communes.</a:t>
            </a:r>
            <a:endParaRPr sz="1900" dirty="0">
              <a:latin typeface="Arial" panose="020B0604020202020204" pitchFamily="34" charset="0"/>
              <a:cs typeface="Arial" panose="020B0604020202020204" pitchFamily="34" charset="0"/>
            </a:endParaRPr>
          </a:p>
        </p:txBody>
      </p:sp>
      <p:pic>
        <p:nvPicPr>
          <p:cNvPr id="11" name="object 11"/>
          <p:cNvPicPr/>
          <p:nvPr/>
        </p:nvPicPr>
        <p:blipFill>
          <a:blip r:embed="rId3" cstate="print"/>
          <a:stretch>
            <a:fillRect/>
          </a:stretch>
        </p:blipFill>
        <p:spPr>
          <a:xfrm>
            <a:off x="7150919" y="513080"/>
            <a:ext cx="5947462" cy="3370012"/>
          </a:xfrm>
          <a:prstGeom prst="rect">
            <a:avLst/>
          </a:prstGeom>
        </p:spPr>
      </p:pic>
      <p:sp>
        <p:nvSpPr>
          <p:cNvPr id="14" name="object 10">
            <a:extLst>
              <a:ext uri="{FF2B5EF4-FFF2-40B4-BE49-F238E27FC236}">
                <a16:creationId xmlns:a16="http://schemas.microsoft.com/office/drawing/2014/main" id="{45D21FBB-FFDB-1D1D-6DA0-089C4B6FBECC}"/>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dirty="0">
                <a:effectLst/>
                <a:latin typeface="Arial" panose="020B0604020202020204" pitchFamily="34" charset="0"/>
                <a:cs typeface="Arial" panose="020B0604020202020204" pitchFamily="34" charset="0"/>
              </a:rPr>
              <a:t>Mission : Explorer pour </a:t>
            </a:r>
            <a:r>
              <a:rPr lang="en-CA" dirty="0" err="1">
                <a:effectLst/>
                <a:latin typeface="Arial" panose="020B0604020202020204" pitchFamily="34" charset="0"/>
                <a:cs typeface="Arial" panose="020B0604020202020204" pitchFamily="34" charset="0"/>
              </a:rPr>
              <a:t>restaurer</a:t>
            </a:r>
            <a:r>
              <a:rPr lang="en-CA" dirty="0">
                <a:effectLst/>
                <a:latin typeface="Arial" panose="020B0604020202020204" pitchFamily="34" charset="0"/>
                <a:cs typeface="Arial" panose="020B0604020202020204" pitchFamily="34" charset="0"/>
              </a:rPr>
              <a:t> — Rapport </a:t>
            </a:r>
            <a:r>
              <a:rPr lang="en-CA" dirty="0" err="1">
                <a:effectLst/>
                <a:latin typeface="Arial" panose="020B0604020202020204" pitchFamily="34" charset="0"/>
                <a:cs typeface="Arial" panose="020B0604020202020204" pitchFamily="34" charset="0"/>
              </a:rPr>
              <a:t>Planète</a:t>
            </a:r>
            <a:r>
              <a:rPr lang="en-CA" dirty="0">
                <a:effectLst/>
                <a:latin typeface="Arial" panose="020B0604020202020204" pitchFamily="34" charset="0"/>
                <a:cs typeface="Arial" panose="020B0604020202020204" pitchFamily="34" charset="0"/>
              </a:rPr>
              <a:t> </a:t>
            </a:r>
            <a:r>
              <a:rPr lang="en-CA" dirty="0" err="1">
                <a:effectLst/>
                <a:latin typeface="Arial" panose="020B0604020202020204" pitchFamily="34" charset="0"/>
                <a:cs typeface="Arial" panose="020B0604020202020204" pitchFamily="34" charset="0"/>
              </a:rPr>
              <a:t>vivante</a:t>
            </a:r>
            <a:r>
              <a:rPr lang="en-CA" dirty="0">
                <a:effectLst/>
                <a:latin typeface="Arial" panose="020B0604020202020204" pitchFamily="34" charset="0"/>
                <a:cs typeface="Arial" panose="020B0604020202020204" pitchFamily="34" charset="0"/>
              </a:rPr>
              <a:t> Canada pour enfants</a:t>
            </a:r>
          </a:p>
        </p:txBody>
      </p:sp>
      <p:sp>
        <p:nvSpPr>
          <p:cNvPr id="15" name="object 11">
            <a:extLst>
              <a:ext uri="{FF2B5EF4-FFF2-40B4-BE49-F238E27FC236}">
                <a16:creationId xmlns:a16="http://schemas.microsoft.com/office/drawing/2014/main" id="{441841C0-4870-50DD-86B1-16943EE7A349}"/>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5</a:t>
            </a:fld>
            <a:endParaRPr dirty="0">
              <a:latin typeface="Arial" panose="020B0604020202020204" pitchFamily="34" charset="0"/>
              <a:cs typeface="Arial" panose="020B0604020202020204" pitchFamily="34" charset="0"/>
            </a:endParaRPr>
          </a:p>
        </p:txBody>
      </p:sp>
      <p:pic>
        <p:nvPicPr>
          <p:cNvPr id="16" name="Picture 15" descr="A white line on a black background&#10;&#10;Description automatically generated">
            <a:extLst>
              <a:ext uri="{FF2B5EF4-FFF2-40B4-BE49-F238E27FC236}">
                <a16:creationId xmlns:a16="http://schemas.microsoft.com/office/drawing/2014/main" id="{F3C6E6F8-E8AE-B7DD-C141-CC83F8396C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36587">
            <a:off x="-847021" y="-3015645"/>
            <a:ext cx="7772400" cy="388109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1173</TotalTime>
  <Words>1370</Words>
  <Application>Microsoft Office PowerPoint</Application>
  <PresentationFormat>Personnalisé</PresentationFormat>
  <Paragraphs>90</Paragraphs>
  <Slides>5</Slides>
  <Notes>0</Notes>
  <HiddenSlides>0</HiddenSlides>
  <MMClips>0</MMClips>
  <ScaleCrop>false</ScaleCrop>
  <HeadingPairs>
    <vt:vector size="4" baseType="variant">
      <vt:variant>
        <vt:lpstr>Thème</vt:lpstr>
      </vt:variant>
      <vt:variant>
        <vt:i4>1</vt:i4>
      </vt:variant>
      <vt:variant>
        <vt:lpstr>Titres des diapositives</vt:lpstr>
      </vt:variant>
      <vt:variant>
        <vt:i4>5</vt:i4>
      </vt:variant>
    </vt:vector>
  </HeadingPairs>
  <TitlesOfParts>
    <vt:vector size="6" baseType="lpstr">
      <vt:lpstr>Office Theme</vt:lpstr>
      <vt:lpstr>Présentation PowerPoint</vt:lpstr>
      <vt:lpstr>Rassembler les modes de connaissance – perspectives autochtones : </vt:lpstr>
      <vt:lpstr>Idées pour ajouter une touche de mystère au lancement :</vt:lpstr>
      <vt:lpstr>Présentation PowerPoint</vt:lpstr>
      <vt:lpstr>Activités complémentaires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Lili Truemner-Caron</cp:lastModifiedBy>
  <cp:revision>4</cp:revision>
  <dcterms:created xsi:type="dcterms:W3CDTF">2026-05-21T18:52:47Z</dcterms:created>
  <dcterms:modified xsi:type="dcterms:W3CDTF">2026-06-11T15:39:53Z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2026-05-11T00:00:00Z</vt:filetime>
  </property>
  <property fmtid="{D5CDD505-2E9C-101B-9397-08002B2CF9AE}" pid="3" name="Creator">
    <vt:lpwstr>Adobe InDesign 20.5 (Macintosh)</vt:lpwstr>
  </property>
  <property fmtid="{D5CDD505-2E9C-101B-9397-08002B2CF9AE}" pid="4" name="LastSaved">
    <vt:filetime>2026-05-21T00:00:00Z</vt:filetime>
  </property>
  <property fmtid="{D5CDD505-2E9C-101B-9397-08002B2CF9AE}" pid="5" name="Producer">
    <vt:lpwstr>Adobe PDF Library 17.0</vt:lpwstr>
  </property>
</Properties>
</file>