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7"/>
  </p:handoutMasterIdLst>
  <p:sldIdLst>
    <p:sldId id="256" r:id="rId2"/>
    <p:sldId id="257" r:id="rId3"/>
    <p:sldId id="258" r:id="rId4"/>
    <p:sldId id="259" r:id="rId5"/>
    <p:sldId id="260" r:id="rId6"/>
  </p:sldIdLst>
  <p:sldSz cx="20104100" cy="11309350"/>
  <p:notesSz cx="20104100" cy="11309350"/>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899"/>
    <a:srgbClr val="00728F"/>
    <a:srgbClr val="0373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E04C8-A56B-4529-A519-3ED6FE895538}" v="2" dt="2026-05-28T14:40:24.83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9"/>
    <p:restoredTop sz="94711"/>
  </p:normalViewPr>
  <p:slideViewPr>
    <p:cSldViewPr>
      <p:cViewPr varScale="1">
        <p:scale>
          <a:sx n="62" d="100"/>
          <a:sy n="62" d="100"/>
        </p:scale>
        <p:origin x="816" y="102"/>
      </p:cViewPr>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78" d="100"/>
          <a:sy n="78" d="100"/>
        </p:scale>
        <p:origin x="2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en Jakubowski" userId="8cf2bc80-9027-41f8-8362-140783d782e4" providerId="ADAL" clId="{3367D123-68A0-4B50-8E61-F1328765DF64}"/>
    <pc:docChg chg="undo custSel modSld">
      <pc:chgData name="Ellen Jakubowski" userId="8cf2bc80-9027-41f8-8362-140783d782e4" providerId="ADAL" clId="{3367D123-68A0-4B50-8E61-F1328765DF64}" dt="2026-05-28T14:41:01.212" v="12" actId="113"/>
      <pc:docMkLst>
        <pc:docMk/>
      </pc:docMkLst>
      <pc:sldChg chg="addSp delSp modSp mod">
        <pc:chgData name="Ellen Jakubowski" userId="8cf2bc80-9027-41f8-8362-140783d782e4" providerId="ADAL" clId="{3367D123-68A0-4B50-8E61-F1328765DF64}" dt="2026-05-28T14:40:30.904" v="9" actId="20577"/>
        <pc:sldMkLst>
          <pc:docMk/>
          <pc:sldMk cId="0" sldId="257"/>
        </pc:sldMkLst>
        <pc:spChg chg="add del">
          <ac:chgData name="Ellen Jakubowski" userId="8cf2bc80-9027-41f8-8362-140783d782e4" providerId="ADAL" clId="{3367D123-68A0-4B50-8E61-F1328765DF64}" dt="2026-05-28T14:39:50.428" v="3" actId="22"/>
          <ac:spMkLst>
            <pc:docMk/>
            <pc:sldMk cId="0" sldId="257"/>
            <ac:spMk id="10" creationId="{B3FEECC0-8CA1-871B-59EC-2C6024DF18EF}"/>
          </ac:spMkLst>
        </pc:spChg>
        <pc:spChg chg="add mod">
          <ac:chgData name="Ellen Jakubowski" userId="8cf2bc80-9027-41f8-8362-140783d782e4" providerId="ADAL" clId="{3367D123-68A0-4B50-8E61-F1328765DF64}" dt="2026-05-28T14:40:07.846" v="4"/>
          <ac:spMkLst>
            <pc:docMk/>
            <pc:sldMk cId="0" sldId="257"/>
            <ac:spMk id="11" creationId="{BAC625F7-87D0-6DE4-A1F1-17C3B9B3BA07}"/>
          </ac:spMkLst>
        </pc:spChg>
        <pc:spChg chg="add del mod">
          <ac:chgData name="Ellen Jakubowski" userId="8cf2bc80-9027-41f8-8362-140783d782e4" providerId="ADAL" clId="{3367D123-68A0-4B50-8E61-F1328765DF64}" dt="2026-05-28T14:40:30.904" v="9" actId="20577"/>
          <ac:spMkLst>
            <pc:docMk/>
            <pc:sldMk cId="0" sldId="257"/>
            <ac:spMk id="12" creationId="{8EBDBD7F-C33E-3F1B-DB7B-46878D85B5FB}"/>
          </ac:spMkLst>
        </pc:spChg>
      </pc:sldChg>
      <pc:sldChg chg="modSp mod">
        <pc:chgData name="Ellen Jakubowski" userId="8cf2bc80-9027-41f8-8362-140783d782e4" providerId="ADAL" clId="{3367D123-68A0-4B50-8E61-F1328765DF64}" dt="2026-05-28T14:41:01.212" v="12" actId="113"/>
        <pc:sldMkLst>
          <pc:docMk/>
          <pc:sldMk cId="0" sldId="258"/>
        </pc:sldMkLst>
        <pc:spChg chg="mod">
          <ac:chgData name="Ellen Jakubowski" userId="8cf2bc80-9027-41f8-8362-140783d782e4" providerId="ADAL" clId="{3367D123-68A0-4B50-8E61-F1328765DF64}" dt="2026-05-28T14:41:01.212" v="12" actId="113"/>
          <ac:spMkLst>
            <pc:docMk/>
            <pc:sldMk cId="0" sldId="258"/>
            <ac:spMk id="6" creationId="{00000000-0000-0000-0000-000000000000}"/>
          </ac:spMkLst>
        </pc:spChg>
        <pc:spChg chg="mod">
          <ac:chgData name="Ellen Jakubowski" userId="8cf2bc80-9027-41f8-8362-140783d782e4" providerId="ADAL" clId="{3367D123-68A0-4B50-8E61-F1328765DF64}" dt="2026-05-28T14:38:06.195" v="0" actId="20577"/>
          <ac:spMkLst>
            <pc:docMk/>
            <pc:sldMk cId="0" sldId="258"/>
            <ac:spMk id="11" creationId="{00000000-0000-0000-0000-000000000000}"/>
          </ac:spMkLst>
        </pc:spChg>
      </pc:sldChg>
      <pc:sldChg chg="modSp mod">
        <pc:chgData name="Ellen Jakubowski" userId="8cf2bc80-9027-41f8-8362-140783d782e4" providerId="ADAL" clId="{3367D123-68A0-4B50-8E61-F1328765DF64}" dt="2026-05-28T14:38:28.284" v="1" actId="20577"/>
        <pc:sldMkLst>
          <pc:docMk/>
          <pc:sldMk cId="0" sldId="259"/>
        </pc:sldMkLst>
        <pc:spChg chg="mod">
          <ac:chgData name="Ellen Jakubowski" userId="8cf2bc80-9027-41f8-8362-140783d782e4" providerId="ADAL" clId="{3367D123-68A0-4B50-8E61-F1328765DF64}" dt="2026-05-28T14:38:28.284" v="1" actId="20577"/>
          <ac:spMkLst>
            <pc:docMk/>
            <pc:sldMk cId="0" sldId="259"/>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C410B4-2701-0153-44F3-29AEEE51C950}"/>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5B5C8F-2A7E-43F2-9C8F-7A3000D30C3B}"/>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6CC5795A-F1DD-1D43-A895-B4E134D47A2A}" type="datetimeFigureOut">
              <a:rPr lang="en-US" smtClean="0"/>
              <a:t>5/28/2026</a:t>
            </a:fld>
            <a:endParaRPr lang="en-US"/>
          </a:p>
        </p:txBody>
      </p:sp>
      <p:sp>
        <p:nvSpPr>
          <p:cNvPr id="4" name="Footer Placeholder 3">
            <a:extLst>
              <a:ext uri="{FF2B5EF4-FFF2-40B4-BE49-F238E27FC236}">
                <a16:creationId xmlns:a16="http://schemas.microsoft.com/office/drawing/2014/main" id="{76C44B65-788D-0A11-00B0-4BE5A4689B2D}"/>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BF73A6D-C837-A31E-75EA-335ACC92CC7D}"/>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F41D775C-BCDC-F94C-B9AE-150DCFBA0D40}" type="slidenum">
              <a:rPr lang="en-US" smtClean="0"/>
              <a:t>‹#›</a:t>
            </a:fld>
            <a:endParaRPr lang="en-US"/>
          </a:p>
        </p:txBody>
      </p:sp>
    </p:spTree>
    <p:extLst>
      <p:ext uri="{BB962C8B-B14F-4D97-AF65-F5344CB8AC3E}">
        <p14:creationId xmlns:p14="http://schemas.microsoft.com/office/powerpoint/2010/main" val="2842747911"/>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C66A851C-E40B-C69B-612B-127E11FAEB1A}"/>
              </a:ext>
            </a:extLst>
          </p:cNvPr>
          <p:cNvSpPr>
            <a:spLocks noGrp="1"/>
          </p:cNvSpPr>
          <p:nvPr>
            <p:ph type="ftr" sz="quarter" idx="10"/>
          </p:nvPr>
        </p:nvSpPr>
        <p:spPr/>
        <p:txBody>
          <a:bodyPr/>
          <a:lstStyle/>
          <a:p>
            <a:pPr marL="12700">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84E551B4-61FD-5E2C-A67C-BBFC6DE309F0}"/>
              </a:ext>
            </a:extLst>
          </p:cNvPr>
          <p:cNvSpPr>
            <a:spLocks noGrp="1"/>
          </p:cNvSpPr>
          <p:nvPr>
            <p:ph type="sldNum" sz="quarter" idx="11"/>
          </p:nvPr>
        </p:nvSpPr>
        <p:spPr/>
        <p:txBody>
          <a:bodyPr/>
          <a:lstStyle/>
          <a:p>
            <a:pPr marL="38100">
              <a:spcBef>
                <a:spcPts val="200"/>
              </a:spcBef>
            </a:pPr>
            <a:fld id="{81D60167-4931-47E6-BA6A-407CBD079E47}" type="slidenum">
              <a:rPr lang="en-CA" spc="-50" smtClean="0"/>
              <a:pPr marL="38100">
                <a:spcBef>
                  <a:spcPts val="200"/>
                </a:spcBef>
              </a:pPr>
              <a:t>‹#›</a:t>
            </a:fld>
            <a:endParaRPr lang="en-CA"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0429AD5D-4C54-5082-2DDC-923D50FFA210}"/>
              </a:ext>
            </a:extLst>
          </p:cNvPr>
          <p:cNvSpPr>
            <a:spLocks noGrp="1"/>
          </p:cNvSpPr>
          <p:nvPr>
            <p:ph type="ftr" sz="quarter" idx="10"/>
          </p:nvPr>
        </p:nvSpPr>
        <p:spPr/>
        <p:txBody>
          <a:bodyPr/>
          <a:lstStyle/>
          <a:p>
            <a:pPr marL="12700">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C2A16D11-FC78-1AAD-5E0E-4F6DE0306091}"/>
              </a:ext>
            </a:extLst>
          </p:cNvPr>
          <p:cNvSpPr>
            <a:spLocks noGrp="1"/>
          </p:cNvSpPr>
          <p:nvPr>
            <p:ph type="sldNum" sz="quarter" idx="11"/>
          </p:nvPr>
        </p:nvSpPr>
        <p:spPr/>
        <p:txBody>
          <a:bodyPr/>
          <a:lstStyle/>
          <a:p>
            <a:pPr marL="38100">
              <a:spcBef>
                <a:spcPts val="200"/>
              </a:spcBef>
            </a:pPr>
            <a:fld id="{81D60167-4931-47E6-BA6A-407CBD079E47}" type="slidenum">
              <a:rPr lang="en-CA" spc="-50" smtClean="0"/>
              <a:pPr marL="38100">
                <a:spcBef>
                  <a:spcPts val="200"/>
                </a:spcBef>
              </a:pPr>
              <a:t>‹#›</a:t>
            </a:fld>
            <a:endParaRPr lang="en-CA" spc="-50" dirty="0"/>
          </a:p>
        </p:txBody>
      </p:sp>
    </p:spTree>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0C949386-D7F2-CB54-77F8-53C45227B5BE}"/>
              </a:ext>
            </a:extLst>
          </p:cNvPr>
          <p:cNvSpPr>
            <a:spLocks noGrp="1"/>
          </p:cNvSpPr>
          <p:nvPr>
            <p:ph type="ftr" sz="quarter" idx="10"/>
          </p:nvPr>
        </p:nvSpPr>
        <p:spPr/>
        <p:txBody>
          <a:bodyPr/>
          <a:lstStyle/>
          <a:p>
            <a:pPr marL="12700">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9" name="Slide Number Placeholder 8">
            <a:extLst>
              <a:ext uri="{FF2B5EF4-FFF2-40B4-BE49-F238E27FC236}">
                <a16:creationId xmlns:a16="http://schemas.microsoft.com/office/drawing/2014/main" id="{1DDB8124-81FC-4A74-AF0D-76CD4F466306}"/>
              </a:ext>
            </a:extLst>
          </p:cNvPr>
          <p:cNvSpPr>
            <a:spLocks noGrp="1"/>
          </p:cNvSpPr>
          <p:nvPr>
            <p:ph type="sldNum" sz="quarter" idx="11"/>
          </p:nvPr>
        </p:nvSpPr>
        <p:spPr/>
        <p:txBody>
          <a:bodyPr/>
          <a:lstStyle/>
          <a:p>
            <a:pPr marL="38100">
              <a:spcBef>
                <a:spcPts val="200"/>
              </a:spcBef>
            </a:pPr>
            <a:fld id="{81D60167-4931-47E6-BA6A-407CBD079E47}" type="slidenum">
              <a:rPr lang="en-CA" spc="-50" smtClean="0"/>
              <a:pPr marL="38100">
                <a:spcBef>
                  <a:spcPts val="200"/>
                </a:spcBef>
              </a:pPr>
              <a:t>‹#›</a:t>
            </a:fld>
            <a:endParaRPr lang="en-CA" spc="-50" dirty="0"/>
          </a:p>
        </p:txBody>
      </p:sp>
    </p:spTree>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FD81B4F0-2089-2D4F-6962-461D4C43FE53}"/>
              </a:ext>
            </a:extLst>
          </p:cNvPr>
          <p:cNvSpPr>
            <a:spLocks noGrp="1"/>
          </p:cNvSpPr>
          <p:nvPr>
            <p:ph type="ftr" sz="quarter" idx="10"/>
          </p:nvPr>
        </p:nvSpPr>
        <p:spPr/>
        <p:txBody>
          <a:bodyPr/>
          <a:lstStyle/>
          <a:p>
            <a:pPr marL="12700">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8" name="Slide Number Placeholder 7">
            <a:extLst>
              <a:ext uri="{FF2B5EF4-FFF2-40B4-BE49-F238E27FC236}">
                <a16:creationId xmlns:a16="http://schemas.microsoft.com/office/drawing/2014/main" id="{2D92FB41-1F93-09C4-FA47-8796BF74A34B}"/>
              </a:ext>
            </a:extLst>
          </p:cNvPr>
          <p:cNvSpPr>
            <a:spLocks noGrp="1"/>
          </p:cNvSpPr>
          <p:nvPr>
            <p:ph type="sldNum" sz="quarter" idx="11"/>
          </p:nvPr>
        </p:nvSpPr>
        <p:spPr/>
        <p:txBody>
          <a:bodyPr/>
          <a:lstStyle/>
          <a:p>
            <a:pPr marL="38100">
              <a:spcBef>
                <a:spcPts val="200"/>
              </a:spcBef>
            </a:pPr>
            <a:fld id="{81D60167-4931-47E6-BA6A-407CBD079E47}" type="slidenum">
              <a:rPr lang="en-CA" spc="-50" smtClean="0"/>
              <a:pPr marL="38100">
                <a:spcBef>
                  <a:spcPts val="200"/>
                </a:spcBef>
              </a:pPr>
              <a:t>‹#›</a:t>
            </a:fld>
            <a:endParaRPr lang="en-CA"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bg>
      <p:bgPr>
        <a:solidFill>
          <a:schemeClr val="bg1"/>
        </a:solidFill>
        <a:effectLst/>
      </p:bgPr>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0A0FBB07-F929-49AA-3015-FBCAFBF55464}"/>
              </a:ext>
            </a:extLst>
          </p:cNvPr>
          <p:cNvSpPr>
            <a:spLocks noGrp="1"/>
          </p:cNvSpPr>
          <p:nvPr>
            <p:ph type="ftr" sz="quarter" idx="10"/>
          </p:nvPr>
        </p:nvSpPr>
        <p:spPr/>
        <p:txBody>
          <a:bodyPr/>
          <a:lstStyle/>
          <a:p>
            <a:pPr marL="12700">
              <a:spcBef>
                <a:spcPts val="200"/>
              </a:spcBef>
            </a:pPr>
            <a:r>
              <a:rPr lang="en-CA" spc="-95"/>
              <a:t>Mission:</a:t>
            </a:r>
            <a:r>
              <a:rPr lang="en-CA" spc="-75"/>
              <a:t> </a:t>
            </a:r>
            <a:r>
              <a:rPr lang="en-CA" spc="-114"/>
              <a:t>Explore</a:t>
            </a:r>
            <a:r>
              <a:rPr lang="en-CA" spc="-75"/>
              <a:t> </a:t>
            </a:r>
            <a:r>
              <a:rPr lang="en-CA" spc="-70"/>
              <a:t>to</a:t>
            </a:r>
            <a:r>
              <a:rPr lang="en-CA" spc="-75"/>
              <a:t> </a:t>
            </a:r>
            <a:r>
              <a:rPr lang="en-CA" spc="-114"/>
              <a:t>Restore</a:t>
            </a:r>
            <a:r>
              <a:rPr lang="en-CA" spc="-75"/>
              <a:t> </a:t>
            </a:r>
            <a:r>
              <a:rPr lang="en-CA"/>
              <a:t>—</a:t>
            </a:r>
            <a:r>
              <a:rPr lang="en-CA" spc="-75"/>
              <a:t> </a:t>
            </a:r>
            <a:r>
              <a:rPr lang="en-CA" spc="-114"/>
              <a:t>Living</a:t>
            </a:r>
            <a:r>
              <a:rPr lang="en-CA" spc="-70"/>
              <a:t> </a:t>
            </a:r>
            <a:r>
              <a:rPr lang="en-CA" spc="-100"/>
              <a:t>Planet</a:t>
            </a:r>
            <a:r>
              <a:rPr lang="en-CA" spc="-75"/>
              <a:t> </a:t>
            </a:r>
            <a:r>
              <a:rPr lang="en-CA" spc="-95"/>
              <a:t>Report</a:t>
            </a:r>
            <a:r>
              <a:rPr lang="en-CA" spc="-75"/>
              <a:t> </a:t>
            </a:r>
            <a:r>
              <a:rPr lang="en-CA" spc="-110"/>
              <a:t>Canada</a:t>
            </a:r>
            <a:r>
              <a:rPr lang="en-CA" spc="-75"/>
              <a:t> </a:t>
            </a:r>
            <a:r>
              <a:rPr lang="en-CA" spc="-45"/>
              <a:t>for</a:t>
            </a:r>
            <a:r>
              <a:rPr lang="en-CA" spc="-75"/>
              <a:t> </a:t>
            </a:r>
            <a:r>
              <a:rPr lang="en-CA" spc="-40"/>
              <a:t>Kids</a:t>
            </a:r>
            <a:endParaRPr lang="en-CA" spc="-40" dirty="0"/>
          </a:p>
        </p:txBody>
      </p:sp>
      <p:sp>
        <p:nvSpPr>
          <p:cNvPr id="7" name="Slide Number Placeholder 6">
            <a:extLst>
              <a:ext uri="{FF2B5EF4-FFF2-40B4-BE49-F238E27FC236}">
                <a16:creationId xmlns:a16="http://schemas.microsoft.com/office/drawing/2014/main" id="{217F0C18-0B6A-52C6-0611-823E043BCAAE}"/>
              </a:ext>
            </a:extLst>
          </p:cNvPr>
          <p:cNvSpPr>
            <a:spLocks noGrp="1"/>
          </p:cNvSpPr>
          <p:nvPr>
            <p:ph type="sldNum" sz="quarter" idx="11"/>
          </p:nvPr>
        </p:nvSpPr>
        <p:spPr/>
        <p:txBody>
          <a:bodyPr/>
          <a:lstStyle/>
          <a:p>
            <a:pPr marL="38100">
              <a:spcBef>
                <a:spcPts val="200"/>
              </a:spcBef>
            </a:pPr>
            <a:fld id="{81D60167-4931-47E6-BA6A-407CBD079E47}" type="slidenum">
              <a:rPr lang="en-CA" spc="-50" smtClean="0"/>
              <a:pPr marL="38100">
                <a:spcBef>
                  <a:spcPts val="200"/>
                </a:spcBef>
              </a:pPr>
              <a:t>‹#›</a:t>
            </a:fld>
            <a:endParaRPr lang="en-CA" spc="-50" dirty="0"/>
          </a:p>
        </p:txBody>
      </p:sp>
    </p:spTree>
  </p:cSld>
  <p:clrMapOvr>
    <a:masterClrMapping/>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0856214"/>
            <a:ext cx="20104100" cy="452755"/>
          </a:xfrm>
          <a:custGeom>
            <a:avLst/>
            <a:gdLst/>
            <a:ahLst/>
            <a:cxnLst/>
            <a:rect l="l" t="t" r="r" b="b"/>
            <a:pathLst>
              <a:path w="20104100" h="452754">
                <a:moveTo>
                  <a:pt x="20104099" y="0"/>
                </a:moveTo>
                <a:lnTo>
                  <a:pt x="0" y="0"/>
                </a:lnTo>
                <a:lnTo>
                  <a:pt x="0" y="452342"/>
                </a:lnTo>
                <a:lnTo>
                  <a:pt x="20104099" y="452342"/>
                </a:lnTo>
                <a:lnTo>
                  <a:pt x="20104099" y="0"/>
                </a:lnTo>
                <a:close/>
              </a:path>
            </a:pathLst>
          </a:custGeom>
          <a:solidFill>
            <a:srgbClr val="222222"/>
          </a:solidFill>
        </p:spPr>
        <p:txBody>
          <a:bodyPr wrap="square" lIns="0" tIns="0" rIns="0" bIns="0" rtlCol="0"/>
          <a:lstStyle/>
          <a:p>
            <a:endParaRPr/>
          </a:p>
        </p:txBody>
      </p:sp>
      <p:sp>
        <p:nvSpPr>
          <p:cNvPr id="4" name="Holder 4"/>
          <p:cNvSpPr>
            <a:spLocks noGrp="1"/>
          </p:cNvSpPr>
          <p:nvPr>
            <p:ph type="ftr" sz="quarter" idx="5"/>
          </p:nvPr>
        </p:nvSpPr>
        <p:spPr>
          <a:xfrm>
            <a:off x="1129848" y="10946867"/>
            <a:ext cx="5575935" cy="207749"/>
          </a:xfrm>
          <a:prstGeom prst="rect">
            <a:avLst/>
          </a:prstGeom>
        </p:spPr>
        <p:txBody>
          <a:bodyPr wrap="square" lIns="0" tIns="0" rIns="0" bIns="0">
            <a:spAutoFit/>
          </a:bodyPr>
          <a:lstStyle>
            <a:lvl1pPr>
              <a:defRPr sz="1350" b="0" i="0">
                <a:solidFill>
                  <a:schemeClr val="bg1"/>
                </a:solidFill>
                <a:latin typeface="Arial" panose="020B0604020202020204" pitchFamily="34" charset="0"/>
                <a:cs typeface="Arial" panose="020B0604020202020204" pitchFamily="34" charset="0"/>
              </a:defRPr>
            </a:lvl1pPr>
          </a:lstStyle>
          <a:p>
            <a:pPr marL="12700">
              <a:spcBef>
                <a:spcPts val="200"/>
              </a:spcBef>
            </a:pPr>
            <a:r>
              <a:rPr lang="en-CA" spc="-95" dirty="0"/>
              <a:t>Mission:</a:t>
            </a:r>
            <a:r>
              <a:rPr lang="en-CA" spc="-75" dirty="0"/>
              <a:t> </a:t>
            </a:r>
            <a:r>
              <a:rPr lang="en-CA" spc="-114" dirty="0"/>
              <a:t>Explore</a:t>
            </a:r>
            <a:r>
              <a:rPr lang="en-CA" spc="-75" dirty="0"/>
              <a:t> </a:t>
            </a:r>
            <a:r>
              <a:rPr lang="en-CA" spc="-70" dirty="0"/>
              <a:t>to</a:t>
            </a:r>
            <a:r>
              <a:rPr lang="en-CA" spc="-75" dirty="0"/>
              <a:t> </a:t>
            </a:r>
            <a:r>
              <a:rPr lang="en-CA" spc="-114" dirty="0"/>
              <a:t>Restore</a:t>
            </a:r>
            <a:r>
              <a:rPr lang="en-CA" spc="-75" dirty="0"/>
              <a:t> </a:t>
            </a:r>
            <a:r>
              <a:rPr lang="en-CA" dirty="0"/>
              <a:t>—</a:t>
            </a:r>
            <a:r>
              <a:rPr lang="en-CA" spc="-75" dirty="0"/>
              <a:t> </a:t>
            </a:r>
            <a:r>
              <a:rPr lang="en-CA" spc="-114" dirty="0"/>
              <a:t>Living</a:t>
            </a:r>
            <a:r>
              <a:rPr lang="en-CA" spc="-70" dirty="0"/>
              <a:t> </a:t>
            </a:r>
            <a:r>
              <a:rPr lang="en-CA" spc="-100" dirty="0"/>
              <a:t>Planet</a:t>
            </a:r>
            <a:r>
              <a:rPr lang="en-CA" spc="-75" dirty="0"/>
              <a:t> </a:t>
            </a:r>
            <a:r>
              <a:rPr lang="en-CA" spc="-95" dirty="0"/>
              <a:t>Report</a:t>
            </a:r>
            <a:r>
              <a:rPr lang="en-CA" spc="-75" dirty="0"/>
              <a:t> </a:t>
            </a:r>
            <a:r>
              <a:rPr lang="en-CA" spc="-110" dirty="0"/>
              <a:t>Canada</a:t>
            </a:r>
            <a:r>
              <a:rPr lang="en-CA" spc="-75" dirty="0"/>
              <a:t> </a:t>
            </a:r>
            <a:r>
              <a:rPr lang="en-CA" spc="-45" dirty="0"/>
              <a:t>for</a:t>
            </a:r>
            <a:r>
              <a:rPr lang="en-CA" spc="-75" dirty="0"/>
              <a:t> </a:t>
            </a:r>
            <a:r>
              <a:rPr lang="en-CA" spc="-40" dirty="0"/>
              <a:t>Kids</a:t>
            </a:r>
          </a:p>
        </p:txBody>
      </p:sp>
      <p:sp>
        <p:nvSpPr>
          <p:cNvPr id="6" name="Holder 6"/>
          <p:cNvSpPr>
            <a:spLocks noGrp="1"/>
          </p:cNvSpPr>
          <p:nvPr>
            <p:ph type="sldNum" sz="quarter" idx="7"/>
          </p:nvPr>
        </p:nvSpPr>
        <p:spPr>
          <a:xfrm>
            <a:off x="18987501" y="10953991"/>
            <a:ext cx="284749" cy="207749"/>
          </a:xfrm>
          <a:prstGeom prst="rect">
            <a:avLst/>
          </a:prstGeom>
        </p:spPr>
        <p:txBody>
          <a:bodyPr wrap="square" lIns="0" tIns="0" rIns="0" bIns="0">
            <a:spAutoFit/>
          </a:bodyPr>
          <a:lstStyle>
            <a:lvl1pPr>
              <a:defRPr sz="1350" b="0" i="0">
                <a:solidFill>
                  <a:schemeClr val="bg1"/>
                </a:solidFill>
                <a:latin typeface="Arial" panose="020B0604020202020204" pitchFamily="34" charset="0"/>
                <a:cs typeface="Arial" panose="020B0604020202020204" pitchFamily="34" charset="0"/>
              </a:defRPr>
            </a:lvl1pPr>
          </a:lstStyle>
          <a:p>
            <a:pPr marL="38100">
              <a:spcBef>
                <a:spcPts val="200"/>
              </a:spcBef>
            </a:pPr>
            <a:fld id="{81D60167-4931-47E6-BA6A-407CBD079E47}" type="slidenum">
              <a:rPr lang="en-CA" spc="-50" smtClean="0"/>
              <a:pPr marL="38100">
                <a:spcBef>
                  <a:spcPts val="200"/>
                </a:spcBef>
              </a:pPr>
              <a:t>‹#›</a:t>
            </a:fld>
            <a:endParaRPr lang="en-CA"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3562" userDrawn="1">
          <p15:clr>
            <a:srgbClr val="F26B43"/>
          </p15:clr>
        </p15:guide>
        <p15:guide id="2" pos="63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artoon&#10;&#10;Description automatically generated">
            <a:extLst>
              <a:ext uri="{FF2B5EF4-FFF2-40B4-BE49-F238E27FC236}">
                <a16:creationId xmlns:a16="http://schemas.microsoft.com/office/drawing/2014/main" id="{72907D09-ED56-1FA6-CC33-14DC1E21D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4"/>
          </a:xfrm>
          <a:prstGeom prst="rect">
            <a:avLst/>
          </a:prstGeom>
        </p:spPr>
      </p:pic>
      <p:pic>
        <p:nvPicPr>
          <p:cNvPr id="11" name="Picture 10" descr="A black background with white text&#10;&#10;Description automatically generated">
            <a:extLst>
              <a:ext uri="{FF2B5EF4-FFF2-40B4-BE49-F238E27FC236}">
                <a16:creationId xmlns:a16="http://schemas.microsoft.com/office/drawing/2014/main" id="{B4E04FCA-6F79-2927-14CA-A9D2267F83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3753" y="2124408"/>
            <a:ext cx="7772400" cy="1984007"/>
          </a:xfrm>
          <a:prstGeom prst="rect">
            <a:avLst/>
          </a:prstGeom>
        </p:spPr>
      </p:pic>
      <p:pic>
        <p:nvPicPr>
          <p:cNvPr id="33" name="Picture 32" descr="A white line on a black background&#10;&#10;Description automatically generated" hidden="1">
            <a:extLst>
              <a:ext uri="{FF2B5EF4-FFF2-40B4-BE49-F238E27FC236}">
                <a16:creationId xmlns:a16="http://schemas.microsoft.com/office/drawing/2014/main" id="{12FA48E8-0E5D-7983-2284-91A9FB1758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630" y="880511"/>
            <a:ext cx="7772400" cy="3881093"/>
          </a:xfrm>
          <a:prstGeom prst="rect">
            <a:avLst/>
          </a:prstGeom>
        </p:spPr>
      </p:pic>
      <p:sp>
        <p:nvSpPr>
          <p:cNvPr id="5" name="object 5"/>
          <p:cNvSpPr txBox="1"/>
          <p:nvPr/>
        </p:nvSpPr>
        <p:spPr>
          <a:xfrm>
            <a:off x="5005549" y="362380"/>
            <a:ext cx="4173220" cy="314960"/>
          </a:xfrm>
          <a:prstGeom prst="rect">
            <a:avLst/>
          </a:prstGeom>
        </p:spPr>
        <p:txBody>
          <a:bodyPr vert="horz" wrap="square" lIns="0" tIns="12065" rIns="0" bIns="0" rtlCol="0">
            <a:spAutoFit/>
          </a:bodyPr>
          <a:lstStyle/>
          <a:p>
            <a:pPr marL="12700">
              <a:lnSpc>
                <a:spcPct val="100000"/>
              </a:lnSpc>
              <a:spcBef>
                <a:spcPts val="95"/>
              </a:spcBef>
            </a:pPr>
            <a:r>
              <a:rPr sz="1900" dirty="0">
                <a:latin typeface="Arial" panose="020B0604020202020204" pitchFamily="34" charset="0"/>
                <a:cs typeface="Arial" panose="020B0604020202020204" pitchFamily="34" charset="0"/>
              </a:rPr>
              <a:t>Living Planet Report Canada for Kids</a:t>
            </a:r>
          </a:p>
        </p:txBody>
      </p:sp>
      <p:sp>
        <p:nvSpPr>
          <p:cNvPr id="15" name="object 15"/>
          <p:cNvSpPr txBox="1"/>
          <p:nvPr/>
        </p:nvSpPr>
        <p:spPr>
          <a:xfrm>
            <a:off x="920045" y="4103651"/>
            <a:ext cx="2676525" cy="316230"/>
          </a:xfrm>
          <a:prstGeom prst="rect">
            <a:avLst/>
          </a:prstGeom>
        </p:spPr>
        <p:txBody>
          <a:bodyPr vert="horz" wrap="square" lIns="0" tIns="13335" rIns="0" bIns="0" rtlCol="0">
            <a:spAutoFit/>
          </a:bodyPr>
          <a:lstStyle/>
          <a:p>
            <a:pPr marL="12700">
              <a:lnSpc>
                <a:spcPct val="100000"/>
              </a:lnSpc>
              <a:spcBef>
                <a:spcPts val="105"/>
              </a:spcBef>
            </a:pPr>
            <a:r>
              <a:rPr sz="1900" dirty="0">
                <a:latin typeface="Arial MT"/>
                <a:cs typeface="Arial MT"/>
              </a:rPr>
              <a:t>Grade levels: four to six</a:t>
            </a:r>
          </a:p>
        </p:txBody>
      </p:sp>
      <p:sp>
        <p:nvSpPr>
          <p:cNvPr id="18" name="object 18"/>
          <p:cNvSpPr/>
          <p:nvPr/>
        </p:nvSpPr>
        <p:spPr>
          <a:xfrm>
            <a:off x="7063513" y="5302894"/>
            <a:ext cx="5128260" cy="3329304"/>
          </a:xfrm>
          <a:custGeom>
            <a:avLst/>
            <a:gdLst/>
            <a:ahLst/>
            <a:cxnLst/>
            <a:rect l="l" t="t" r="r" b="b"/>
            <a:pathLst>
              <a:path w="5128259" h="3329304">
                <a:moveTo>
                  <a:pt x="5080965" y="0"/>
                </a:moveTo>
                <a:lnTo>
                  <a:pt x="47118" y="0"/>
                </a:lnTo>
                <a:lnTo>
                  <a:pt x="28779" y="3703"/>
                </a:lnTo>
                <a:lnTo>
                  <a:pt x="13801" y="13801"/>
                </a:lnTo>
                <a:lnTo>
                  <a:pt x="3703" y="28779"/>
                </a:lnTo>
                <a:lnTo>
                  <a:pt x="0" y="47118"/>
                </a:lnTo>
                <a:lnTo>
                  <a:pt x="0" y="3282182"/>
                </a:lnTo>
                <a:lnTo>
                  <a:pt x="3703" y="3300522"/>
                </a:lnTo>
                <a:lnTo>
                  <a:pt x="13801" y="3315499"/>
                </a:lnTo>
                <a:lnTo>
                  <a:pt x="28779" y="3325598"/>
                </a:lnTo>
                <a:lnTo>
                  <a:pt x="47118" y="3329301"/>
                </a:lnTo>
                <a:lnTo>
                  <a:pt x="5080965" y="3329301"/>
                </a:lnTo>
                <a:lnTo>
                  <a:pt x="5099309" y="3325598"/>
                </a:lnTo>
                <a:lnTo>
                  <a:pt x="5114286" y="3315499"/>
                </a:lnTo>
                <a:lnTo>
                  <a:pt x="5124382" y="3300522"/>
                </a:lnTo>
                <a:lnTo>
                  <a:pt x="5128084" y="3282182"/>
                </a:lnTo>
                <a:lnTo>
                  <a:pt x="5128084" y="47118"/>
                </a:lnTo>
                <a:lnTo>
                  <a:pt x="5124382" y="28779"/>
                </a:lnTo>
                <a:lnTo>
                  <a:pt x="5114286" y="13801"/>
                </a:lnTo>
                <a:lnTo>
                  <a:pt x="5099309" y="3703"/>
                </a:lnTo>
                <a:lnTo>
                  <a:pt x="5080965" y="0"/>
                </a:lnTo>
                <a:close/>
              </a:path>
            </a:pathLst>
          </a:custGeom>
          <a:solidFill>
            <a:srgbClr val="222222"/>
          </a:solidFill>
        </p:spPr>
        <p:txBody>
          <a:bodyPr wrap="square" lIns="0" tIns="0" rIns="0" bIns="0" rtlCol="0"/>
          <a:lstStyle/>
          <a:p>
            <a:endParaRPr/>
          </a:p>
        </p:txBody>
      </p:sp>
      <p:sp>
        <p:nvSpPr>
          <p:cNvPr id="19" name="object 19"/>
          <p:cNvSpPr txBox="1"/>
          <p:nvPr/>
        </p:nvSpPr>
        <p:spPr>
          <a:xfrm>
            <a:off x="7333525" y="5194150"/>
            <a:ext cx="4732627" cy="2711704"/>
          </a:xfrm>
          <a:prstGeom prst="rect">
            <a:avLst/>
          </a:prstGeom>
        </p:spPr>
        <p:txBody>
          <a:bodyPr vert="horz" wrap="square" lIns="0" tIns="244475" rIns="0" bIns="0" rtlCol="0">
            <a:spAutoFit/>
          </a:bodyPr>
          <a:lstStyle/>
          <a:p>
            <a:pPr marL="12700">
              <a:lnSpc>
                <a:spcPct val="100000"/>
              </a:lnSpc>
              <a:spcBef>
                <a:spcPts val="1925"/>
              </a:spcBef>
            </a:pPr>
            <a:r>
              <a:rPr sz="3550" b="1" dirty="0">
                <a:solidFill>
                  <a:srgbClr val="FFFFFF"/>
                </a:solidFill>
                <a:latin typeface="Arial" panose="020B0604020202020204" pitchFamily="34" charset="0"/>
                <a:cs typeface="Arial" panose="020B0604020202020204" pitchFamily="34" charset="0"/>
              </a:rPr>
              <a:t>Main objective:</a:t>
            </a:r>
            <a:endParaRPr sz="3550" b="1" dirty="0">
              <a:latin typeface="Arial" panose="020B0604020202020204" pitchFamily="34" charset="0"/>
              <a:cs typeface="Arial" panose="020B0604020202020204" pitchFamily="34" charset="0"/>
            </a:endParaRPr>
          </a:p>
          <a:p>
            <a:pPr marL="12700" marR="5080">
              <a:lnSpc>
                <a:spcPct val="127000"/>
              </a:lnSpc>
              <a:spcBef>
                <a:spcPts val="430"/>
              </a:spcBef>
            </a:pPr>
            <a:r>
              <a:rPr sz="1950" dirty="0">
                <a:solidFill>
                  <a:srgbClr val="FFFFFF"/>
                </a:solidFill>
                <a:latin typeface="Arial" panose="020B0604020202020204" pitchFamily="34" charset="0"/>
                <a:cs typeface="Arial" panose="020B0604020202020204" pitchFamily="34" charset="0"/>
              </a:rPr>
              <a:t>Students are introduced to the mission, explore the Living Planet Report Canada (LPRC) for Kids website (wwf.ca/lprckids), and begin to engage with the content in a self-directed, curiosity-driven way.</a:t>
            </a:r>
            <a:endParaRPr sz="1950" dirty="0">
              <a:latin typeface="Arial" panose="020B0604020202020204" pitchFamily="34" charset="0"/>
              <a:cs typeface="Arial" panose="020B0604020202020204" pitchFamily="34" charset="0"/>
            </a:endParaRPr>
          </a:p>
        </p:txBody>
      </p:sp>
      <p:sp>
        <p:nvSpPr>
          <p:cNvPr id="20" name="object 20"/>
          <p:cNvSpPr txBox="1"/>
          <p:nvPr/>
        </p:nvSpPr>
        <p:spPr>
          <a:xfrm>
            <a:off x="13201556" y="5182444"/>
            <a:ext cx="5821680" cy="4226560"/>
          </a:xfrm>
          <a:prstGeom prst="rect">
            <a:avLst/>
          </a:prstGeom>
        </p:spPr>
        <p:txBody>
          <a:bodyPr vert="horz" wrap="square" lIns="0" tIns="109220" rIns="0" bIns="0" rtlCol="0">
            <a:spAutoFit/>
          </a:bodyPr>
          <a:lstStyle/>
          <a:p>
            <a:pPr marL="12700" algn="just">
              <a:lnSpc>
                <a:spcPct val="100000"/>
              </a:lnSpc>
              <a:spcBef>
                <a:spcPts val="860"/>
              </a:spcBef>
            </a:pPr>
            <a:r>
              <a:rPr sz="3550" dirty="0">
                <a:latin typeface="Arial" panose="020B0604020202020204" pitchFamily="34" charset="0"/>
                <a:cs typeface="Arial" panose="020B0604020202020204" pitchFamily="34" charset="0"/>
              </a:rPr>
              <a:t>Skills developed:</a:t>
            </a:r>
          </a:p>
          <a:p>
            <a:pPr marL="12700" marR="742950" algn="l">
              <a:spcBef>
                <a:spcPts val="425"/>
              </a:spcBef>
            </a:pPr>
            <a:r>
              <a:rPr sz="1950" dirty="0">
                <a:latin typeface="Arial MT"/>
                <a:cs typeface="Arial MT"/>
              </a:rPr>
              <a:t>Managing time, communicating effectively, conducting research, thinking critically, and navigating digital content.</a:t>
            </a:r>
          </a:p>
          <a:p>
            <a:pPr marL="12700" algn="just">
              <a:lnSpc>
                <a:spcPct val="100000"/>
              </a:lnSpc>
              <a:spcBef>
                <a:spcPts val="1570"/>
              </a:spcBef>
            </a:pPr>
            <a:r>
              <a:rPr sz="3550" dirty="0">
                <a:latin typeface="Arial" panose="020B0604020202020204" pitchFamily="34" charset="0"/>
                <a:cs typeface="Arial" panose="020B0604020202020204" pitchFamily="34" charset="0"/>
              </a:rPr>
              <a:t>Background information:</a:t>
            </a:r>
          </a:p>
          <a:p>
            <a:pPr marL="12700" marR="5080">
              <a:spcBef>
                <a:spcPts val="420"/>
              </a:spcBef>
            </a:pPr>
            <a:r>
              <a:rPr sz="1950" dirty="0">
                <a:latin typeface="Arial MT"/>
                <a:cs typeface="Arial MT"/>
              </a:rPr>
              <a:t>This lesson launches the exploration of WWF-Canada’s LPRC for Kids website. Launching this lesson in a way that perks up the curiosity of your students or group will help boost their level of engagement in the goals of Mission: Explore to Restore.</a:t>
            </a:r>
          </a:p>
        </p:txBody>
      </p:sp>
      <p:grpSp>
        <p:nvGrpSpPr>
          <p:cNvPr id="21" name="object 21"/>
          <p:cNvGrpSpPr/>
          <p:nvPr/>
        </p:nvGrpSpPr>
        <p:grpSpPr>
          <a:xfrm>
            <a:off x="932745" y="4525199"/>
            <a:ext cx="4366261" cy="5652770"/>
            <a:chOff x="932745" y="4525199"/>
            <a:chExt cx="4366261" cy="5652770"/>
          </a:xfrm>
        </p:grpSpPr>
        <p:sp>
          <p:nvSpPr>
            <p:cNvPr id="22" name="object 22"/>
            <p:cNvSpPr/>
            <p:nvPr/>
          </p:nvSpPr>
          <p:spPr>
            <a:xfrm>
              <a:off x="932745" y="4525199"/>
              <a:ext cx="4366261" cy="5652770"/>
            </a:xfrm>
            <a:custGeom>
              <a:avLst/>
              <a:gdLst/>
              <a:ahLst/>
              <a:cxnLst/>
              <a:rect l="l" t="t" r="r" b="b"/>
              <a:pathLst>
                <a:path w="4934585" h="5652770">
                  <a:moveTo>
                    <a:pt x="4840198" y="0"/>
                  </a:moveTo>
                  <a:lnTo>
                    <a:pt x="94237" y="0"/>
                  </a:lnTo>
                  <a:lnTo>
                    <a:pt x="57554" y="7405"/>
                  </a:lnTo>
                  <a:lnTo>
                    <a:pt x="27599" y="27599"/>
                  </a:lnTo>
                  <a:lnTo>
                    <a:pt x="7405" y="57554"/>
                  </a:lnTo>
                  <a:lnTo>
                    <a:pt x="0" y="94237"/>
                  </a:lnTo>
                  <a:lnTo>
                    <a:pt x="0" y="5558260"/>
                  </a:lnTo>
                  <a:lnTo>
                    <a:pt x="7405" y="5594943"/>
                  </a:lnTo>
                  <a:lnTo>
                    <a:pt x="27599" y="5624898"/>
                  </a:lnTo>
                  <a:lnTo>
                    <a:pt x="57554" y="5645093"/>
                  </a:lnTo>
                  <a:lnTo>
                    <a:pt x="94237" y="5652498"/>
                  </a:lnTo>
                  <a:lnTo>
                    <a:pt x="4840198" y="5652498"/>
                  </a:lnTo>
                  <a:lnTo>
                    <a:pt x="4876881" y="5645093"/>
                  </a:lnTo>
                  <a:lnTo>
                    <a:pt x="4906836" y="5624898"/>
                  </a:lnTo>
                  <a:lnTo>
                    <a:pt x="4927031" y="5594943"/>
                  </a:lnTo>
                  <a:lnTo>
                    <a:pt x="4934436" y="5558260"/>
                  </a:lnTo>
                  <a:lnTo>
                    <a:pt x="4934436" y="94237"/>
                  </a:lnTo>
                  <a:lnTo>
                    <a:pt x="4927031" y="57554"/>
                  </a:lnTo>
                  <a:lnTo>
                    <a:pt x="4906836" y="27599"/>
                  </a:lnTo>
                  <a:lnTo>
                    <a:pt x="4876881" y="7405"/>
                  </a:lnTo>
                  <a:lnTo>
                    <a:pt x="4840198" y="0"/>
                  </a:lnTo>
                  <a:close/>
                </a:path>
              </a:pathLst>
            </a:custGeom>
            <a:solidFill>
              <a:srgbClr val="FCC941"/>
            </a:solidFill>
          </p:spPr>
          <p:txBody>
            <a:bodyPr wrap="square" lIns="0" tIns="0" rIns="0" bIns="0" rtlCol="0"/>
            <a:lstStyle/>
            <a:p>
              <a:endParaRPr/>
            </a:p>
          </p:txBody>
        </p:sp>
        <p:sp>
          <p:nvSpPr>
            <p:cNvPr id="23" name="object 23"/>
            <p:cNvSpPr/>
            <p:nvPr/>
          </p:nvSpPr>
          <p:spPr>
            <a:xfrm>
              <a:off x="1160330" y="6189789"/>
              <a:ext cx="3845219" cy="88235"/>
            </a:xfrm>
            <a:custGeom>
              <a:avLst/>
              <a:gdLst/>
              <a:ahLst/>
              <a:cxnLst/>
              <a:rect l="l" t="t" r="r" b="b"/>
              <a:pathLst>
                <a:path w="4479290">
                  <a:moveTo>
                    <a:pt x="0" y="0"/>
                  </a:moveTo>
                  <a:lnTo>
                    <a:pt x="4479277" y="0"/>
                  </a:lnTo>
                </a:path>
              </a:pathLst>
            </a:custGeom>
            <a:ln w="10470">
              <a:solidFill>
                <a:srgbClr val="000000"/>
              </a:solidFill>
            </a:ln>
          </p:spPr>
          <p:txBody>
            <a:bodyPr wrap="square" lIns="0" tIns="0" rIns="0" bIns="0" rtlCol="0"/>
            <a:lstStyle/>
            <a:p>
              <a:endParaRPr/>
            </a:p>
          </p:txBody>
        </p:sp>
        <p:sp>
          <p:nvSpPr>
            <p:cNvPr id="24" name="object 24"/>
            <p:cNvSpPr/>
            <p:nvPr/>
          </p:nvSpPr>
          <p:spPr>
            <a:xfrm>
              <a:off x="1160330" y="7955275"/>
              <a:ext cx="3845219" cy="70906"/>
            </a:xfrm>
            <a:custGeom>
              <a:avLst/>
              <a:gdLst/>
              <a:ahLst/>
              <a:cxnLst/>
              <a:rect l="l" t="t" r="r" b="b"/>
              <a:pathLst>
                <a:path w="4479290">
                  <a:moveTo>
                    <a:pt x="0" y="0"/>
                  </a:moveTo>
                  <a:lnTo>
                    <a:pt x="4479277" y="0"/>
                  </a:lnTo>
                </a:path>
              </a:pathLst>
            </a:custGeom>
            <a:ln w="10470">
              <a:solidFill>
                <a:srgbClr val="000000"/>
              </a:solidFill>
            </a:ln>
          </p:spPr>
          <p:txBody>
            <a:bodyPr wrap="square" lIns="0" tIns="0" rIns="0" bIns="0" rtlCol="0"/>
            <a:lstStyle/>
            <a:p>
              <a:endParaRPr/>
            </a:p>
          </p:txBody>
        </p:sp>
      </p:grpSp>
      <p:sp>
        <p:nvSpPr>
          <p:cNvPr id="25" name="object 25"/>
          <p:cNvSpPr txBox="1"/>
          <p:nvPr/>
        </p:nvSpPr>
        <p:spPr>
          <a:xfrm>
            <a:off x="1147630" y="4663147"/>
            <a:ext cx="4366260" cy="1361397"/>
          </a:xfrm>
          <a:prstGeom prst="rect">
            <a:avLst/>
          </a:prstGeom>
        </p:spPr>
        <p:txBody>
          <a:bodyPr vert="horz" wrap="square" lIns="0" tIns="110489" rIns="0" bIns="0" rtlCol="0">
            <a:spAutoFit/>
          </a:bodyPr>
          <a:lstStyle/>
          <a:p>
            <a:pPr marL="12700" algn="just">
              <a:lnSpc>
                <a:spcPct val="100000"/>
              </a:lnSpc>
              <a:spcBef>
                <a:spcPts val="869"/>
              </a:spcBef>
            </a:pPr>
            <a:r>
              <a:rPr sz="1900" dirty="0">
                <a:latin typeface="Arial" panose="020B0604020202020204" pitchFamily="34" charset="0"/>
                <a:cs typeface="Arial" panose="020B0604020202020204" pitchFamily="34" charset="0"/>
              </a:rPr>
              <a:t>LENGTH OF LESSON:</a:t>
            </a:r>
          </a:p>
          <a:p>
            <a:pPr marL="12700" marR="5080" algn="l">
              <a:lnSpc>
                <a:spcPct val="101499"/>
              </a:lnSpc>
              <a:spcBef>
                <a:spcPts val="740"/>
              </a:spcBef>
            </a:pPr>
            <a:r>
              <a:rPr sz="1900" b="1" dirty="0">
                <a:latin typeface="Arial" panose="020B0604020202020204" pitchFamily="34" charset="0"/>
                <a:cs typeface="Arial" panose="020B0604020202020204" pitchFamily="34" charset="0"/>
              </a:rPr>
              <a:t>One to two class periods (120 to 90 minutes), depending on how many extension activities you include</a:t>
            </a:r>
          </a:p>
        </p:txBody>
      </p:sp>
      <p:sp>
        <p:nvSpPr>
          <p:cNvPr id="26" name="object 26"/>
          <p:cNvSpPr txBox="1"/>
          <p:nvPr/>
        </p:nvSpPr>
        <p:spPr>
          <a:xfrm>
            <a:off x="1147630" y="6366795"/>
            <a:ext cx="4018279" cy="1256030"/>
          </a:xfrm>
          <a:prstGeom prst="rect">
            <a:avLst/>
          </a:prstGeom>
        </p:spPr>
        <p:txBody>
          <a:bodyPr vert="horz" wrap="square" lIns="0" tIns="60325" rIns="0" bIns="0" rtlCol="0">
            <a:spAutoFit/>
          </a:bodyPr>
          <a:lstStyle/>
          <a:p>
            <a:pPr marL="12700">
              <a:lnSpc>
                <a:spcPct val="100000"/>
              </a:lnSpc>
              <a:spcBef>
                <a:spcPts val="475"/>
              </a:spcBef>
            </a:pPr>
            <a:r>
              <a:rPr sz="1900" dirty="0">
                <a:latin typeface="Arial" panose="020B0604020202020204" pitchFamily="34" charset="0"/>
                <a:cs typeface="Arial" panose="020B0604020202020204" pitchFamily="34" charset="0"/>
              </a:rPr>
              <a:t>ASSESSMENT TOOLS:</a:t>
            </a:r>
          </a:p>
          <a:p>
            <a:pPr marL="12700" marR="5080">
              <a:lnSpc>
                <a:spcPts val="2120"/>
              </a:lnSpc>
              <a:spcBef>
                <a:spcPts val="635"/>
              </a:spcBef>
            </a:pPr>
            <a:r>
              <a:rPr sz="1900" dirty="0">
                <a:latin typeface="Arial MT"/>
                <a:cs typeface="Arial MT"/>
              </a:rPr>
              <a:t>Student: </a:t>
            </a:r>
            <a:r>
              <a:rPr sz="1900" b="1" dirty="0">
                <a:latin typeface="Arial" panose="020B0604020202020204" pitchFamily="34" charset="0"/>
                <a:cs typeface="Arial" panose="020B0604020202020204" pitchFamily="34" charset="0"/>
              </a:rPr>
              <a:t>Back of Mission #1 card </a:t>
            </a:r>
            <a:r>
              <a:rPr sz="1900" dirty="0">
                <a:latin typeface="Arial MT"/>
                <a:cs typeface="Arial MT"/>
              </a:rPr>
              <a:t>Teacher: </a:t>
            </a:r>
            <a:r>
              <a:rPr sz="1900" b="1" dirty="0">
                <a:latin typeface="Arial" panose="020B0604020202020204" pitchFamily="34" charset="0"/>
                <a:cs typeface="Arial" panose="020B0604020202020204" pitchFamily="34" charset="0"/>
              </a:rPr>
              <a:t>Quick Assessment or Inquiry Learning Rubric</a:t>
            </a:r>
          </a:p>
        </p:txBody>
      </p:sp>
      <p:sp>
        <p:nvSpPr>
          <p:cNvPr id="27" name="object 27"/>
          <p:cNvSpPr txBox="1"/>
          <p:nvPr/>
        </p:nvSpPr>
        <p:spPr>
          <a:xfrm>
            <a:off x="1147630" y="8068054"/>
            <a:ext cx="4018279" cy="1881284"/>
          </a:xfrm>
          <a:prstGeom prst="rect">
            <a:avLst/>
          </a:prstGeom>
        </p:spPr>
        <p:txBody>
          <a:bodyPr vert="horz" wrap="square" lIns="0" tIns="97790" rIns="0" bIns="0" rtlCol="0">
            <a:spAutoFit/>
          </a:bodyPr>
          <a:lstStyle/>
          <a:p>
            <a:pPr marL="12700">
              <a:lnSpc>
                <a:spcPct val="100000"/>
              </a:lnSpc>
              <a:spcBef>
                <a:spcPts val="770"/>
              </a:spcBef>
            </a:pPr>
            <a:r>
              <a:rPr sz="1900" dirty="0">
                <a:latin typeface="Arial" panose="020B0604020202020204" pitchFamily="34" charset="0"/>
                <a:cs typeface="Arial" panose="020B0604020202020204" pitchFamily="34" charset="0"/>
              </a:rPr>
              <a:t>MATERIALS REQUIRED:</a:t>
            </a:r>
          </a:p>
          <a:p>
            <a:pPr marL="240029" marR="5080" indent="-227965">
              <a:lnSpc>
                <a:spcPct val="100000"/>
              </a:lnSpc>
              <a:spcBef>
                <a:spcPts val="535"/>
              </a:spcBef>
              <a:buChar char="•"/>
              <a:tabLst>
                <a:tab pos="240029" algn="l"/>
              </a:tabLst>
            </a:pPr>
            <a:r>
              <a:rPr sz="1900" b="1" dirty="0">
                <a:latin typeface="Arial" panose="020B0604020202020204" pitchFamily="34" charset="0"/>
                <a:cs typeface="Arial" panose="020B0604020202020204" pitchFamily="34" charset="0"/>
              </a:rPr>
              <a:t>Teacher copy of “Mission: Explore to Restore” card</a:t>
            </a:r>
          </a:p>
          <a:p>
            <a:pPr marL="240029" indent="-227329">
              <a:lnSpc>
                <a:spcPts val="1975"/>
              </a:lnSpc>
              <a:buChar char="•"/>
              <a:tabLst>
                <a:tab pos="240029" algn="l"/>
              </a:tabLst>
            </a:pPr>
            <a:r>
              <a:rPr sz="1900" b="1" dirty="0">
                <a:latin typeface="Arial" panose="020B0604020202020204" pitchFamily="34" charset="0"/>
                <a:cs typeface="Arial" panose="020B0604020202020204" pitchFamily="34" charset="0"/>
              </a:rPr>
              <a:t>Student mission cards</a:t>
            </a:r>
          </a:p>
          <a:p>
            <a:pPr marL="240029" marR="93345" indent="-227965">
              <a:lnSpc>
                <a:spcPct val="100000"/>
              </a:lnSpc>
              <a:buChar char="•"/>
              <a:tabLst>
                <a:tab pos="240029" algn="l"/>
              </a:tabLst>
            </a:pPr>
            <a:r>
              <a:rPr sz="1900" b="1" dirty="0">
                <a:latin typeface="Arial" panose="020B0604020202020204" pitchFamily="34" charset="0"/>
                <a:cs typeface="Arial" panose="020B0604020202020204" pitchFamily="34" charset="0"/>
              </a:rPr>
              <a:t>Access to the LPRC for Kids website (wwf.ca/lprckids)</a:t>
            </a:r>
          </a:p>
        </p:txBody>
      </p:sp>
      <p:sp>
        <p:nvSpPr>
          <p:cNvPr id="28" name="object 28"/>
          <p:cNvSpPr txBox="1"/>
          <p:nvPr/>
        </p:nvSpPr>
        <p:spPr>
          <a:xfrm>
            <a:off x="7063513" y="8779869"/>
            <a:ext cx="5577233" cy="1308050"/>
          </a:xfrm>
          <a:prstGeom prst="rect">
            <a:avLst/>
          </a:prstGeom>
        </p:spPr>
        <p:txBody>
          <a:bodyPr vert="horz" wrap="square" lIns="0" tIns="109220" rIns="0" bIns="0" rtlCol="0">
            <a:spAutoFit/>
          </a:bodyPr>
          <a:lstStyle/>
          <a:p>
            <a:pPr marL="12700">
              <a:lnSpc>
                <a:spcPct val="100000"/>
              </a:lnSpc>
              <a:spcBef>
                <a:spcPts val="860"/>
              </a:spcBef>
            </a:pPr>
            <a:r>
              <a:rPr sz="3550" dirty="0">
                <a:latin typeface="Arial" panose="020B0604020202020204" pitchFamily="34" charset="0"/>
                <a:cs typeface="Arial" panose="020B0604020202020204" pitchFamily="34" charset="0"/>
              </a:rPr>
              <a:t>General learning outcomes:</a:t>
            </a:r>
          </a:p>
          <a:p>
            <a:pPr marL="12700" marR="41275">
              <a:spcBef>
                <a:spcPts val="425"/>
              </a:spcBef>
            </a:pPr>
            <a:r>
              <a:rPr sz="1950" dirty="0">
                <a:latin typeface="Arial" panose="020B0604020202020204" pitchFamily="34" charset="0"/>
                <a:cs typeface="Arial" panose="020B0604020202020204" pitchFamily="34" charset="0"/>
              </a:rPr>
              <a:t>Please see Appendix 1 for general outcomes that apply to your province/ territory.</a:t>
            </a:r>
          </a:p>
        </p:txBody>
      </p:sp>
      <p:pic>
        <p:nvPicPr>
          <p:cNvPr id="34" name="Picture 33" descr="A yellow spiral on a black background&#10;&#10;Description automatically generated">
            <a:extLst>
              <a:ext uri="{FF2B5EF4-FFF2-40B4-BE49-F238E27FC236}">
                <a16:creationId xmlns:a16="http://schemas.microsoft.com/office/drawing/2014/main" id="{F41B2501-7D44-2A4B-4BD3-6687B18B55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5353" y="4317711"/>
            <a:ext cx="3380800" cy="781879"/>
          </a:xfrm>
          <a:prstGeom prst="rect">
            <a:avLst/>
          </a:prstGeom>
        </p:spPr>
      </p:pic>
      <p:pic>
        <p:nvPicPr>
          <p:cNvPr id="2" name="Picture 1" descr="A logo of a panda&#10;&#10;Description automatically generated">
            <a:extLst>
              <a:ext uri="{FF2B5EF4-FFF2-40B4-BE49-F238E27FC236}">
                <a16:creationId xmlns:a16="http://schemas.microsoft.com/office/drawing/2014/main" id="{B3F72BDE-563C-783E-3ED9-F1E54177D0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9792" y="0"/>
            <a:ext cx="1006566" cy="1131381"/>
          </a:xfrm>
          <a:prstGeom prst="rect">
            <a:avLst/>
          </a:prstGeom>
        </p:spPr>
      </p:pic>
      <p:grpSp>
        <p:nvGrpSpPr>
          <p:cNvPr id="3" name="Group 2">
            <a:extLst>
              <a:ext uri="{FF2B5EF4-FFF2-40B4-BE49-F238E27FC236}">
                <a16:creationId xmlns:a16="http://schemas.microsoft.com/office/drawing/2014/main" id="{1FD1CB60-F40A-60BA-5FE4-8C920D9859E6}"/>
              </a:ext>
            </a:extLst>
          </p:cNvPr>
          <p:cNvGrpSpPr/>
          <p:nvPr/>
        </p:nvGrpSpPr>
        <p:grpSpPr>
          <a:xfrm>
            <a:off x="937980" y="0"/>
            <a:ext cx="2879090" cy="3634740"/>
            <a:chOff x="937980" y="0"/>
            <a:chExt cx="2879090" cy="3634740"/>
          </a:xfrm>
        </p:grpSpPr>
        <p:sp>
          <p:nvSpPr>
            <p:cNvPr id="4" name="object 18">
              <a:extLst>
                <a:ext uri="{FF2B5EF4-FFF2-40B4-BE49-F238E27FC236}">
                  <a16:creationId xmlns:a16="http://schemas.microsoft.com/office/drawing/2014/main" id="{6944359D-313D-FB93-BD83-058C8786AD7E}"/>
                </a:ext>
              </a:extLst>
            </p:cNvPr>
            <p:cNvSpPr/>
            <p:nvPr/>
          </p:nvSpPr>
          <p:spPr>
            <a:xfrm>
              <a:off x="937980" y="0"/>
              <a:ext cx="2879090" cy="3634740"/>
            </a:xfrm>
            <a:custGeom>
              <a:avLst/>
              <a:gdLst/>
              <a:ahLst/>
              <a:cxnLst/>
              <a:rect l="l" t="t" r="r" b="b"/>
              <a:pathLst>
                <a:path w="2879090" h="3634740">
                  <a:moveTo>
                    <a:pt x="2878655" y="0"/>
                  </a:moveTo>
                  <a:lnTo>
                    <a:pt x="0" y="0"/>
                  </a:lnTo>
                  <a:lnTo>
                    <a:pt x="0" y="2195297"/>
                  </a:lnTo>
                  <a:lnTo>
                    <a:pt x="800" y="2243773"/>
                  </a:lnTo>
                  <a:lnTo>
                    <a:pt x="3187" y="2291848"/>
                  </a:lnTo>
                  <a:lnTo>
                    <a:pt x="7133" y="2339497"/>
                  </a:lnTo>
                  <a:lnTo>
                    <a:pt x="12614" y="2386693"/>
                  </a:lnTo>
                  <a:lnTo>
                    <a:pt x="19604" y="2433413"/>
                  </a:lnTo>
                  <a:lnTo>
                    <a:pt x="28079" y="2479631"/>
                  </a:lnTo>
                  <a:lnTo>
                    <a:pt x="38013" y="2525322"/>
                  </a:lnTo>
                  <a:lnTo>
                    <a:pt x="49381" y="2570460"/>
                  </a:lnTo>
                  <a:lnTo>
                    <a:pt x="62158" y="2615020"/>
                  </a:lnTo>
                  <a:lnTo>
                    <a:pt x="76319" y="2658978"/>
                  </a:lnTo>
                  <a:lnTo>
                    <a:pt x="91838" y="2702308"/>
                  </a:lnTo>
                  <a:lnTo>
                    <a:pt x="108691" y="2744984"/>
                  </a:lnTo>
                  <a:lnTo>
                    <a:pt x="126851" y="2786982"/>
                  </a:lnTo>
                  <a:lnTo>
                    <a:pt x="146295" y="2828277"/>
                  </a:lnTo>
                  <a:lnTo>
                    <a:pt x="166996" y="2868843"/>
                  </a:lnTo>
                  <a:lnTo>
                    <a:pt x="188929" y="2908654"/>
                  </a:lnTo>
                  <a:lnTo>
                    <a:pt x="212070" y="2947687"/>
                  </a:lnTo>
                  <a:lnTo>
                    <a:pt x="236393" y="2985916"/>
                  </a:lnTo>
                  <a:lnTo>
                    <a:pt x="261874" y="3023314"/>
                  </a:lnTo>
                  <a:lnTo>
                    <a:pt x="288485" y="3059859"/>
                  </a:lnTo>
                  <a:lnTo>
                    <a:pt x="316204" y="3095523"/>
                  </a:lnTo>
                  <a:lnTo>
                    <a:pt x="345004" y="3130282"/>
                  </a:lnTo>
                  <a:lnTo>
                    <a:pt x="374860" y="3164111"/>
                  </a:lnTo>
                  <a:lnTo>
                    <a:pt x="405747" y="3196985"/>
                  </a:lnTo>
                  <a:lnTo>
                    <a:pt x="437640" y="3228878"/>
                  </a:lnTo>
                  <a:lnTo>
                    <a:pt x="470513" y="3259765"/>
                  </a:lnTo>
                  <a:lnTo>
                    <a:pt x="504342" y="3289621"/>
                  </a:lnTo>
                  <a:lnTo>
                    <a:pt x="539101" y="3318421"/>
                  </a:lnTo>
                  <a:lnTo>
                    <a:pt x="574766" y="3346139"/>
                  </a:lnTo>
                  <a:lnTo>
                    <a:pt x="611310" y="3372751"/>
                  </a:lnTo>
                  <a:lnTo>
                    <a:pt x="648709" y="3398231"/>
                  </a:lnTo>
                  <a:lnTo>
                    <a:pt x="686937" y="3422554"/>
                  </a:lnTo>
                  <a:lnTo>
                    <a:pt x="725970" y="3445695"/>
                  </a:lnTo>
                  <a:lnTo>
                    <a:pt x="765782" y="3467629"/>
                  </a:lnTo>
                  <a:lnTo>
                    <a:pt x="806348" y="3488330"/>
                  </a:lnTo>
                  <a:lnTo>
                    <a:pt x="847642" y="3507773"/>
                  </a:lnTo>
                  <a:lnTo>
                    <a:pt x="889640" y="3525934"/>
                  </a:lnTo>
                  <a:lnTo>
                    <a:pt x="932317" y="3542786"/>
                  </a:lnTo>
                  <a:lnTo>
                    <a:pt x="975647" y="3558305"/>
                  </a:lnTo>
                  <a:lnTo>
                    <a:pt x="1019604" y="3572466"/>
                  </a:lnTo>
                  <a:lnTo>
                    <a:pt x="1064165" y="3585243"/>
                  </a:lnTo>
                  <a:lnTo>
                    <a:pt x="1109303" y="3596611"/>
                  </a:lnTo>
                  <a:lnTo>
                    <a:pt x="1154993" y="3606545"/>
                  </a:lnTo>
                  <a:lnTo>
                    <a:pt x="1201211" y="3615020"/>
                  </a:lnTo>
                  <a:lnTo>
                    <a:pt x="1247931" y="3622011"/>
                  </a:lnTo>
                  <a:lnTo>
                    <a:pt x="1295128" y="3627492"/>
                  </a:lnTo>
                  <a:lnTo>
                    <a:pt x="1342776" y="3631438"/>
                  </a:lnTo>
                  <a:lnTo>
                    <a:pt x="1390851" y="3633824"/>
                  </a:lnTo>
                  <a:lnTo>
                    <a:pt x="1439327" y="3634625"/>
                  </a:lnTo>
                  <a:lnTo>
                    <a:pt x="1487804" y="3633824"/>
                  </a:lnTo>
                  <a:lnTo>
                    <a:pt x="1535879" y="3631438"/>
                  </a:lnTo>
                  <a:lnTo>
                    <a:pt x="1583527" y="3627492"/>
                  </a:lnTo>
                  <a:lnTo>
                    <a:pt x="1630724" y="3622011"/>
                  </a:lnTo>
                  <a:lnTo>
                    <a:pt x="1677444" y="3615020"/>
                  </a:lnTo>
                  <a:lnTo>
                    <a:pt x="1723661" y="3606545"/>
                  </a:lnTo>
                  <a:lnTo>
                    <a:pt x="1769352" y="3596611"/>
                  </a:lnTo>
                  <a:lnTo>
                    <a:pt x="1814490" y="3585243"/>
                  </a:lnTo>
                  <a:lnTo>
                    <a:pt x="1859051" y="3572466"/>
                  </a:lnTo>
                  <a:lnTo>
                    <a:pt x="1903008" y="3558305"/>
                  </a:lnTo>
                  <a:lnTo>
                    <a:pt x="1946338" y="3542786"/>
                  </a:lnTo>
                  <a:lnTo>
                    <a:pt x="1989014" y="3525934"/>
                  </a:lnTo>
                  <a:lnTo>
                    <a:pt x="2031013" y="3507773"/>
                  </a:lnTo>
                  <a:lnTo>
                    <a:pt x="2072307" y="3488330"/>
                  </a:lnTo>
                  <a:lnTo>
                    <a:pt x="2112873" y="3467629"/>
                  </a:lnTo>
                  <a:lnTo>
                    <a:pt x="2152685" y="3445695"/>
                  </a:lnTo>
                  <a:lnTo>
                    <a:pt x="2191717" y="3422554"/>
                  </a:lnTo>
                  <a:lnTo>
                    <a:pt x="2229946" y="3398231"/>
                  </a:lnTo>
                  <a:lnTo>
                    <a:pt x="2267345" y="3372751"/>
                  </a:lnTo>
                  <a:lnTo>
                    <a:pt x="2303889" y="3346139"/>
                  </a:lnTo>
                  <a:lnTo>
                    <a:pt x="2339553" y="3318421"/>
                  </a:lnTo>
                  <a:lnTo>
                    <a:pt x="2374313" y="3289621"/>
                  </a:lnTo>
                  <a:lnTo>
                    <a:pt x="2408142" y="3259765"/>
                  </a:lnTo>
                  <a:lnTo>
                    <a:pt x="2441015" y="3228878"/>
                  </a:lnTo>
                  <a:lnTo>
                    <a:pt x="2472908" y="3196985"/>
                  </a:lnTo>
                  <a:lnTo>
                    <a:pt x="2503795" y="3164111"/>
                  </a:lnTo>
                  <a:lnTo>
                    <a:pt x="2533651" y="3130282"/>
                  </a:lnTo>
                  <a:lnTo>
                    <a:pt x="2562451" y="3095523"/>
                  </a:lnTo>
                  <a:lnTo>
                    <a:pt x="2590169" y="3059859"/>
                  </a:lnTo>
                  <a:lnTo>
                    <a:pt x="2616781" y="3023314"/>
                  </a:lnTo>
                  <a:lnTo>
                    <a:pt x="2642261" y="2985916"/>
                  </a:lnTo>
                  <a:lnTo>
                    <a:pt x="2666584" y="2947687"/>
                  </a:lnTo>
                  <a:lnTo>
                    <a:pt x="2689725" y="2908654"/>
                  </a:lnTo>
                  <a:lnTo>
                    <a:pt x="2711659" y="2868843"/>
                  </a:lnTo>
                  <a:lnTo>
                    <a:pt x="2732360" y="2828277"/>
                  </a:lnTo>
                  <a:lnTo>
                    <a:pt x="2751804" y="2786982"/>
                  </a:lnTo>
                  <a:lnTo>
                    <a:pt x="2769964" y="2744984"/>
                  </a:lnTo>
                  <a:lnTo>
                    <a:pt x="2786817" y="2702308"/>
                  </a:lnTo>
                  <a:lnTo>
                    <a:pt x="2802336" y="2658978"/>
                  </a:lnTo>
                  <a:lnTo>
                    <a:pt x="2816496" y="2615020"/>
                  </a:lnTo>
                  <a:lnTo>
                    <a:pt x="2829273" y="2570460"/>
                  </a:lnTo>
                  <a:lnTo>
                    <a:pt x="2840642" y="2525322"/>
                  </a:lnTo>
                  <a:lnTo>
                    <a:pt x="2850576" y="2479631"/>
                  </a:lnTo>
                  <a:lnTo>
                    <a:pt x="2859051" y="2433413"/>
                  </a:lnTo>
                  <a:lnTo>
                    <a:pt x="2866041" y="2386693"/>
                  </a:lnTo>
                  <a:lnTo>
                    <a:pt x="2871522" y="2339497"/>
                  </a:lnTo>
                  <a:lnTo>
                    <a:pt x="2875468" y="2291848"/>
                  </a:lnTo>
                  <a:lnTo>
                    <a:pt x="2877854" y="2243773"/>
                  </a:lnTo>
                  <a:lnTo>
                    <a:pt x="2878655" y="2195297"/>
                  </a:lnTo>
                  <a:lnTo>
                    <a:pt x="2878655" y="0"/>
                  </a:lnTo>
                  <a:close/>
                </a:path>
              </a:pathLst>
            </a:custGeom>
            <a:solidFill>
              <a:srgbClr val="FCC941"/>
            </a:solidFill>
          </p:spPr>
          <p:txBody>
            <a:bodyPr wrap="square" lIns="0" tIns="0" rIns="0" bIns="0" rtlCol="0"/>
            <a:lstStyle/>
            <a:p>
              <a:endParaRPr/>
            </a:p>
          </p:txBody>
        </p:sp>
        <p:sp>
          <p:nvSpPr>
            <p:cNvPr id="6" name="object 20">
              <a:extLst>
                <a:ext uri="{FF2B5EF4-FFF2-40B4-BE49-F238E27FC236}">
                  <a16:creationId xmlns:a16="http://schemas.microsoft.com/office/drawing/2014/main" id="{028631D1-464C-9B59-0AFA-251F1F82890E}"/>
                </a:ext>
              </a:extLst>
            </p:cNvPr>
            <p:cNvSpPr txBox="1"/>
            <p:nvPr/>
          </p:nvSpPr>
          <p:spPr>
            <a:xfrm>
              <a:off x="937980" y="414038"/>
              <a:ext cx="2870008" cy="1514774"/>
            </a:xfrm>
            <a:prstGeom prst="rect">
              <a:avLst/>
            </a:prstGeom>
          </p:spPr>
          <p:txBody>
            <a:bodyPr vert="horz" wrap="square" lIns="0" tIns="229870" rIns="0" bIns="0" rtlCol="0">
              <a:spAutoFit/>
            </a:bodyPr>
            <a:lstStyle/>
            <a:p>
              <a:pPr marR="5080" algn="ctr">
                <a:lnSpc>
                  <a:spcPts val="5000"/>
                </a:lnSpc>
              </a:pPr>
              <a:r>
                <a:rPr sz="4000" dirty="0">
                  <a:solidFill>
                    <a:srgbClr val="222222"/>
                  </a:solidFill>
                  <a:latin typeface="Arial" panose="020B0604020202020204" pitchFamily="34" charset="0"/>
                  <a:cs typeface="Arial" panose="020B0604020202020204" pitchFamily="34" charset="0"/>
                </a:rPr>
                <a:t>LESSON PLAN</a:t>
              </a:r>
              <a:endParaRPr sz="4000" dirty="0">
                <a:latin typeface="Arial" panose="020B0604020202020204" pitchFamily="34" charset="0"/>
                <a:cs typeface="Arial" panose="020B0604020202020204" pitchFamily="34" charset="0"/>
              </a:endParaRPr>
            </a:p>
          </p:txBody>
        </p:sp>
        <p:sp>
          <p:nvSpPr>
            <p:cNvPr id="7" name="object 21">
              <a:extLst>
                <a:ext uri="{FF2B5EF4-FFF2-40B4-BE49-F238E27FC236}">
                  <a16:creationId xmlns:a16="http://schemas.microsoft.com/office/drawing/2014/main" id="{4CF4FF65-A819-ACB0-E08A-9A6DA2B88697}"/>
                </a:ext>
              </a:extLst>
            </p:cNvPr>
            <p:cNvSpPr txBox="1"/>
            <p:nvPr/>
          </p:nvSpPr>
          <p:spPr>
            <a:xfrm>
              <a:off x="937980" y="1651003"/>
              <a:ext cx="2879090" cy="1852430"/>
            </a:xfrm>
            <a:prstGeom prst="rect">
              <a:avLst/>
            </a:prstGeom>
          </p:spPr>
          <p:txBody>
            <a:bodyPr vert="horz" wrap="square" lIns="0" tIns="13335" rIns="0" bIns="0" rtlCol="0">
              <a:spAutoFit/>
            </a:bodyPr>
            <a:lstStyle/>
            <a:p>
              <a:pPr marL="1024255">
                <a:lnSpc>
                  <a:spcPct val="100000"/>
                </a:lnSpc>
                <a:spcBef>
                  <a:spcPts val="105"/>
                </a:spcBef>
              </a:pPr>
              <a:r>
                <a:rPr lang="en-CA" sz="11950" spc="-1250" dirty="0">
                  <a:solidFill>
                    <a:srgbClr val="222222"/>
                  </a:solidFill>
                  <a:latin typeface="Arial" panose="020B0604020202020204" pitchFamily="34" charset="0"/>
                  <a:cs typeface="Arial" panose="020B0604020202020204" pitchFamily="34" charset="0"/>
                </a:rPr>
                <a:t>1</a:t>
              </a:r>
              <a:endParaRPr sz="11950" dirty="0">
                <a:latin typeface="Arial" panose="020B0604020202020204" pitchFamily="34" charset="0"/>
                <a:cs typeface="Arial" panose="020B0604020202020204" pitchFamily="34" charset="0"/>
              </a:endParaRPr>
            </a:p>
          </p:txBody>
        </p:sp>
      </p:grpSp>
      <p:sp>
        <p:nvSpPr>
          <p:cNvPr id="12" name="object 15">
            <a:extLst>
              <a:ext uri="{FF2B5EF4-FFF2-40B4-BE49-F238E27FC236}">
                <a16:creationId xmlns:a16="http://schemas.microsoft.com/office/drawing/2014/main" id="{4CC76059-E08F-2966-8FA3-9031B73537A2}"/>
              </a:ext>
            </a:extLst>
          </p:cNvPr>
          <p:cNvSpPr txBox="1"/>
          <p:nvPr/>
        </p:nvSpPr>
        <p:spPr>
          <a:xfrm>
            <a:off x="4305796" y="1681727"/>
            <a:ext cx="2676525" cy="382797"/>
          </a:xfrm>
          <a:prstGeom prst="rect">
            <a:avLst/>
          </a:prstGeom>
        </p:spPr>
        <p:txBody>
          <a:bodyPr vert="horz" wrap="square" lIns="0" tIns="13335" rIns="0" bIns="0" rtlCol="0">
            <a:spAutoFit/>
          </a:bodyPr>
          <a:lstStyle/>
          <a:p>
            <a:pPr marL="12700">
              <a:lnSpc>
                <a:spcPct val="100000"/>
              </a:lnSpc>
              <a:spcBef>
                <a:spcPts val="105"/>
              </a:spcBef>
            </a:pPr>
            <a:r>
              <a:rPr lang="en-CA" sz="2400" dirty="0">
                <a:latin typeface="Arial MT"/>
                <a:cs typeface="Arial MT"/>
              </a:rPr>
              <a:t>LAUNCH</a:t>
            </a:r>
            <a:endParaRPr sz="2400" dirty="0">
              <a:latin typeface="Arial MT"/>
              <a:cs typeface="Arial M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descr="$PPTXTitle"/>
          <p:cNvSpPr txBox="1">
            <a:spLocks noGrp="1"/>
          </p:cNvSpPr>
          <p:nvPr>
            <p:ph type="title" idx="4294967295"/>
          </p:nvPr>
        </p:nvSpPr>
        <p:spPr>
          <a:xfrm>
            <a:off x="948993" y="1032108"/>
            <a:ext cx="4855210" cy="2325637"/>
          </a:xfrm>
          <a:prstGeom prst="rect">
            <a:avLst/>
          </a:prstGeom>
        </p:spPr>
        <p:txBody>
          <a:bodyPr vert="horz" wrap="square" lIns="0" tIns="17145" rIns="0" bIns="0" rtlCol="0">
            <a:spAutoFit/>
          </a:bodyPr>
          <a:lstStyle/>
          <a:p>
            <a:pPr>
              <a:lnSpc>
                <a:spcPts val="4480"/>
              </a:lnSpc>
            </a:pPr>
            <a:r>
              <a:rPr sz="4400" b="1" dirty="0">
                <a:solidFill>
                  <a:srgbClr val="292899"/>
                </a:solidFill>
                <a:latin typeface="Arial" panose="020B0604020202020204" pitchFamily="34" charset="0"/>
                <a:cs typeface="Arial" panose="020B0604020202020204" pitchFamily="34" charset="0"/>
              </a:rPr>
              <a:t>Bringing together</a:t>
            </a:r>
          </a:p>
          <a:p>
            <a:pPr>
              <a:lnSpc>
                <a:spcPts val="4480"/>
              </a:lnSpc>
            </a:pPr>
            <a:r>
              <a:rPr sz="4400" b="1" dirty="0">
                <a:solidFill>
                  <a:srgbClr val="292899"/>
                </a:solidFill>
                <a:latin typeface="Arial" panose="020B0604020202020204" pitchFamily="34" charset="0"/>
                <a:cs typeface="Arial" panose="020B0604020202020204" pitchFamily="34" charset="0"/>
              </a:rPr>
              <a:t>ways of knowing</a:t>
            </a:r>
          </a:p>
          <a:p>
            <a:pPr marR="1140460">
              <a:lnSpc>
                <a:spcPts val="4480"/>
              </a:lnSpc>
            </a:pPr>
            <a:r>
              <a:rPr sz="4400" b="1" dirty="0">
                <a:solidFill>
                  <a:srgbClr val="292899"/>
                </a:solidFill>
                <a:latin typeface="Arial" panose="020B0604020202020204" pitchFamily="34" charset="0"/>
                <a:cs typeface="Arial" panose="020B0604020202020204" pitchFamily="34" charset="0"/>
              </a:rPr>
              <a:t>— Indigenous perspectives:</a:t>
            </a:r>
          </a:p>
        </p:txBody>
      </p:sp>
      <p:sp>
        <p:nvSpPr>
          <p:cNvPr id="4" name="object 4"/>
          <p:cNvSpPr txBox="1"/>
          <p:nvPr/>
        </p:nvSpPr>
        <p:spPr>
          <a:xfrm>
            <a:off x="948993" y="3542450"/>
            <a:ext cx="4511040" cy="5955092"/>
          </a:xfrm>
          <a:prstGeom prst="rect">
            <a:avLst/>
          </a:prstGeom>
        </p:spPr>
        <p:txBody>
          <a:bodyPr vert="horz" wrap="square" lIns="0" tIns="157480" rIns="0" bIns="0" rtlCol="0">
            <a:spAutoFit/>
          </a:bodyPr>
          <a:lstStyle/>
          <a:p>
            <a:pPr marL="12700">
              <a:lnSpc>
                <a:spcPct val="100000"/>
              </a:lnSpc>
              <a:spcBef>
                <a:spcPts val="1240"/>
              </a:spcBef>
            </a:pPr>
            <a:r>
              <a:rPr sz="1950" b="1" dirty="0">
                <a:latin typeface="Arial" panose="020B0604020202020204" pitchFamily="34" charset="0"/>
                <a:cs typeface="Arial" panose="020B0604020202020204" pitchFamily="34" charset="0"/>
              </a:rPr>
              <a:t>READ ALOUD:</a:t>
            </a:r>
          </a:p>
          <a:p>
            <a:pPr marL="12700" marR="5080">
              <a:lnSpc>
                <a:spcPct val="101499"/>
              </a:lnSpc>
              <a:spcBef>
                <a:spcPts val="1110"/>
              </a:spcBef>
            </a:pPr>
            <a:r>
              <a:rPr sz="2000" dirty="0">
                <a:latin typeface="Arial" panose="020B0604020202020204" pitchFamily="34" charset="0"/>
                <a:cs typeface="Arial" panose="020B0604020202020204" pitchFamily="34" charset="0"/>
              </a:rPr>
              <a:t>Indigenous knowledge is a broad term used to describe knowledge held by Indigenous Peoples derived from careful observation and interaction with the land, its species and their relationships over many generations.</a:t>
            </a:r>
            <a:r>
              <a:rPr lang="en-CA" sz="200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It includes not only information about animals, plants and ecosystems, but also the ways people relate to nature, including cultural, spiritual and community connections.</a:t>
            </a:r>
          </a:p>
          <a:p>
            <a:pPr marL="12700" marR="229870">
              <a:lnSpc>
                <a:spcPct val="101499"/>
              </a:lnSpc>
              <a:spcBef>
                <a:spcPts val="740"/>
              </a:spcBef>
            </a:pPr>
            <a:r>
              <a:rPr sz="2000" dirty="0">
                <a:latin typeface="Arial" panose="020B0604020202020204" pitchFamily="34" charset="0"/>
                <a:cs typeface="Arial" panose="020B0604020202020204" pitchFamily="34" charset="0"/>
              </a:rPr>
              <a:t>By exploring Indigenous knowledge alongside scientific approaches, we can get a better understanding of ecosystems, how they have changed over time, and the best ways to protect them.</a:t>
            </a:r>
          </a:p>
        </p:txBody>
      </p:sp>
      <p:grpSp>
        <p:nvGrpSpPr>
          <p:cNvPr id="5" name="object 5"/>
          <p:cNvGrpSpPr/>
          <p:nvPr/>
        </p:nvGrpSpPr>
        <p:grpSpPr>
          <a:xfrm>
            <a:off x="14229934" y="1507807"/>
            <a:ext cx="4932045" cy="3761436"/>
            <a:chOff x="14229934" y="1507807"/>
            <a:chExt cx="4932045" cy="3761436"/>
          </a:xfrm>
        </p:grpSpPr>
        <p:sp>
          <p:nvSpPr>
            <p:cNvPr id="6" name="object 6"/>
            <p:cNvSpPr/>
            <p:nvPr/>
          </p:nvSpPr>
          <p:spPr>
            <a:xfrm>
              <a:off x="14229934" y="1953031"/>
              <a:ext cx="4932045" cy="3316212"/>
            </a:xfrm>
            <a:custGeom>
              <a:avLst/>
              <a:gdLst/>
              <a:ahLst/>
              <a:cxnLst/>
              <a:rect l="l" t="t" r="r" b="b"/>
              <a:pathLst>
                <a:path w="4932044" h="3701415">
                  <a:moveTo>
                    <a:pt x="4884668" y="0"/>
                  </a:moveTo>
                  <a:lnTo>
                    <a:pt x="47118" y="0"/>
                  </a:lnTo>
                  <a:lnTo>
                    <a:pt x="28779" y="3703"/>
                  </a:lnTo>
                  <a:lnTo>
                    <a:pt x="13801" y="13801"/>
                  </a:lnTo>
                  <a:lnTo>
                    <a:pt x="3703" y="28779"/>
                  </a:lnTo>
                  <a:lnTo>
                    <a:pt x="0" y="47118"/>
                  </a:lnTo>
                  <a:lnTo>
                    <a:pt x="0" y="3654129"/>
                  </a:lnTo>
                  <a:lnTo>
                    <a:pt x="3703" y="3672469"/>
                  </a:lnTo>
                  <a:lnTo>
                    <a:pt x="13801" y="3687446"/>
                  </a:lnTo>
                  <a:lnTo>
                    <a:pt x="28779" y="3697545"/>
                  </a:lnTo>
                  <a:lnTo>
                    <a:pt x="47118" y="3701248"/>
                  </a:lnTo>
                  <a:lnTo>
                    <a:pt x="4884668" y="3701248"/>
                  </a:lnTo>
                  <a:lnTo>
                    <a:pt x="4903007" y="3697545"/>
                  </a:lnTo>
                  <a:lnTo>
                    <a:pt x="4917985" y="3687446"/>
                  </a:lnTo>
                  <a:lnTo>
                    <a:pt x="4928083" y="3672469"/>
                  </a:lnTo>
                  <a:lnTo>
                    <a:pt x="4931787" y="3654129"/>
                  </a:lnTo>
                  <a:lnTo>
                    <a:pt x="4931787" y="47118"/>
                  </a:lnTo>
                  <a:lnTo>
                    <a:pt x="4928083" y="28779"/>
                  </a:lnTo>
                  <a:lnTo>
                    <a:pt x="4917985" y="13801"/>
                  </a:lnTo>
                  <a:lnTo>
                    <a:pt x="4903007" y="3703"/>
                  </a:lnTo>
                  <a:lnTo>
                    <a:pt x="4884668" y="0"/>
                  </a:lnTo>
                  <a:close/>
                </a:path>
              </a:pathLst>
            </a:custGeom>
            <a:solidFill>
              <a:srgbClr val="FCC941"/>
            </a:solidFill>
          </p:spPr>
          <p:txBody>
            <a:bodyPr wrap="square" lIns="0" tIns="0" rIns="0" bIns="0" rtlCol="0"/>
            <a:lstStyle/>
            <a:p>
              <a:endParaRPr/>
            </a:p>
          </p:txBody>
        </p:sp>
        <p:sp>
          <p:nvSpPr>
            <p:cNvPr id="7" name="object 7"/>
            <p:cNvSpPr/>
            <p:nvPr/>
          </p:nvSpPr>
          <p:spPr>
            <a:xfrm>
              <a:off x="14236639" y="1507807"/>
              <a:ext cx="1998980" cy="540385"/>
            </a:xfrm>
            <a:custGeom>
              <a:avLst/>
              <a:gdLst/>
              <a:ahLst/>
              <a:cxnLst/>
              <a:rect l="l" t="t" r="r" b="b"/>
              <a:pathLst>
                <a:path w="1998980" h="540385">
                  <a:moveTo>
                    <a:pt x="1951511" y="0"/>
                  </a:moveTo>
                  <a:lnTo>
                    <a:pt x="47118" y="0"/>
                  </a:lnTo>
                  <a:lnTo>
                    <a:pt x="28779" y="3703"/>
                  </a:lnTo>
                  <a:lnTo>
                    <a:pt x="13801" y="13801"/>
                  </a:lnTo>
                  <a:lnTo>
                    <a:pt x="3703" y="28779"/>
                  </a:lnTo>
                  <a:lnTo>
                    <a:pt x="0" y="47118"/>
                  </a:lnTo>
                  <a:lnTo>
                    <a:pt x="0" y="492707"/>
                  </a:lnTo>
                  <a:lnTo>
                    <a:pt x="3703" y="511047"/>
                  </a:lnTo>
                  <a:lnTo>
                    <a:pt x="13801" y="526024"/>
                  </a:lnTo>
                  <a:lnTo>
                    <a:pt x="28779" y="536123"/>
                  </a:lnTo>
                  <a:lnTo>
                    <a:pt x="47118" y="539826"/>
                  </a:lnTo>
                  <a:lnTo>
                    <a:pt x="1951511" y="539826"/>
                  </a:lnTo>
                  <a:lnTo>
                    <a:pt x="1969850" y="536123"/>
                  </a:lnTo>
                  <a:lnTo>
                    <a:pt x="1984828" y="526024"/>
                  </a:lnTo>
                  <a:lnTo>
                    <a:pt x="1994926" y="511047"/>
                  </a:lnTo>
                  <a:lnTo>
                    <a:pt x="1998630" y="492707"/>
                  </a:lnTo>
                  <a:lnTo>
                    <a:pt x="1998630" y="47118"/>
                  </a:lnTo>
                  <a:lnTo>
                    <a:pt x="1994926" y="28779"/>
                  </a:lnTo>
                  <a:lnTo>
                    <a:pt x="1984828" y="13801"/>
                  </a:lnTo>
                  <a:lnTo>
                    <a:pt x="1969850" y="3703"/>
                  </a:lnTo>
                  <a:lnTo>
                    <a:pt x="1951511" y="0"/>
                  </a:lnTo>
                  <a:close/>
                </a:path>
              </a:pathLst>
            </a:custGeom>
            <a:solidFill>
              <a:srgbClr val="222222"/>
            </a:solidFill>
          </p:spPr>
          <p:txBody>
            <a:bodyPr wrap="square" lIns="0" tIns="0" rIns="0" bIns="0" rtlCol="0"/>
            <a:lstStyle/>
            <a:p>
              <a:endParaRPr/>
            </a:p>
          </p:txBody>
        </p:sp>
      </p:grpSp>
      <p:sp>
        <p:nvSpPr>
          <p:cNvPr id="8" name="object 8"/>
          <p:cNvSpPr txBox="1"/>
          <p:nvPr/>
        </p:nvSpPr>
        <p:spPr>
          <a:xfrm>
            <a:off x="14307706" y="1596175"/>
            <a:ext cx="4680585" cy="3584699"/>
          </a:xfrm>
          <a:prstGeom prst="rect">
            <a:avLst/>
          </a:prstGeom>
        </p:spPr>
        <p:txBody>
          <a:bodyPr vert="horz" wrap="square" lIns="0" tIns="15875" rIns="0" bIns="0" rtlCol="0">
            <a:spAutoFit/>
          </a:bodyPr>
          <a:lstStyle/>
          <a:p>
            <a:pPr marL="12700" indent="125413">
              <a:lnSpc>
                <a:spcPct val="100000"/>
              </a:lnSpc>
              <a:spcBef>
                <a:spcPts val="125"/>
              </a:spcBef>
            </a:pPr>
            <a:r>
              <a:rPr sz="1950" b="1" dirty="0">
                <a:solidFill>
                  <a:srgbClr val="FCC941"/>
                </a:solidFill>
                <a:latin typeface="Arial" panose="020B0604020202020204" pitchFamily="34" charset="0"/>
                <a:cs typeface="Arial" panose="020B0604020202020204" pitchFamily="34" charset="0"/>
              </a:rPr>
              <a:t>Teacher note:</a:t>
            </a:r>
            <a:endParaRPr sz="1950" b="1" dirty="0">
              <a:latin typeface="Arial" panose="020B0604020202020204" pitchFamily="34" charset="0"/>
              <a:cs typeface="Arial" panose="020B0604020202020204" pitchFamily="34" charset="0"/>
            </a:endParaRPr>
          </a:p>
          <a:p>
            <a:pPr marL="110489" marR="5080">
              <a:lnSpc>
                <a:spcPct val="101499"/>
              </a:lnSpc>
              <a:spcBef>
                <a:spcPts val="1955"/>
              </a:spcBef>
            </a:pPr>
            <a:r>
              <a:rPr sz="1950" dirty="0">
                <a:latin typeface="Arial" panose="020B0604020202020204" pitchFamily="34" charset="0"/>
                <a:cs typeface="Arial" panose="020B0604020202020204" pitchFamily="34" charset="0"/>
              </a:rPr>
              <a:t>Upcoming lessons will include excerpts from the </a:t>
            </a:r>
            <a:r>
              <a:rPr sz="1950" i="1" dirty="0">
                <a:latin typeface="Arial" panose="020B0604020202020204" pitchFamily="34" charset="0"/>
                <a:cs typeface="Arial" panose="020B0604020202020204" pitchFamily="34" charset="0"/>
              </a:rPr>
              <a:t>Living Planet Report Canada 2025 </a:t>
            </a:r>
            <a:r>
              <a:rPr sz="1950" dirty="0">
                <a:latin typeface="Arial" panose="020B0604020202020204" pitchFamily="34" charset="0"/>
                <a:cs typeface="Arial" panose="020B0604020202020204" pitchFamily="34" charset="0"/>
              </a:rPr>
              <a:t>with expertise and experiences shared by contributors from Indigenous communities in different parts of the country. You can read these aloud as story-like connections at any point during the lesson that feels appropriate. Full perspectives are available in the report for reference (wwf.ca/lprc2025).</a:t>
            </a:r>
          </a:p>
        </p:txBody>
      </p:sp>
      <p:sp>
        <p:nvSpPr>
          <p:cNvPr id="9" name="object 9"/>
          <p:cNvSpPr txBox="1"/>
          <p:nvPr/>
        </p:nvSpPr>
        <p:spPr>
          <a:xfrm>
            <a:off x="14224213" y="6184561"/>
            <a:ext cx="4583430" cy="2893421"/>
          </a:xfrm>
          <a:prstGeom prst="rect">
            <a:avLst/>
          </a:prstGeom>
        </p:spPr>
        <p:txBody>
          <a:bodyPr vert="horz" wrap="square" lIns="0" tIns="193675" rIns="0" bIns="0" rtlCol="0">
            <a:spAutoFit/>
          </a:bodyPr>
          <a:lstStyle/>
          <a:p>
            <a:pPr marL="12700">
              <a:lnSpc>
                <a:spcPct val="100000"/>
              </a:lnSpc>
              <a:spcBef>
                <a:spcPts val="1525"/>
              </a:spcBef>
            </a:pPr>
            <a:r>
              <a:rPr sz="3200" dirty="0">
                <a:latin typeface="Arial" panose="020B0604020202020204" pitchFamily="34" charset="0"/>
                <a:cs typeface="Arial" panose="020B0604020202020204" pitchFamily="34" charset="0"/>
              </a:rPr>
              <a:t>Teacher engagement:</a:t>
            </a:r>
          </a:p>
          <a:p>
            <a:pPr marL="12700" marR="5080">
              <a:lnSpc>
                <a:spcPct val="101499"/>
              </a:lnSpc>
              <a:spcBef>
                <a:spcPts val="795"/>
              </a:spcBef>
            </a:pPr>
            <a:r>
              <a:rPr sz="1950" dirty="0">
                <a:solidFill>
                  <a:srgbClr val="222222"/>
                </a:solidFill>
                <a:latin typeface="Arial" panose="020B0604020202020204" pitchFamily="34" charset="0"/>
                <a:cs typeface="Arial" panose="020B0604020202020204" pitchFamily="34" charset="0"/>
              </a:rPr>
              <a:t>Before the lesson, print off the teacher version of the “Mission: Explore to Restore” card. You will also require the student version of the mission card for each individual student. </a:t>
            </a:r>
            <a:r>
              <a:rPr sz="1950" b="1" dirty="0">
                <a:solidFill>
                  <a:srgbClr val="222222"/>
                </a:solidFill>
                <a:latin typeface="Arial" panose="020B0604020202020204" pitchFamily="34" charset="0"/>
                <a:cs typeface="Arial" panose="020B0604020202020204" pitchFamily="34" charset="0"/>
              </a:rPr>
              <a:t>The key point of the introduction is to add some interest and mystery to the mission!</a:t>
            </a:r>
            <a:endParaRPr sz="1950" b="1" dirty="0">
              <a:latin typeface="Arial" panose="020B0604020202020204" pitchFamily="34" charset="0"/>
              <a:cs typeface="Arial" panose="020B0604020202020204" pitchFamily="34" charset="0"/>
            </a:endParaRPr>
          </a:p>
        </p:txBody>
      </p:sp>
      <p:pic>
        <p:nvPicPr>
          <p:cNvPr id="15" name="Picture 14" descr="A close-up of hands holding a plant&#10;&#10;Description automatically generated">
            <a:extLst>
              <a:ext uri="{FF2B5EF4-FFF2-40B4-BE49-F238E27FC236}">
                <a16:creationId xmlns:a16="http://schemas.microsoft.com/office/drawing/2014/main" id="{C0F80781-36B0-7E37-4011-D0B6C8DEA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5450" y="1296710"/>
            <a:ext cx="6392544" cy="8940621"/>
          </a:xfrm>
          <a:prstGeom prst="rect">
            <a:avLst/>
          </a:prstGeom>
        </p:spPr>
      </p:pic>
      <p:pic>
        <p:nvPicPr>
          <p:cNvPr id="16" name="Picture 15" descr="A yellow spiral on a black background&#10;&#10;Description automatically generated">
            <a:extLst>
              <a:ext uri="{FF2B5EF4-FFF2-40B4-BE49-F238E27FC236}">
                <a16:creationId xmlns:a16="http://schemas.microsoft.com/office/drawing/2014/main" id="{E2D6C7F3-A7DD-11B6-8738-7D76191D9A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 y="-953793"/>
            <a:ext cx="7772400" cy="1907586"/>
          </a:xfrm>
          <a:prstGeom prst="rect">
            <a:avLst/>
          </a:prstGeom>
        </p:spPr>
      </p:pic>
      <p:sp>
        <p:nvSpPr>
          <p:cNvPr id="11" name="object 12">
            <a:extLst>
              <a:ext uri="{FF2B5EF4-FFF2-40B4-BE49-F238E27FC236}">
                <a16:creationId xmlns:a16="http://schemas.microsoft.com/office/drawing/2014/main" id="{BAC625F7-87D0-6DE4-A1F1-17C3B9B3BA07}"/>
              </a:ext>
            </a:extLst>
          </p:cNvPr>
          <p:cNvSpPr txBox="1">
            <a:spLocks noGrp="1"/>
          </p:cNvSpPr>
          <p:nvPr>
            <p:ph type="ftr" sz="quarter" idx="10"/>
          </p:nvPr>
        </p:nvSpPr>
        <p:spPr>
          <a:xfrm>
            <a:off x="1129848" y="10946867"/>
            <a:ext cx="5575935" cy="207749"/>
          </a:xfrm>
        </p:spPr>
        <p:txBody>
          <a:bodyPr vert="horz" wrap="square" lIns="0" tIns="25400" rIns="0" bIns="0" rtlCol="0">
            <a:spAutoFit/>
          </a:bodyPr>
          <a:lstStyle/>
          <a:p>
            <a:r>
              <a:rPr lang="en-CA" dirty="0"/>
              <a:t>Mission: Explore to Restore — Living Planet Report Canada for Kids</a:t>
            </a:r>
          </a:p>
        </p:txBody>
      </p:sp>
      <p:sp>
        <p:nvSpPr>
          <p:cNvPr id="12" name="object 13">
            <a:extLst>
              <a:ext uri="{FF2B5EF4-FFF2-40B4-BE49-F238E27FC236}">
                <a16:creationId xmlns:a16="http://schemas.microsoft.com/office/drawing/2014/main" id="{8EBDBD7F-C33E-3F1B-DB7B-46878D85B5FB}"/>
              </a:ext>
            </a:extLst>
          </p:cNvPr>
          <p:cNvSpPr txBox="1">
            <a:spLocks noGrp="1"/>
          </p:cNvSpPr>
          <p:nvPr>
            <p:ph type="sldNum" sz="quarter" idx="11"/>
          </p:nvPr>
        </p:nvSpPr>
        <p:spPr>
          <a:xfrm>
            <a:off x="18987501" y="10953991"/>
            <a:ext cx="284749" cy="233397"/>
          </a:xfrm>
        </p:spPr>
        <p:txBody>
          <a:bodyPr vert="horz" wrap="square" lIns="0" tIns="25400" rIns="0" bIns="0" rtlCol="0">
            <a:spAutoFit/>
          </a:bodyPr>
          <a:lstStyle/>
          <a:p>
            <a:r>
              <a:rPr lang="fr-CA" dirty="0"/>
              <a:t>2</a:t>
            </a:r>
            <a:endParaRPr lang="en-C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151675" y="0"/>
            <a:ext cx="14952413" cy="10856213"/>
            <a:chOff x="5151675" y="0"/>
            <a:chExt cx="14952413" cy="10856213"/>
          </a:xfrm>
        </p:grpSpPr>
        <p:pic>
          <p:nvPicPr>
            <p:cNvPr id="4" name="object 4"/>
            <p:cNvPicPr/>
            <p:nvPr/>
          </p:nvPicPr>
          <p:blipFill>
            <a:blip r:embed="rId2" cstate="print"/>
            <a:stretch>
              <a:fillRect/>
            </a:stretch>
          </p:blipFill>
          <p:spPr>
            <a:xfrm>
              <a:off x="5151675" y="0"/>
              <a:ext cx="14952413" cy="10856213"/>
            </a:xfrm>
            <a:prstGeom prst="rect">
              <a:avLst/>
            </a:prstGeom>
          </p:spPr>
        </p:pic>
        <p:sp>
          <p:nvSpPr>
            <p:cNvPr id="5" name="object 5"/>
            <p:cNvSpPr/>
            <p:nvPr/>
          </p:nvSpPr>
          <p:spPr>
            <a:xfrm>
              <a:off x="16187988" y="4005113"/>
              <a:ext cx="1534160" cy="1423035"/>
            </a:xfrm>
            <a:custGeom>
              <a:avLst/>
              <a:gdLst/>
              <a:ahLst/>
              <a:cxnLst/>
              <a:rect l="l" t="t" r="r" b="b"/>
              <a:pathLst>
                <a:path w="1534159" h="1423035">
                  <a:moveTo>
                    <a:pt x="1261741" y="0"/>
                  </a:moveTo>
                  <a:lnTo>
                    <a:pt x="94237" y="447630"/>
                  </a:lnTo>
                  <a:lnTo>
                    <a:pt x="0" y="1177974"/>
                  </a:lnTo>
                  <a:lnTo>
                    <a:pt x="790551" y="1422993"/>
                  </a:lnTo>
                  <a:lnTo>
                    <a:pt x="1533984" y="801022"/>
                  </a:lnTo>
                  <a:lnTo>
                    <a:pt x="1261741" y="0"/>
                  </a:lnTo>
                  <a:close/>
                </a:path>
              </a:pathLst>
            </a:custGeom>
            <a:solidFill>
              <a:srgbClr val="FFFFFF"/>
            </a:solidFill>
          </p:spPr>
          <p:txBody>
            <a:bodyPr wrap="square" lIns="0" tIns="0" rIns="0" bIns="0" rtlCol="0"/>
            <a:lstStyle/>
            <a:p>
              <a:endParaRPr/>
            </a:p>
          </p:txBody>
        </p:sp>
      </p:grpSp>
      <p:sp>
        <p:nvSpPr>
          <p:cNvPr id="6" name="object 6"/>
          <p:cNvSpPr txBox="1"/>
          <p:nvPr/>
        </p:nvSpPr>
        <p:spPr>
          <a:xfrm>
            <a:off x="14224213" y="1760726"/>
            <a:ext cx="3722370" cy="3342640"/>
          </a:xfrm>
          <a:prstGeom prst="rect">
            <a:avLst/>
          </a:prstGeom>
        </p:spPr>
        <p:txBody>
          <a:bodyPr vert="horz" wrap="square" lIns="0" tIns="11430" rIns="0" bIns="0" rtlCol="0">
            <a:spAutoFit/>
          </a:bodyPr>
          <a:lstStyle/>
          <a:p>
            <a:pPr marL="12700" marR="5080">
              <a:lnSpc>
                <a:spcPct val="101499"/>
              </a:lnSpc>
              <a:spcBef>
                <a:spcPts val="90"/>
              </a:spcBef>
            </a:pPr>
            <a:r>
              <a:rPr sz="1950" b="1" dirty="0">
                <a:latin typeface="Arial" panose="020B0604020202020204" pitchFamily="34" charset="0"/>
                <a:cs typeface="Arial" panose="020B0604020202020204" pitchFamily="34" charset="0"/>
              </a:rPr>
              <a:t>PLEASE NOTE: </a:t>
            </a:r>
            <a:r>
              <a:rPr lang="fr-CA" sz="1950" dirty="0">
                <a:latin typeface="Arial" panose="020B0604020202020204" pitchFamily="34" charset="0"/>
                <a:cs typeface="Arial" panose="020B0604020202020204" pitchFamily="34" charset="0"/>
              </a:rPr>
              <a:t>E</a:t>
            </a:r>
            <a:r>
              <a:rPr sz="1950" dirty="0">
                <a:latin typeface="Arial MT"/>
                <a:cs typeface="Arial MT"/>
              </a:rPr>
              <a:t>ach of the following lessons will refer back to the theme “Mission: Explore to Restore.”  Each subsequent lesson will have a new mission card to complete. Take time</a:t>
            </a:r>
          </a:p>
          <a:p>
            <a:pPr marL="12700" marR="135255">
              <a:lnSpc>
                <a:spcPct val="101499"/>
              </a:lnSpc>
            </a:pPr>
            <a:r>
              <a:rPr sz="1950" dirty="0">
                <a:latin typeface="Arial MT"/>
                <a:cs typeface="Arial MT"/>
              </a:rPr>
              <a:t>to get the students' attention about the importance of this mission and that it is based on real data, real science and real wildlife in Canada.</a:t>
            </a:r>
          </a:p>
        </p:txBody>
      </p:sp>
      <p:sp>
        <p:nvSpPr>
          <p:cNvPr id="7" name="object 7"/>
          <p:cNvSpPr/>
          <p:nvPr/>
        </p:nvSpPr>
        <p:spPr>
          <a:xfrm>
            <a:off x="14236913" y="6618332"/>
            <a:ext cx="3902710" cy="2922905"/>
          </a:xfrm>
          <a:custGeom>
            <a:avLst/>
            <a:gdLst/>
            <a:ahLst/>
            <a:cxnLst/>
            <a:rect l="l" t="t" r="r" b="b"/>
            <a:pathLst>
              <a:path w="3902709" h="2922904">
                <a:moveTo>
                  <a:pt x="3855034" y="0"/>
                </a:moveTo>
                <a:lnTo>
                  <a:pt x="47118" y="0"/>
                </a:lnTo>
                <a:lnTo>
                  <a:pt x="28779" y="3703"/>
                </a:lnTo>
                <a:lnTo>
                  <a:pt x="13801" y="13801"/>
                </a:lnTo>
                <a:lnTo>
                  <a:pt x="3703" y="28779"/>
                </a:lnTo>
                <a:lnTo>
                  <a:pt x="0" y="47118"/>
                </a:lnTo>
                <a:lnTo>
                  <a:pt x="0" y="2875200"/>
                </a:lnTo>
                <a:lnTo>
                  <a:pt x="3703" y="2893540"/>
                </a:lnTo>
                <a:lnTo>
                  <a:pt x="13801" y="2908517"/>
                </a:lnTo>
                <a:lnTo>
                  <a:pt x="28779" y="2918616"/>
                </a:lnTo>
                <a:lnTo>
                  <a:pt x="47118" y="2922319"/>
                </a:lnTo>
                <a:lnTo>
                  <a:pt x="3855034" y="2922319"/>
                </a:lnTo>
                <a:lnTo>
                  <a:pt x="3873374" y="2918616"/>
                </a:lnTo>
                <a:lnTo>
                  <a:pt x="3888351" y="2908517"/>
                </a:lnTo>
                <a:lnTo>
                  <a:pt x="3898450" y="2893540"/>
                </a:lnTo>
                <a:lnTo>
                  <a:pt x="3902153" y="2875200"/>
                </a:lnTo>
                <a:lnTo>
                  <a:pt x="3902153" y="47118"/>
                </a:lnTo>
                <a:lnTo>
                  <a:pt x="3898450" y="28779"/>
                </a:lnTo>
                <a:lnTo>
                  <a:pt x="3888351" y="13801"/>
                </a:lnTo>
                <a:lnTo>
                  <a:pt x="3873374" y="3703"/>
                </a:lnTo>
                <a:lnTo>
                  <a:pt x="3855034" y="0"/>
                </a:lnTo>
                <a:close/>
              </a:path>
            </a:pathLst>
          </a:custGeom>
          <a:solidFill>
            <a:srgbClr val="29C2E3"/>
          </a:solidFill>
        </p:spPr>
        <p:txBody>
          <a:bodyPr wrap="square" lIns="0" tIns="0" rIns="0" bIns="0" rtlCol="0"/>
          <a:lstStyle/>
          <a:p>
            <a:endParaRPr/>
          </a:p>
        </p:txBody>
      </p:sp>
      <p:sp>
        <p:nvSpPr>
          <p:cNvPr id="8" name="object 8"/>
          <p:cNvSpPr txBox="1"/>
          <p:nvPr/>
        </p:nvSpPr>
        <p:spPr>
          <a:xfrm>
            <a:off x="14412690" y="6764417"/>
            <a:ext cx="3551554" cy="2532380"/>
          </a:xfrm>
          <a:prstGeom prst="rect">
            <a:avLst/>
          </a:prstGeom>
        </p:spPr>
        <p:txBody>
          <a:bodyPr vert="horz" wrap="square" lIns="0" tIns="62865" rIns="0" bIns="0" rtlCol="0">
            <a:spAutoFit/>
          </a:bodyPr>
          <a:lstStyle/>
          <a:p>
            <a:pPr marL="12700">
              <a:lnSpc>
                <a:spcPct val="100000"/>
              </a:lnSpc>
              <a:spcBef>
                <a:spcPts val="495"/>
              </a:spcBef>
            </a:pPr>
            <a:r>
              <a:rPr sz="1950" b="1" dirty="0">
                <a:latin typeface="Arial" panose="020B0604020202020204" pitchFamily="34" charset="0"/>
                <a:cs typeface="Arial" panose="020B0604020202020204" pitchFamily="34" charset="0"/>
              </a:rPr>
              <a:t>Important note!</a:t>
            </a:r>
          </a:p>
          <a:p>
            <a:pPr marL="12700" marR="5080">
              <a:lnSpc>
                <a:spcPct val="101499"/>
              </a:lnSpc>
              <a:spcBef>
                <a:spcPts val="370"/>
              </a:spcBef>
            </a:pPr>
            <a:r>
              <a:rPr sz="1950" dirty="0">
                <a:latin typeface="Arial" panose="020B0604020202020204" pitchFamily="34" charset="0"/>
                <a:cs typeface="Arial" panose="020B0604020202020204" pitchFamily="34" charset="0"/>
              </a:rPr>
              <a:t>You may want to instruct the students not to explore the Q &amp; A video series with scientist Jessica Currie (“Reporting in for wildlife in Canada”) yet, since that will be explored in depth in the next lesson.</a:t>
            </a:r>
          </a:p>
        </p:txBody>
      </p:sp>
      <p:sp>
        <p:nvSpPr>
          <p:cNvPr id="9" name="object 9"/>
          <p:cNvSpPr/>
          <p:nvPr/>
        </p:nvSpPr>
        <p:spPr>
          <a:xfrm>
            <a:off x="961693" y="2835275"/>
            <a:ext cx="4488815" cy="6999480"/>
          </a:xfrm>
          <a:custGeom>
            <a:avLst/>
            <a:gdLst/>
            <a:ahLst/>
            <a:cxnLst/>
            <a:rect l="l" t="t" r="r" b="b"/>
            <a:pathLst>
              <a:path w="4488815" h="6359525">
                <a:moveTo>
                  <a:pt x="4441288" y="0"/>
                </a:moveTo>
                <a:lnTo>
                  <a:pt x="47118" y="0"/>
                </a:lnTo>
                <a:lnTo>
                  <a:pt x="28779" y="3703"/>
                </a:lnTo>
                <a:lnTo>
                  <a:pt x="13801" y="13801"/>
                </a:lnTo>
                <a:lnTo>
                  <a:pt x="3703" y="28779"/>
                </a:lnTo>
                <a:lnTo>
                  <a:pt x="0" y="47118"/>
                </a:lnTo>
                <a:lnTo>
                  <a:pt x="0" y="6312059"/>
                </a:lnTo>
                <a:lnTo>
                  <a:pt x="3703" y="6330398"/>
                </a:lnTo>
                <a:lnTo>
                  <a:pt x="13801" y="6345376"/>
                </a:lnTo>
                <a:lnTo>
                  <a:pt x="28779" y="6355474"/>
                </a:lnTo>
                <a:lnTo>
                  <a:pt x="47118" y="6359178"/>
                </a:lnTo>
                <a:lnTo>
                  <a:pt x="4441288" y="6359178"/>
                </a:lnTo>
                <a:lnTo>
                  <a:pt x="4459628" y="6355474"/>
                </a:lnTo>
                <a:lnTo>
                  <a:pt x="4474605" y="6345376"/>
                </a:lnTo>
                <a:lnTo>
                  <a:pt x="4484704" y="6330398"/>
                </a:lnTo>
                <a:lnTo>
                  <a:pt x="4488407" y="6312059"/>
                </a:lnTo>
                <a:lnTo>
                  <a:pt x="4488407" y="47118"/>
                </a:lnTo>
                <a:lnTo>
                  <a:pt x="4484704" y="28779"/>
                </a:lnTo>
                <a:lnTo>
                  <a:pt x="4474605" y="13801"/>
                </a:lnTo>
                <a:lnTo>
                  <a:pt x="4459628" y="3703"/>
                </a:lnTo>
                <a:lnTo>
                  <a:pt x="4441288" y="0"/>
                </a:lnTo>
                <a:close/>
              </a:path>
            </a:pathLst>
          </a:custGeom>
          <a:solidFill>
            <a:srgbClr val="FCC941"/>
          </a:solidFill>
        </p:spPr>
        <p:txBody>
          <a:bodyPr wrap="square" lIns="0" tIns="0" rIns="0" bIns="0" rtlCol="0"/>
          <a:lstStyle/>
          <a:p>
            <a:endParaRPr/>
          </a:p>
        </p:txBody>
      </p:sp>
      <p:sp>
        <p:nvSpPr>
          <p:cNvPr id="12" name="object 12"/>
          <p:cNvSpPr txBox="1">
            <a:spLocks noGrp="1"/>
          </p:cNvSpPr>
          <p:nvPr>
            <p:ph type="ftr" sz="quarter" idx="10"/>
          </p:nvPr>
        </p:nvSpPr>
        <p:spPr>
          <a:xfrm>
            <a:off x="1129848" y="10946867"/>
            <a:ext cx="5575935" cy="207749"/>
          </a:xfrm>
        </p:spPr>
        <p:txBody>
          <a:bodyPr vert="horz" wrap="square" lIns="0" tIns="25400" rIns="0" bIns="0" rtlCol="0">
            <a:spAutoFit/>
          </a:bodyPr>
          <a:lstStyle/>
          <a:p>
            <a:r>
              <a:rPr lang="en-CA" dirty="0"/>
              <a:t>Mission: Explore to Restore — Living Planet Report Canada for Kids</a:t>
            </a:r>
          </a:p>
        </p:txBody>
      </p:sp>
      <p:sp>
        <p:nvSpPr>
          <p:cNvPr id="13" name="object 13"/>
          <p:cNvSpPr txBox="1">
            <a:spLocks noGrp="1"/>
          </p:cNvSpPr>
          <p:nvPr>
            <p:ph type="sldNum" sz="quarter" idx="11"/>
          </p:nvPr>
        </p:nvSpPr>
        <p:spPr>
          <a:xfrm>
            <a:off x="18987501" y="10953991"/>
            <a:ext cx="284749" cy="207749"/>
          </a:xfrm>
        </p:spPr>
        <p:txBody>
          <a:bodyPr vert="horz" wrap="square" lIns="0" tIns="25400" rIns="0" bIns="0" rtlCol="0">
            <a:spAutoFit/>
          </a:bodyPr>
          <a:lstStyle/>
          <a:p>
            <a:fld id="{81D60167-4931-47E6-BA6A-407CBD079E47}" type="slidenum">
              <a:rPr lang="en-CA" smtClean="0"/>
              <a:pPr/>
              <a:t>3</a:t>
            </a:fld>
            <a:endParaRPr lang="en-CA" dirty="0"/>
          </a:p>
        </p:txBody>
      </p:sp>
      <p:sp>
        <p:nvSpPr>
          <p:cNvPr id="10" name="object 10" descr="$PPTXTitle"/>
          <p:cNvSpPr txBox="1">
            <a:spLocks noGrp="1"/>
          </p:cNvSpPr>
          <p:nvPr>
            <p:ph type="title" idx="4294967295"/>
          </p:nvPr>
        </p:nvSpPr>
        <p:spPr>
          <a:xfrm>
            <a:off x="1184588" y="2987675"/>
            <a:ext cx="4097338" cy="1397000"/>
          </a:xfrm>
          <a:prstGeom prst="rect">
            <a:avLst/>
          </a:prstGeom>
        </p:spPr>
        <p:txBody>
          <a:bodyPr vert="horz" wrap="square" lIns="0" tIns="133985" rIns="0" bIns="0" rtlCol="0">
            <a:spAutoFit/>
          </a:bodyPr>
          <a:lstStyle/>
          <a:p>
            <a:pPr marL="12700" marR="5080">
              <a:lnSpc>
                <a:spcPct val="77400"/>
              </a:lnSpc>
              <a:spcBef>
                <a:spcPts val="1055"/>
              </a:spcBef>
            </a:pPr>
            <a:r>
              <a:rPr sz="3550" dirty="0">
                <a:solidFill>
                  <a:srgbClr val="000000"/>
                </a:solidFill>
                <a:latin typeface="Arial" panose="020B0604020202020204" pitchFamily="34" charset="0"/>
                <a:cs typeface="Arial" panose="020B0604020202020204" pitchFamily="34" charset="0"/>
              </a:rPr>
              <a:t>Ideas for adding mystery to the launch:</a:t>
            </a:r>
            <a:endParaRPr sz="3550" dirty="0">
              <a:latin typeface="Arial" panose="020B0604020202020204" pitchFamily="34" charset="0"/>
              <a:cs typeface="Arial" panose="020B0604020202020204" pitchFamily="34" charset="0"/>
            </a:endParaRPr>
          </a:p>
        </p:txBody>
      </p:sp>
      <p:sp>
        <p:nvSpPr>
          <p:cNvPr id="11" name="object 11"/>
          <p:cNvSpPr txBox="1"/>
          <p:nvPr/>
        </p:nvSpPr>
        <p:spPr>
          <a:xfrm>
            <a:off x="1184588" y="4445547"/>
            <a:ext cx="4096385" cy="5039360"/>
          </a:xfrm>
          <a:prstGeom prst="rect">
            <a:avLst/>
          </a:prstGeom>
        </p:spPr>
        <p:txBody>
          <a:bodyPr vert="horz" wrap="square" lIns="0" tIns="11430" rIns="0" bIns="0" rtlCol="0">
            <a:spAutoFit/>
          </a:bodyPr>
          <a:lstStyle/>
          <a:p>
            <a:pPr marL="245745" marR="5080" indent="-233679">
              <a:lnSpc>
                <a:spcPct val="101499"/>
              </a:lnSpc>
              <a:spcBef>
                <a:spcPts val="90"/>
              </a:spcBef>
              <a:buChar char="•"/>
              <a:tabLst>
                <a:tab pos="247650" algn="l"/>
              </a:tabLst>
            </a:pPr>
            <a:r>
              <a:rPr sz="1950" dirty="0">
                <a:latin typeface="Arial" panose="020B0604020202020204" pitchFamily="34" charset="0"/>
                <a:cs typeface="Arial" panose="020B0604020202020204" pitchFamily="34" charset="0"/>
              </a:rPr>
              <a:t>Before the class, place the 	mission card in an envelope 	with the word “URGENT” written 	on it. During the launch, tell</a:t>
            </a:r>
          </a:p>
          <a:p>
            <a:pPr marL="247650" marR="455930">
              <a:lnSpc>
                <a:spcPct val="101499"/>
              </a:lnSpc>
            </a:pPr>
            <a:r>
              <a:rPr sz="1950" dirty="0">
                <a:latin typeface="Arial" panose="020B0604020202020204" pitchFamily="34" charset="0"/>
                <a:cs typeface="Arial" panose="020B0604020202020204" pitchFamily="34" charset="0"/>
              </a:rPr>
              <a:t>the students it has just been delivered to your mailbox.</a:t>
            </a:r>
          </a:p>
          <a:p>
            <a:pPr marL="245745" marR="56515" indent="-233679">
              <a:lnSpc>
                <a:spcPct val="101499"/>
              </a:lnSpc>
              <a:spcBef>
                <a:spcPts val="745"/>
              </a:spcBef>
              <a:buChar char="•"/>
              <a:tabLst>
                <a:tab pos="247650" algn="l"/>
              </a:tabLst>
            </a:pPr>
            <a:r>
              <a:rPr sz="1950" dirty="0">
                <a:latin typeface="Arial" panose="020B0604020202020204" pitchFamily="34" charset="0"/>
                <a:cs typeface="Arial" panose="020B0604020202020204" pitchFamily="34" charset="0"/>
              </a:rPr>
              <a:t>Or, you can get more elaborate, 	and recruit someone to knock 	on the door, get your attention in a serious way and deliver the 	“Urgent” envelope.</a:t>
            </a:r>
          </a:p>
          <a:p>
            <a:pPr marL="245745" marR="155575" indent="-233679">
              <a:lnSpc>
                <a:spcPct val="101499"/>
              </a:lnSpc>
              <a:spcBef>
                <a:spcPts val="740"/>
              </a:spcBef>
              <a:buChar char="•"/>
              <a:tabLst>
                <a:tab pos="247650" algn="l"/>
              </a:tabLst>
            </a:pPr>
            <a:r>
              <a:rPr sz="1950" dirty="0">
                <a:latin typeface="Arial" panose="020B0604020202020204" pitchFamily="34" charset="0"/>
                <a:cs typeface="Arial" panose="020B0604020202020204" pitchFamily="34" charset="0"/>
              </a:rPr>
              <a:t>You can have the Mission 	Impossible theme song playing 	in the background when the 	envelope is delivered. Be 	creative and have fun!</a:t>
            </a:r>
          </a:p>
        </p:txBody>
      </p:sp>
      <p:pic>
        <p:nvPicPr>
          <p:cNvPr id="14" name="Picture 13" descr="A white line on a black background&#10;&#10;Description automatically generated">
            <a:extLst>
              <a:ext uri="{FF2B5EF4-FFF2-40B4-BE49-F238E27FC236}">
                <a16:creationId xmlns:a16="http://schemas.microsoft.com/office/drawing/2014/main" id="{F29F4F2F-8D98-AF56-2885-7B3A2A316D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50" y="-1525673"/>
            <a:ext cx="7772400" cy="388109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a:spLocks noGrp="1"/>
          </p:cNvSpPr>
          <p:nvPr>
            <p:ph type="ftr" sz="quarter" idx="10"/>
          </p:nvPr>
        </p:nvSpPr>
        <p:spPr>
          <a:xfrm>
            <a:off x="1129848" y="10946867"/>
            <a:ext cx="5575935" cy="207749"/>
          </a:xfrm>
        </p:spPr>
        <p:txBody>
          <a:bodyPr vert="horz" wrap="square" lIns="0" tIns="25400" rIns="0" bIns="0" rtlCol="0">
            <a:spAutoFit/>
          </a:bodyPr>
          <a:lstStyle/>
          <a:p>
            <a:r>
              <a:rPr lang="en-CA"/>
              <a:t>Mission: Explore to Restore — Living Planet Report Canada for Kids</a:t>
            </a:r>
            <a:endParaRPr lang="en-CA" dirty="0"/>
          </a:p>
        </p:txBody>
      </p:sp>
      <p:sp>
        <p:nvSpPr>
          <p:cNvPr id="12" name="object 12"/>
          <p:cNvSpPr txBox="1">
            <a:spLocks noGrp="1"/>
          </p:cNvSpPr>
          <p:nvPr>
            <p:ph type="sldNum" sz="quarter" idx="11"/>
          </p:nvPr>
        </p:nvSpPr>
        <p:spPr>
          <a:xfrm>
            <a:off x="18987501" y="10953991"/>
            <a:ext cx="284749" cy="207749"/>
          </a:xfrm>
        </p:spPr>
        <p:txBody>
          <a:bodyPr vert="horz" wrap="square" lIns="0" tIns="25400" rIns="0" bIns="0" rtlCol="0">
            <a:spAutoFit/>
          </a:bodyPr>
          <a:lstStyle/>
          <a:p>
            <a:fld id="{81D60167-4931-47E6-BA6A-407CBD079E47}" type="slidenum">
              <a:rPr lang="en-CA" smtClean="0"/>
              <a:pPr/>
              <a:t>4</a:t>
            </a:fld>
            <a:endParaRPr lang="en-CA" dirty="0"/>
          </a:p>
        </p:txBody>
      </p:sp>
      <p:sp>
        <p:nvSpPr>
          <p:cNvPr id="2" name="object 2" descr="$PPTXTitle"/>
          <p:cNvSpPr txBox="1">
            <a:spLocks noGrp="1"/>
          </p:cNvSpPr>
          <p:nvPr>
            <p:ph type="title" idx="4294967295"/>
          </p:nvPr>
        </p:nvSpPr>
        <p:spPr>
          <a:xfrm>
            <a:off x="952636" y="953793"/>
            <a:ext cx="5575300" cy="1989137"/>
          </a:xfrm>
          <a:prstGeom prst="rect">
            <a:avLst/>
          </a:prstGeom>
        </p:spPr>
        <p:txBody>
          <a:bodyPr vert="horz" wrap="square" lIns="0" tIns="17145" rIns="0" bIns="0" rtlCol="0">
            <a:spAutoFit/>
          </a:bodyPr>
          <a:lstStyle/>
          <a:p>
            <a:pPr>
              <a:lnSpc>
                <a:spcPts val="5080"/>
              </a:lnSpc>
            </a:pPr>
            <a:r>
              <a:rPr sz="5900" b="1" dirty="0">
                <a:solidFill>
                  <a:srgbClr val="292899"/>
                </a:solidFill>
                <a:latin typeface="Arial" panose="020B0604020202020204" pitchFamily="34" charset="0"/>
                <a:cs typeface="Arial" panose="020B0604020202020204" pitchFamily="34" charset="0"/>
              </a:rPr>
              <a:t>Mission activity</a:t>
            </a:r>
            <a:r>
              <a:rPr lang="en-CA" sz="5900" b="1" dirty="0">
                <a:solidFill>
                  <a:srgbClr val="292899"/>
                </a:solidFill>
                <a:latin typeface="Arial" panose="020B0604020202020204" pitchFamily="34" charset="0"/>
                <a:cs typeface="Arial" panose="020B0604020202020204" pitchFamily="34" charset="0"/>
              </a:rPr>
              <a:t> instructions</a:t>
            </a:r>
            <a:endParaRPr sz="5900" b="1" dirty="0">
              <a:solidFill>
                <a:srgbClr val="292899"/>
              </a:solidFill>
              <a:latin typeface="Arial" panose="020B0604020202020204" pitchFamily="34" charset="0"/>
              <a:cs typeface="Arial" panose="020B0604020202020204" pitchFamily="34" charset="0"/>
            </a:endParaRPr>
          </a:p>
        </p:txBody>
      </p:sp>
      <p:sp>
        <p:nvSpPr>
          <p:cNvPr id="3" name="object 3"/>
          <p:cNvSpPr txBox="1"/>
          <p:nvPr/>
        </p:nvSpPr>
        <p:spPr>
          <a:xfrm>
            <a:off x="930047" y="3101598"/>
            <a:ext cx="5810885" cy="7219220"/>
          </a:xfrm>
          <a:prstGeom prst="rect">
            <a:avLst/>
          </a:prstGeom>
        </p:spPr>
        <p:txBody>
          <a:bodyPr vert="horz" wrap="square" lIns="0" tIns="17145" rIns="0" bIns="0" rtlCol="0">
            <a:spAutoFit/>
          </a:bodyPr>
          <a:lstStyle/>
          <a:p>
            <a:pPr marL="942975" marR="652780" indent="-942975" algn="l">
              <a:lnSpc>
                <a:spcPts val="2570"/>
              </a:lnSpc>
              <a:spcBef>
                <a:spcPts val="2700"/>
              </a:spcBef>
            </a:pPr>
            <a:r>
              <a:rPr sz="2000" b="1" dirty="0">
                <a:solidFill>
                  <a:srgbClr val="037390"/>
                </a:solidFill>
                <a:latin typeface="Arial" panose="020B0604020202020204" pitchFamily="34" charset="0"/>
                <a:cs typeface="Arial" panose="020B0604020202020204" pitchFamily="34" charset="0"/>
              </a:rPr>
              <a:t>Step </a:t>
            </a:r>
            <a:r>
              <a:rPr lang="en-CA" sz="2000" b="1" dirty="0">
                <a:solidFill>
                  <a:srgbClr val="037390"/>
                </a:solidFill>
                <a:latin typeface="Arial" panose="020B0604020202020204" pitchFamily="34" charset="0"/>
                <a:cs typeface="Arial" panose="020B0604020202020204" pitchFamily="34" charset="0"/>
              </a:rPr>
              <a:t>1</a:t>
            </a:r>
            <a:r>
              <a:rPr lang="en-CA" sz="2150" b="1" dirty="0">
                <a:solidFill>
                  <a:srgbClr val="037390"/>
                </a:solidFill>
                <a:latin typeface="Arial" panose="020B0604020202020204" pitchFamily="34" charset="0"/>
                <a:cs typeface="Arial" panose="020B0604020202020204" pitchFamily="34" charset="0"/>
              </a:rPr>
              <a:t>	</a:t>
            </a:r>
            <a:r>
              <a:rPr sz="2150" dirty="0">
                <a:solidFill>
                  <a:srgbClr val="222222"/>
                </a:solidFill>
                <a:latin typeface="Arial" panose="020B0604020202020204" pitchFamily="34" charset="0"/>
                <a:cs typeface="Arial" panose="020B0604020202020204" pitchFamily="34" charset="0"/>
              </a:rPr>
              <a:t>If a computer lab or projector is available, take students there and review appropriate computer lab etiquette.</a:t>
            </a:r>
            <a:endParaRPr sz="2150" dirty="0">
              <a:latin typeface="Arial" panose="020B0604020202020204" pitchFamily="34" charset="0"/>
              <a:cs typeface="Arial" panose="020B0604020202020204" pitchFamily="34" charset="0"/>
            </a:endParaRPr>
          </a:p>
          <a:p>
            <a:pPr marL="942975" marR="137160" indent="-930275">
              <a:lnSpc>
                <a:spcPts val="2570"/>
              </a:lnSpc>
              <a:spcBef>
                <a:spcPts val="1520"/>
              </a:spcBef>
            </a:pPr>
            <a:r>
              <a:rPr sz="2000" b="1" dirty="0">
                <a:solidFill>
                  <a:srgbClr val="037390"/>
                </a:solidFill>
                <a:latin typeface="Arial" panose="020B0604020202020204" pitchFamily="34" charset="0"/>
                <a:cs typeface="Arial" panose="020B0604020202020204" pitchFamily="34" charset="0"/>
              </a:rPr>
              <a:t>Step 2</a:t>
            </a:r>
            <a:r>
              <a:rPr lang="en-CA" sz="2150" b="1" dirty="0">
                <a:solidFill>
                  <a:srgbClr val="037390"/>
                </a:solidFill>
                <a:latin typeface="Arial" panose="020B0604020202020204" pitchFamily="34" charset="0"/>
                <a:cs typeface="Arial" panose="020B0604020202020204" pitchFamily="34" charset="0"/>
              </a:rPr>
              <a:t>	</a:t>
            </a:r>
            <a:r>
              <a:rPr sz="2150" dirty="0">
                <a:solidFill>
                  <a:srgbClr val="222222"/>
                </a:solidFill>
                <a:latin typeface="Arial" panose="020B0604020202020204" pitchFamily="34" charset="0"/>
                <a:cs typeface="Arial" panose="020B0604020202020204" pitchFamily="34" charset="0"/>
              </a:rPr>
              <a:t>Depending on group size and tech availability, assign the students to a computer or tablet. Their first mission will be to explore the website and:</a:t>
            </a:r>
          </a:p>
          <a:p>
            <a:pPr marL="1304925" marR="360680" indent="-325438" algn="l">
              <a:lnSpc>
                <a:spcPct val="100000"/>
              </a:lnSpc>
              <a:spcBef>
                <a:spcPts val="1025"/>
              </a:spcBef>
              <a:buAutoNum type="arabicPeriod"/>
            </a:pPr>
            <a:r>
              <a:rPr sz="2150" b="1" dirty="0">
                <a:solidFill>
                  <a:srgbClr val="222222"/>
                </a:solidFill>
                <a:latin typeface="Arial" panose="020B0604020202020204" pitchFamily="34" charset="0"/>
                <a:cs typeface="Arial" panose="020B0604020202020204" pitchFamily="34" charset="0"/>
              </a:rPr>
              <a:t>Learn about what is happening to wildlife in Canada,</a:t>
            </a:r>
            <a:endParaRPr sz="2150" b="1" dirty="0">
              <a:latin typeface="Arial" panose="020B0604020202020204" pitchFamily="34" charset="0"/>
              <a:cs typeface="Arial" panose="020B0604020202020204" pitchFamily="34" charset="0"/>
            </a:endParaRPr>
          </a:p>
          <a:p>
            <a:pPr marL="1304925" marR="711835" indent="-325438" algn="l">
              <a:lnSpc>
                <a:spcPct val="100000"/>
              </a:lnSpc>
              <a:spcBef>
                <a:spcPts val="355"/>
              </a:spcBef>
              <a:buAutoNum type="arabicPeriod"/>
            </a:pPr>
            <a:r>
              <a:rPr sz="2150" b="1" dirty="0">
                <a:solidFill>
                  <a:srgbClr val="222222"/>
                </a:solidFill>
                <a:latin typeface="Arial" panose="020B0604020202020204" pitchFamily="34" charset="0"/>
                <a:cs typeface="Arial" panose="020B0604020202020204" pitchFamily="34" charset="0"/>
              </a:rPr>
              <a:t>understand why these</a:t>
            </a:r>
            <a:r>
              <a:rPr lang="en-CA" sz="2150" b="1" dirty="0">
                <a:solidFill>
                  <a:srgbClr val="222222"/>
                </a:solidFill>
                <a:latin typeface="Arial" panose="020B0604020202020204" pitchFamily="34" charset="0"/>
                <a:cs typeface="Arial" panose="020B0604020202020204" pitchFamily="34" charset="0"/>
              </a:rPr>
              <a:t> </a:t>
            </a:r>
            <a:r>
              <a:rPr sz="2150" b="1" dirty="0">
                <a:solidFill>
                  <a:srgbClr val="222222"/>
                </a:solidFill>
                <a:latin typeface="Arial" panose="020B0604020202020204" pitchFamily="34" charset="0"/>
                <a:cs typeface="Arial" panose="020B0604020202020204" pitchFamily="34" charset="0"/>
              </a:rPr>
              <a:t>changes matter and</a:t>
            </a:r>
            <a:endParaRPr sz="2150" b="1" dirty="0">
              <a:latin typeface="Arial" panose="020B0604020202020204" pitchFamily="34" charset="0"/>
              <a:cs typeface="Arial" panose="020B0604020202020204" pitchFamily="34" charset="0"/>
            </a:endParaRPr>
          </a:p>
          <a:p>
            <a:pPr marL="1304925" marR="300355" indent="-325438" algn="l">
              <a:lnSpc>
                <a:spcPct val="100000"/>
              </a:lnSpc>
              <a:spcBef>
                <a:spcPts val="355"/>
              </a:spcBef>
              <a:buAutoNum type="arabicPeriod"/>
            </a:pPr>
            <a:r>
              <a:rPr sz="2150" b="1" dirty="0">
                <a:solidFill>
                  <a:srgbClr val="222222"/>
                </a:solidFill>
                <a:latin typeface="Arial" panose="020B0604020202020204" pitchFamily="34" charset="0"/>
                <a:cs typeface="Arial" panose="020B0604020202020204" pitchFamily="34" charset="0"/>
              </a:rPr>
              <a:t>think about how people,</a:t>
            </a:r>
            <a:r>
              <a:rPr lang="en-CA" sz="2150" b="1" dirty="0">
                <a:solidFill>
                  <a:srgbClr val="222222"/>
                </a:solidFill>
                <a:latin typeface="Arial" panose="020B0604020202020204" pitchFamily="34" charset="0"/>
                <a:cs typeface="Arial" panose="020B0604020202020204" pitchFamily="34" charset="0"/>
              </a:rPr>
              <a:t> </a:t>
            </a:r>
            <a:r>
              <a:rPr sz="2150" b="1" dirty="0">
                <a:solidFill>
                  <a:srgbClr val="222222"/>
                </a:solidFill>
                <a:latin typeface="Arial" panose="020B0604020202020204" pitchFamily="34" charset="0"/>
                <a:cs typeface="Arial" panose="020B0604020202020204" pitchFamily="34" charset="0"/>
              </a:rPr>
              <a:t>including young people,</a:t>
            </a:r>
            <a:r>
              <a:rPr lang="en-CA" sz="2150" b="1" dirty="0">
                <a:latin typeface="Arial" panose="020B0604020202020204" pitchFamily="34" charset="0"/>
                <a:cs typeface="Arial" panose="020B0604020202020204" pitchFamily="34" charset="0"/>
              </a:rPr>
              <a:t> </a:t>
            </a:r>
            <a:r>
              <a:rPr sz="2150" b="1" dirty="0">
                <a:solidFill>
                  <a:srgbClr val="222222"/>
                </a:solidFill>
                <a:latin typeface="Arial" panose="020B0604020202020204" pitchFamily="34" charset="0"/>
                <a:cs typeface="Arial" panose="020B0604020202020204" pitchFamily="34" charset="0"/>
              </a:rPr>
              <a:t>can help.</a:t>
            </a:r>
            <a:endParaRPr sz="2150" b="1" dirty="0">
              <a:latin typeface="Arial" panose="020B0604020202020204" pitchFamily="34" charset="0"/>
              <a:cs typeface="Arial" panose="020B0604020202020204" pitchFamily="34" charset="0"/>
            </a:endParaRPr>
          </a:p>
          <a:p>
            <a:pPr marL="942975" marR="529590">
              <a:lnSpc>
                <a:spcPct val="100000"/>
              </a:lnSpc>
              <a:spcBef>
                <a:spcPts val="1105"/>
              </a:spcBef>
            </a:pPr>
            <a:r>
              <a:rPr sz="2150" dirty="0">
                <a:solidFill>
                  <a:srgbClr val="222222"/>
                </a:solidFill>
                <a:latin typeface="Arial" panose="020B0604020202020204" pitchFamily="34" charset="0"/>
                <a:cs typeface="Arial" panose="020B0604020202020204" pitchFamily="34" charset="0"/>
              </a:rPr>
              <a:t>Post or write those three points on</a:t>
            </a:r>
            <a:r>
              <a:rPr lang="en-CA" sz="2150" dirty="0">
                <a:solidFill>
                  <a:srgbClr val="222222"/>
                </a:solidFill>
                <a:latin typeface="Arial" panose="020B0604020202020204" pitchFamily="34" charset="0"/>
                <a:cs typeface="Arial" panose="020B0604020202020204" pitchFamily="34" charset="0"/>
              </a:rPr>
              <a:t> </a:t>
            </a:r>
            <a:r>
              <a:rPr sz="2150" dirty="0">
                <a:solidFill>
                  <a:srgbClr val="222222"/>
                </a:solidFill>
                <a:latin typeface="Arial" panose="020B0604020202020204" pitchFamily="34" charset="0"/>
                <a:cs typeface="Arial" panose="020B0604020202020204" pitchFamily="34" charset="0"/>
              </a:rPr>
              <a:t>the board or in the room where the students will be exploring the</a:t>
            </a:r>
          </a:p>
          <a:p>
            <a:pPr marL="942975" marR="5080">
              <a:lnSpc>
                <a:spcPts val="2570"/>
              </a:lnSpc>
              <a:spcBef>
                <a:spcPts val="75"/>
              </a:spcBef>
            </a:pPr>
            <a:r>
              <a:rPr sz="2150" dirty="0">
                <a:solidFill>
                  <a:srgbClr val="222222"/>
                </a:solidFill>
                <a:latin typeface="Arial" panose="020B0604020202020204" pitchFamily="34" charset="0"/>
                <a:cs typeface="Arial" panose="020B0604020202020204" pitchFamily="34" charset="0"/>
              </a:rPr>
              <a:t>website. This will help in the discussion afterwards.</a:t>
            </a:r>
          </a:p>
        </p:txBody>
      </p:sp>
      <p:sp>
        <p:nvSpPr>
          <p:cNvPr id="4" name="object 4"/>
          <p:cNvSpPr txBox="1"/>
          <p:nvPr/>
        </p:nvSpPr>
        <p:spPr>
          <a:xfrm>
            <a:off x="8070850" y="4496316"/>
            <a:ext cx="4800600" cy="4282559"/>
          </a:xfrm>
          <a:prstGeom prst="roundRect">
            <a:avLst>
              <a:gd name="adj" fmla="val 2127"/>
            </a:avLst>
          </a:prstGeom>
          <a:solidFill>
            <a:srgbClr val="047390"/>
          </a:solidFill>
          <a:ln>
            <a:solidFill>
              <a:schemeClr val="accent1"/>
            </a:solidFill>
          </a:ln>
          <a:effectLst>
            <a:softEdge rad="0"/>
          </a:effectLst>
        </p:spPr>
        <p:txBody>
          <a:bodyPr vert="horz" wrap="square" lIns="144000" tIns="144000" rIns="144000" bIns="144000" rtlCol="0" anchor="t">
            <a:spAutoFit/>
          </a:bodyPr>
          <a:lstStyle/>
          <a:p>
            <a:pPr>
              <a:lnSpc>
                <a:spcPts val="3120"/>
              </a:lnSpc>
            </a:pPr>
            <a:r>
              <a:rPr sz="2850" b="1" dirty="0">
                <a:solidFill>
                  <a:srgbClr val="FFFFFF"/>
                </a:solidFill>
                <a:latin typeface="Arial MT"/>
                <a:cs typeface="Arial MT"/>
              </a:rPr>
              <a:t>Discussion questions can include:</a:t>
            </a:r>
            <a:endParaRPr sz="2850" b="1" dirty="0">
              <a:latin typeface="Arial MT"/>
              <a:cs typeface="Arial MT"/>
            </a:endParaRPr>
          </a:p>
          <a:p>
            <a:pPr marL="340995" marR="250825" indent="-234315">
              <a:lnSpc>
                <a:spcPct val="101499"/>
              </a:lnSpc>
              <a:spcBef>
                <a:spcPts val="930"/>
              </a:spcBef>
              <a:buChar char="•"/>
              <a:tabLst>
                <a:tab pos="342265" algn="l"/>
              </a:tabLst>
            </a:pPr>
            <a:r>
              <a:rPr sz="1950" dirty="0">
                <a:solidFill>
                  <a:srgbClr val="FFFFFF"/>
                </a:solidFill>
                <a:latin typeface="Arial" panose="020B0604020202020204" pitchFamily="34" charset="0"/>
                <a:cs typeface="Arial" panose="020B0604020202020204" pitchFamily="34" charset="0"/>
              </a:rPr>
              <a:t>What caught your attention when 	you looked around the website?</a:t>
            </a:r>
            <a:endParaRPr sz="1950" dirty="0">
              <a:latin typeface="Arial" panose="020B0604020202020204" pitchFamily="34" charset="0"/>
              <a:cs typeface="Arial" panose="020B0604020202020204" pitchFamily="34" charset="0"/>
            </a:endParaRPr>
          </a:p>
          <a:p>
            <a:pPr marL="340995" marR="5080" indent="-234315">
              <a:lnSpc>
                <a:spcPct val="101499"/>
              </a:lnSpc>
              <a:spcBef>
                <a:spcPts val="740"/>
              </a:spcBef>
              <a:buChar char="•"/>
              <a:tabLst>
                <a:tab pos="342265" algn="l"/>
              </a:tabLst>
            </a:pPr>
            <a:r>
              <a:rPr sz="1950" dirty="0">
                <a:solidFill>
                  <a:srgbClr val="FFFFFF"/>
                </a:solidFill>
                <a:latin typeface="Arial" panose="020B0604020202020204" pitchFamily="34" charset="0"/>
                <a:cs typeface="Arial" panose="020B0604020202020204" pitchFamily="34" charset="0"/>
              </a:rPr>
              <a:t>What part of the website did you 	spend the most amount of time on? 	Why?</a:t>
            </a:r>
            <a:endParaRPr sz="1950" dirty="0">
              <a:latin typeface="Arial" panose="020B0604020202020204" pitchFamily="34" charset="0"/>
              <a:cs typeface="Arial" panose="020B0604020202020204" pitchFamily="34" charset="0"/>
            </a:endParaRPr>
          </a:p>
          <a:p>
            <a:pPr marL="340995" marR="478790" indent="-234315">
              <a:lnSpc>
                <a:spcPct val="101499"/>
              </a:lnSpc>
              <a:spcBef>
                <a:spcPts val="745"/>
              </a:spcBef>
              <a:buChar char="•"/>
              <a:tabLst>
                <a:tab pos="342265" algn="l"/>
              </a:tabLst>
            </a:pPr>
            <a:r>
              <a:rPr sz="1950" dirty="0">
                <a:solidFill>
                  <a:srgbClr val="FFFFFF"/>
                </a:solidFill>
                <a:latin typeface="Arial" panose="020B0604020202020204" pitchFamily="34" charset="0"/>
                <a:cs typeface="Arial" panose="020B0604020202020204" pitchFamily="34" charset="0"/>
              </a:rPr>
              <a:t>What evidence did you find that 	wildlife need our help?</a:t>
            </a:r>
            <a:endParaRPr sz="1950" dirty="0">
              <a:latin typeface="Arial" panose="020B0604020202020204" pitchFamily="34" charset="0"/>
              <a:cs typeface="Arial" panose="020B0604020202020204" pitchFamily="34" charset="0"/>
            </a:endParaRPr>
          </a:p>
          <a:p>
            <a:pPr marL="340995" marR="173355" indent="-234315">
              <a:lnSpc>
                <a:spcPct val="101499"/>
              </a:lnSpc>
              <a:spcBef>
                <a:spcPts val="740"/>
              </a:spcBef>
              <a:buChar char="•"/>
              <a:tabLst>
                <a:tab pos="342265" algn="l"/>
              </a:tabLst>
            </a:pPr>
            <a:r>
              <a:rPr sz="1950" dirty="0">
                <a:solidFill>
                  <a:srgbClr val="FFFFFF"/>
                </a:solidFill>
                <a:latin typeface="Arial" panose="020B0604020202020204" pitchFamily="34" charset="0"/>
                <a:cs typeface="Arial" panose="020B0604020202020204" pitchFamily="34" charset="0"/>
              </a:rPr>
              <a:t>What questions are on your mind? 	What surprised you the most?</a:t>
            </a:r>
            <a:endParaRPr sz="1950" dirty="0">
              <a:latin typeface="Arial" panose="020B0604020202020204" pitchFamily="34" charset="0"/>
              <a:cs typeface="Arial" panose="020B0604020202020204" pitchFamily="34" charset="0"/>
            </a:endParaRPr>
          </a:p>
        </p:txBody>
      </p:sp>
      <p:sp>
        <p:nvSpPr>
          <p:cNvPr id="5" name="object 5"/>
          <p:cNvSpPr txBox="1"/>
          <p:nvPr/>
        </p:nvSpPr>
        <p:spPr>
          <a:xfrm>
            <a:off x="7065618" y="9307838"/>
            <a:ext cx="5935980" cy="712311"/>
          </a:xfrm>
          <a:prstGeom prst="rect">
            <a:avLst/>
          </a:prstGeom>
        </p:spPr>
        <p:txBody>
          <a:bodyPr vert="horz" wrap="square" lIns="0" tIns="65405" rIns="0" bIns="0" rtlCol="0">
            <a:spAutoFit/>
          </a:bodyPr>
          <a:lstStyle/>
          <a:p>
            <a:pPr marL="979488" marR="5080" indent="-966788">
              <a:lnSpc>
                <a:spcPts val="2570"/>
              </a:lnSpc>
              <a:spcBef>
                <a:spcPts val="515"/>
              </a:spcBef>
            </a:pPr>
            <a:r>
              <a:rPr sz="2000" b="1" dirty="0">
                <a:solidFill>
                  <a:srgbClr val="037390"/>
                </a:solidFill>
                <a:latin typeface="Arial" panose="020B0604020202020204" pitchFamily="34" charset="0"/>
                <a:cs typeface="Arial" panose="020B0604020202020204" pitchFamily="34" charset="0"/>
              </a:rPr>
              <a:t>Step 5</a:t>
            </a:r>
            <a:r>
              <a:rPr lang="en-CA" sz="2150" b="1" dirty="0">
                <a:solidFill>
                  <a:srgbClr val="037390"/>
                </a:solidFill>
                <a:latin typeface="Arial" panose="020B0604020202020204" pitchFamily="34" charset="0"/>
                <a:cs typeface="Arial" panose="020B0604020202020204" pitchFamily="34" charset="0"/>
              </a:rPr>
              <a:t>	</a:t>
            </a:r>
            <a:r>
              <a:rPr sz="2150" dirty="0">
                <a:solidFill>
                  <a:srgbClr val="222222"/>
                </a:solidFill>
                <a:latin typeface="Arial" panose="020B0604020202020204" pitchFamily="34" charset="0"/>
                <a:cs typeface="Arial" panose="020B0604020202020204" pitchFamily="34" charset="0"/>
              </a:rPr>
              <a:t>Students complete an “exit ticket” on the back of their student Mission #1 card.</a:t>
            </a:r>
          </a:p>
        </p:txBody>
      </p:sp>
      <p:sp>
        <p:nvSpPr>
          <p:cNvPr id="10" name="object 10"/>
          <p:cNvSpPr txBox="1"/>
          <p:nvPr/>
        </p:nvSpPr>
        <p:spPr>
          <a:xfrm>
            <a:off x="7065618" y="1408762"/>
            <a:ext cx="5935980" cy="2571794"/>
          </a:xfrm>
          <a:prstGeom prst="rect">
            <a:avLst/>
          </a:prstGeom>
        </p:spPr>
        <p:txBody>
          <a:bodyPr vert="horz" wrap="square" lIns="0" tIns="65405" rIns="0" bIns="0" rtlCol="0">
            <a:spAutoFit/>
          </a:bodyPr>
          <a:lstStyle/>
          <a:p>
            <a:pPr marL="979488" marR="5080" indent="-979488">
              <a:lnSpc>
                <a:spcPts val="2570"/>
              </a:lnSpc>
              <a:spcBef>
                <a:spcPts val="515"/>
              </a:spcBef>
            </a:pPr>
            <a:r>
              <a:rPr sz="2000" b="1" dirty="0">
                <a:solidFill>
                  <a:srgbClr val="037390"/>
                </a:solidFill>
                <a:latin typeface="Arial" panose="020B0604020202020204" pitchFamily="34" charset="0"/>
                <a:cs typeface="Arial" panose="020B0604020202020204" pitchFamily="34" charset="0"/>
              </a:rPr>
              <a:t>Step 3</a:t>
            </a:r>
            <a:r>
              <a:rPr lang="en-CA" sz="2150" b="1" dirty="0">
                <a:solidFill>
                  <a:srgbClr val="037390"/>
                </a:solidFill>
                <a:latin typeface="Arial" panose="020B0604020202020204" pitchFamily="34" charset="0"/>
                <a:cs typeface="Arial" panose="020B0604020202020204" pitchFamily="34" charset="0"/>
              </a:rPr>
              <a:t>	</a:t>
            </a:r>
            <a:r>
              <a:rPr sz="2150" dirty="0">
                <a:solidFill>
                  <a:srgbClr val="222222"/>
                </a:solidFill>
                <a:latin typeface="Arial" panose="020B0604020202020204" pitchFamily="34" charset="0"/>
                <a:cs typeface="Arial" panose="020B0604020202020204" pitchFamily="34" charset="0"/>
              </a:rPr>
              <a:t>Provide time for the class to explore the website. Circulate, prompt and praise as you see students fulfilling their first mission.</a:t>
            </a:r>
          </a:p>
          <a:p>
            <a:pPr marL="979488" marR="128905" indent="-979488">
              <a:lnSpc>
                <a:spcPts val="2570"/>
              </a:lnSpc>
              <a:spcBef>
                <a:spcPts val="1520"/>
              </a:spcBef>
            </a:pPr>
            <a:r>
              <a:rPr sz="2000" b="1" dirty="0">
                <a:solidFill>
                  <a:srgbClr val="037390"/>
                </a:solidFill>
                <a:latin typeface="Arial" panose="020B0604020202020204" pitchFamily="34" charset="0"/>
                <a:cs typeface="Arial" panose="020B0604020202020204" pitchFamily="34" charset="0"/>
              </a:rPr>
              <a:t>Step 4</a:t>
            </a:r>
            <a:r>
              <a:rPr lang="en-CA" sz="2150" b="1" dirty="0">
                <a:solidFill>
                  <a:srgbClr val="037390"/>
                </a:solidFill>
                <a:latin typeface="Arial" panose="020B0604020202020204" pitchFamily="34" charset="0"/>
                <a:cs typeface="Arial" panose="020B0604020202020204" pitchFamily="34" charset="0"/>
              </a:rPr>
              <a:t>	</a:t>
            </a:r>
            <a:r>
              <a:rPr sz="2150" dirty="0">
                <a:solidFill>
                  <a:srgbClr val="222222"/>
                </a:solidFill>
                <a:latin typeface="Arial" panose="020B0604020202020204" pitchFamily="34" charset="0"/>
                <a:cs typeface="Arial" panose="020B0604020202020204" pitchFamily="34" charset="0"/>
              </a:rPr>
              <a:t>After the students have had some time to explore the website, ask them to gather for a quick discussion.</a:t>
            </a:r>
          </a:p>
        </p:txBody>
      </p:sp>
      <p:pic>
        <p:nvPicPr>
          <p:cNvPr id="25" name="Picture 24" descr="A computer with a map of the world&#10;&#10;Description automatically generated">
            <a:extLst>
              <a:ext uri="{FF2B5EF4-FFF2-40B4-BE49-F238E27FC236}">
                <a16:creationId xmlns:a16="http://schemas.microsoft.com/office/drawing/2014/main" id="{4612BF21-6E90-1929-FCDD-946B256D6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01598" y="1616075"/>
            <a:ext cx="6583498" cy="6738144"/>
          </a:xfrm>
          <a:prstGeom prst="rect">
            <a:avLst/>
          </a:prstGeom>
        </p:spPr>
      </p:pic>
      <p:pic>
        <p:nvPicPr>
          <p:cNvPr id="27" name="Picture 26" descr="A yellow spiral on a black background&#10;&#10;Description automatically generated">
            <a:extLst>
              <a:ext uri="{FF2B5EF4-FFF2-40B4-BE49-F238E27FC236}">
                <a16:creationId xmlns:a16="http://schemas.microsoft.com/office/drawing/2014/main" id="{5510D017-A575-F39D-66CA-546762B9AC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22" y="-953793"/>
            <a:ext cx="7772400" cy="19075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13631347" y="0"/>
            <a:ext cx="6252758" cy="9925935"/>
            <a:chOff x="13631347" y="0"/>
            <a:chExt cx="6252758" cy="9925935"/>
          </a:xfrm>
        </p:grpSpPr>
        <p:pic>
          <p:nvPicPr>
            <p:cNvPr id="4" name="object 4"/>
            <p:cNvPicPr/>
            <p:nvPr/>
          </p:nvPicPr>
          <p:blipFill>
            <a:blip r:embed="rId2" cstate="print"/>
            <a:stretch>
              <a:fillRect/>
            </a:stretch>
          </p:blipFill>
          <p:spPr>
            <a:xfrm>
              <a:off x="13631347" y="0"/>
              <a:ext cx="6252758" cy="6529644"/>
            </a:xfrm>
            <a:prstGeom prst="rect">
              <a:avLst/>
            </a:prstGeom>
          </p:spPr>
        </p:pic>
        <p:sp>
          <p:nvSpPr>
            <p:cNvPr id="5" name="object 5"/>
            <p:cNvSpPr/>
            <p:nvPr/>
          </p:nvSpPr>
          <p:spPr>
            <a:xfrm>
              <a:off x="14353442" y="5748516"/>
              <a:ext cx="4915535" cy="4177419"/>
            </a:xfrm>
            <a:custGeom>
              <a:avLst/>
              <a:gdLst/>
              <a:ahLst/>
              <a:cxnLst/>
              <a:rect l="l" t="t" r="r" b="b"/>
              <a:pathLst>
                <a:path w="4915534" h="4429759">
                  <a:moveTo>
                    <a:pt x="4789424" y="0"/>
                  </a:moveTo>
                  <a:lnTo>
                    <a:pt x="125650" y="0"/>
                  </a:lnTo>
                  <a:lnTo>
                    <a:pt x="76743" y="9873"/>
                  </a:lnTo>
                  <a:lnTo>
                    <a:pt x="36803" y="36799"/>
                  </a:lnTo>
                  <a:lnTo>
                    <a:pt x="9874" y="76739"/>
                  </a:lnTo>
                  <a:lnTo>
                    <a:pt x="0" y="125650"/>
                  </a:lnTo>
                  <a:lnTo>
                    <a:pt x="0" y="4303533"/>
                  </a:lnTo>
                  <a:lnTo>
                    <a:pt x="9874" y="4352440"/>
                  </a:lnTo>
                  <a:lnTo>
                    <a:pt x="36803" y="4392380"/>
                  </a:lnTo>
                  <a:lnTo>
                    <a:pt x="76743" y="4419309"/>
                  </a:lnTo>
                  <a:lnTo>
                    <a:pt x="125650" y="4429184"/>
                  </a:lnTo>
                  <a:lnTo>
                    <a:pt x="4789424" y="4429184"/>
                  </a:lnTo>
                  <a:lnTo>
                    <a:pt x="4838336" y="4419309"/>
                  </a:lnTo>
                  <a:lnTo>
                    <a:pt x="4878275" y="4392380"/>
                  </a:lnTo>
                  <a:lnTo>
                    <a:pt x="4905202" y="4352440"/>
                  </a:lnTo>
                  <a:lnTo>
                    <a:pt x="4915075" y="4303533"/>
                  </a:lnTo>
                  <a:lnTo>
                    <a:pt x="4915075" y="125650"/>
                  </a:lnTo>
                  <a:lnTo>
                    <a:pt x="4905202" y="76739"/>
                  </a:lnTo>
                  <a:lnTo>
                    <a:pt x="4878275" y="36799"/>
                  </a:lnTo>
                  <a:lnTo>
                    <a:pt x="4838336" y="9873"/>
                  </a:lnTo>
                  <a:lnTo>
                    <a:pt x="4789424" y="0"/>
                  </a:lnTo>
                  <a:close/>
                </a:path>
              </a:pathLst>
            </a:custGeom>
            <a:solidFill>
              <a:srgbClr val="00728F"/>
            </a:solidFill>
          </p:spPr>
          <p:txBody>
            <a:bodyPr wrap="square" lIns="0" tIns="0" rIns="0" bIns="0" rtlCol="0"/>
            <a:lstStyle/>
            <a:p>
              <a:endParaRPr/>
            </a:p>
          </p:txBody>
        </p:sp>
      </p:grpSp>
      <p:sp>
        <p:nvSpPr>
          <p:cNvPr id="6" name="object 6"/>
          <p:cNvSpPr txBox="1"/>
          <p:nvPr/>
        </p:nvSpPr>
        <p:spPr>
          <a:xfrm>
            <a:off x="929679" y="2416835"/>
            <a:ext cx="3910965" cy="5540043"/>
          </a:xfrm>
          <a:prstGeom prst="rect">
            <a:avLst/>
          </a:prstGeom>
        </p:spPr>
        <p:txBody>
          <a:bodyPr vert="horz" wrap="square" lIns="0" tIns="121285" rIns="0" bIns="0" rtlCol="0">
            <a:spAutoFit/>
          </a:bodyPr>
          <a:lstStyle/>
          <a:p>
            <a:pPr marL="530225" marR="551180" indent="-518159" algn="l">
              <a:lnSpc>
                <a:spcPct val="76600"/>
              </a:lnSpc>
              <a:spcBef>
                <a:spcPts val="955"/>
              </a:spcBef>
              <a:buAutoNum type="arabicPeriod"/>
              <a:tabLst>
                <a:tab pos="530225" algn="l"/>
              </a:tabLst>
            </a:pPr>
            <a:r>
              <a:rPr sz="2800" b="1" dirty="0">
                <a:solidFill>
                  <a:srgbClr val="047390"/>
                </a:solidFill>
                <a:latin typeface="Arial" panose="020B0604020202020204" pitchFamily="34" charset="0"/>
                <a:cs typeface="Arial" panose="020B0604020202020204" pitchFamily="34" charset="0"/>
              </a:rPr>
              <a:t>Wildlife news flash: The 30</a:t>
            </a:r>
            <a:r>
              <a:rPr lang="en-CA" sz="2800" b="1" dirty="0">
                <a:solidFill>
                  <a:srgbClr val="047390"/>
                </a:solidFill>
                <a:latin typeface="Arial" panose="020B0604020202020204" pitchFamily="34" charset="0"/>
                <a:cs typeface="Arial" panose="020B0604020202020204" pitchFamily="34" charset="0"/>
              </a:rPr>
              <a:t> ⎯ </a:t>
            </a:r>
            <a:r>
              <a:rPr sz="2800" b="1" dirty="0">
                <a:solidFill>
                  <a:srgbClr val="047390"/>
                </a:solidFill>
                <a:latin typeface="Arial" panose="020B0604020202020204" pitchFamily="34" charset="0"/>
                <a:cs typeface="Arial" panose="020B0604020202020204" pitchFamily="34" charset="0"/>
              </a:rPr>
              <a:t>second wildlife news report</a:t>
            </a:r>
            <a:endParaRPr sz="2800" b="1" dirty="0">
              <a:latin typeface="Arial" panose="020B0604020202020204" pitchFamily="34" charset="0"/>
              <a:cs typeface="Arial" panose="020B0604020202020204" pitchFamily="34" charset="0"/>
            </a:endParaRPr>
          </a:p>
          <a:p>
            <a:pPr marL="530860" marR="431800">
              <a:lnSpc>
                <a:spcPct val="100000"/>
              </a:lnSpc>
              <a:spcBef>
                <a:spcPts val="880"/>
              </a:spcBef>
            </a:pPr>
            <a:r>
              <a:rPr sz="1900" dirty="0">
                <a:latin typeface="Arial MT"/>
                <a:cs typeface="Arial MT"/>
              </a:rPr>
              <a:t>Students pretend they are reporters.</a:t>
            </a:r>
          </a:p>
          <a:p>
            <a:pPr marL="530860">
              <a:lnSpc>
                <a:spcPct val="100000"/>
              </a:lnSpc>
              <a:spcBef>
                <a:spcPts val="1245"/>
              </a:spcBef>
            </a:pPr>
            <a:r>
              <a:rPr sz="2400" b="1" dirty="0">
                <a:solidFill>
                  <a:schemeClr val="tx1"/>
                </a:solidFill>
                <a:latin typeface="Arial" panose="020B0604020202020204" pitchFamily="34" charset="0"/>
                <a:cs typeface="Arial" panose="020B0604020202020204" pitchFamily="34" charset="0"/>
              </a:rPr>
              <a:t>How it works</a:t>
            </a:r>
          </a:p>
          <a:p>
            <a:pPr marL="529590" marR="560070" lvl="1" indent="-234315">
              <a:lnSpc>
                <a:spcPct val="100000"/>
              </a:lnSpc>
              <a:spcBef>
                <a:spcPts val="1000"/>
              </a:spcBef>
              <a:buChar char="•"/>
              <a:tabLst>
                <a:tab pos="530860" algn="l"/>
              </a:tabLst>
            </a:pPr>
            <a:r>
              <a:rPr sz="1900" dirty="0">
                <a:latin typeface="Arial MT"/>
                <a:cs typeface="Arial MT"/>
              </a:rPr>
              <a:t>Students work in pairs or 	small groups.</a:t>
            </a:r>
          </a:p>
          <a:p>
            <a:pPr marL="529590" marR="36195" lvl="1" indent="-234315">
              <a:lnSpc>
                <a:spcPct val="100000"/>
              </a:lnSpc>
              <a:spcBef>
                <a:spcPts val="360"/>
              </a:spcBef>
              <a:buChar char="•"/>
              <a:tabLst>
                <a:tab pos="530860" algn="l"/>
              </a:tabLst>
            </a:pPr>
            <a:r>
              <a:rPr sz="1900" dirty="0">
                <a:latin typeface="Arial MT"/>
                <a:cs typeface="Arial MT"/>
              </a:rPr>
              <a:t>They create a 30-second 	news update about what they 	learned in the lesson.</a:t>
            </a:r>
          </a:p>
          <a:p>
            <a:pPr marL="529590" lvl="1" indent="-234315">
              <a:lnSpc>
                <a:spcPts val="2280"/>
              </a:lnSpc>
              <a:spcBef>
                <a:spcPts val="360"/>
              </a:spcBef>
              <a:buChar char="•"/>
              <a:tabLst>
                <a:tab pos="529590" algn="l"/>
              </a:tabLst>
            </a:pPr>
            <a:r>
              <a:rPr sz="1900" dirty="0">
                <a:latin typeface="Arial MT"/>
                <a:cs typeface="Arial MT"/>
              </a:rPr>
              <a:t>Example:</a:t>
            </a:r>
          </a:p>
          <a:p>
            <a:pPr marL="530860" marR="5080">
              <a:lnSpc>
                <a:spcPts val="2280"/>
              </a:lnSpc>
              <a:spcBef>
                <a:spcPts val="75"/>
              </a:spcBef>
            </a:pPr>
            <a:r>
              <a:rPr sz="1900" i="1" dirty="0">
                <a:latin typeface="Arial" panose="020B0604020202020204" pitchFamily="34" charset="0"/>
                <a:cs typeface="Arial" panose="020B0604020202020204" pitchFamily="34" charset="0"/>
              </a:rPr>
              <a:t>“Breaking news! Scientists studying Canadian wildlife have discovered…”</a:t>
            </a:r>
          </a:p>
        </p:txBody>
      </p:sp>
      <p:sp>
        <p:nvSpPr>
          <p:cNvPr id="7" name="object 7"/>
          <p:cNvSpPr txBox="1"/>
          <p:nvPr/>
        </p:nvSpPr>
        <p:spPr>
          <a:xfrm>
            <a:off x="14506928" y="5674844"/>
            <a:ext cx="4600575" cy="4006866"/>
          </a:xfrm>
          <a:prstGeom prst="rect">
            <a:avLst/>
          </a:prstGeom>
        </p:spPr>
        <p:txBody>
          <a:bodyPr vert="horz" wrap="square" lIns="0" tIns="180975" rIns="0" bIns="0" rtlCol="0">
            <a:spAutoFit/>
          </a:bodyPr>
          <a:lstStyle/>
          <a:p>
            <a:pPr marL="248285">
              <a:lnSpc>
                <a:spcPct val="100000"/>
              </a:lnSpc>
              <a:spcBef>
                <a:spcPts val="1425"/>
              </a:spcBef>
            </a:pPr>
            <a:r>
              <a:rPr sz="2450" b="1" dirty="0">
                <a:solidFill>
                  <a:srgbClr val="FFFFFF"/>
                </a:solidFill>
                <a:latin typeface="Arial" panose="020B0604020202020204" pitchFamily="34" charset="0"/>
                <a:cs typeface="Arial" panose="020B0604020202020204" pitchFamily="34" charset="0"/>
              </a:rPr>
              <a:t>Why it works</a:t>
            </a:r>
            <a:endParaRPr sz="2450" b="1" dirty="0">
              <a:latin typeface="Arial" panose="020B0604020202020204" pitchFamily="34" charset="0"/>
              <a:cs typeface="Arial" panose="020B0604020202020204" pitchFamily="34" charset="0"/>
            </a:endParaRPr>
          </a:p>
          <a:p>
            <a:pPr marL="247650" marR="85090" indent="-235585">
              <a:lnSpc>
                <a:spcPct val="100000"/>
              </a:lnSpc>
              <a:spcBef>
                <a:spcPts val="994"/>
              </a:spcBef>
              <a:buChar char="•"/>
              <a:tabLst>
                <a:tab pos="247650" algn="l"/>
              </a:tabLst>
            </a:pPr>
            <a:r>
              <a:rPr sz="1900" dirty="0">
                <a:solidFill>
                  <a:srgbClr val="FFFFFF"/>
                </a:solidFill>
                <a:latin typeface="Arial" panose="020B0604020202020204" pitchFamily="34" charset="0"/>
                <a:cs typeface="Arial" panose="020B0604020202020204" pitchFamily="34" charset="0"/>
              </a:rPr>
              <a:t>They are picking the opinion, so they own the decision of which corner to go into</a:t>
            </a:r>
            <a:endParaRPr sz="1900" dirty="0">
              <a:latin typeface="Arial" panose="020B0604020202020204" pitchFamily="34" charset="0"/>
              <a:cs typeface="Arial" panose="020B0604020202020204" pitchFamily="34" charset="0"/>
            </a:endParaRPr>
          </a:p>
          <a:p>
            <a:pPr marL="247650" marR="601980" indent="-235585">
              <a:lnSpc>
                <a:spcPct val="100000"/>
              </a:lnSpc>
              <a:spcBef>
                <a:spcPts val="360"/>
              </a:spcBef>
              <a:buChar char="•"/>
              <a:tabLst>
                <a:tab pos="247650" algn="l"/>
              </a:tabLst>
            </a:pPr>
            <a:r>
              <a:rPr sz="1900" dirty="0">
                <a:solidFill>
                  <a:srgbClr val="FFFFFF"/>
                </a:solidFill>
                <a:latin typeface="Arial" panose="020B0604020202020204" pitchFamily="34" charset="0"/>
                <a:cs typeface="Arial" panose="020B0604020202020204" pitchFamily="34" charset="0"/>
              </a:rPr>
              <a:t>It gives the students a chance to move and chat with each other</a:t>
            </a:r>
            <a:endParaRPr sz="1900" dirty="0">
              <a:latin typeface="Arial" panose="020B0604020202020204" pitchFamily="34" charset="0"/>
              <a:cs typeface="Arial" panose="020B0604020202020204" pitchFamily="34" charset="0"/>
            </a:endParaRPr>
          </a:p>
          <a:p>
            <a:pPr marL="247650" marR="5080" indent="-235585">
              <a:lnSpc>
                <a:spcPct val="100000"/>
              </a:lnSpc>
              <a:spcBef>
                <a:spcPts val="365"/>
              </a:spcBef>
              <a:buChar char="•"/>
              <a:tabLst>
                <a:tab pos="247650" algn="l"/>
              </a:tabLst>
            </a:pPr>
            <a:r>
              <a:rPr sz="1900" dirty="0">
                <a:solidFill>
                  <a:srgbClr val="FFFFFF"/>
                </a:solidFill>
                <a:latin typeface="Arial" panose="020B0604020202020204" pitchFamily="34" charset="0"/>
                <a:cs typeface="Arial" panose="020B0604020202020204" pitchFamily="34" charset="0"/>
              </a:rPr>
              <a:t>They are sharing one thing they learned, but they are also hearing about what others learned, therefore expanding their perspectives and seeing how different people can learn different things from shared experiences</a:t>
            </a:r>
            <a:endParaRPr sz="1900" dirty="0">
              <a:latin typeface="Arial" panose="020B0604020202020204" pitchFamily="34" charset="0"/>
              <a:cs typeface="Arial" panose="020B0604020202020204" pitchFamily="34" charset="0"/>
            </a:endParaRPr>
          </a:p>
        </p:txBody>
      </p:sp>
      <p:sp>
        <p:nvSpPr>
          <p:cNvPr id="8" name="object 8"/>
          <p:cNvSpPr txBox="1"/>
          <p:nvPr/>
        </p:nvSpPr>
        <p:spPr>
          <a:xfrm>
            <a:off x="10133587" y="1437586"/>
            <a:ext cx="3893820" cy="8488349"/>
          </a:xfrm>
          <a:prstGeom prst="rect">
            <a:avLst/>
          </a:prstGeom>
        </p:spPr>
        <p:txBody>
          <a:bodyPr vert="horz" wrap="square" lIns="0" tIns="121285" rIns="0" bIns="0" rtlCol="0">
            <a:spAutoFit/>
          </a:bodyPr>
          <a:lstStyle/>
          <a:p>
            <a:pPr marL="530225" marR="358140" indent="-518159">
              <a:lnSpc>
                <a:spcPct val="76600"/>
              </a:lnSpc>
              <a:spcBef>
                <a:spcPts val="955"/>
              </a:spcBef>
              <a:buAutoNum type="arabicPeriod" startAt="2"/>
              <a:tabLst>
                <a:tab pos="530225" algn="l"/>
              </a:tabLst>
            </a:pPr>
            <a:r>
              <a:rPr sz="2800" b="1" dirty="0">
                <a:solidFill>
                  <a:srgbClr val="047390"/>
                </a:solidFill>
                <a:latin typeface="Arial" panose="020B0604020202020204" pitchFamily="34" charset="0"/>
                <a:cs typeface="Arial" panose="020B0604020202020204" pitchFamily="34" charset="0"/>
              </a:rPr>
              <a:t>Four corners opinion activity</a:t>
            </a:r>
          </a:p>
          <a:p>
            <a:pPr marL="530860">
              <a:lnSpc>
                <a:spcPct val="100000"/>
              </a:lnSpc>
              <a:spcBef>
                <a:spcPts val="1019"/>
              </a:spcBef>
            </a:pPr>
            <a:r>
              <a:rPr sz="2400" b="1" dirty="0">
                <a:solidFill>
                  <a:schemeClr val="tx1"/>
                </a:solidFill>
                <a:latin typeface="Arial" panose="020B0604020202020204" pitchFamily="34" charset="0"/>
                <a:cs typeface="Arial" panose="020B0604020202020204" pitchFamily="34" charset="0"/>
              </a:rPr>
              <a:t>How it works</a:t>
            </a:r>
          </a:p>
          <a:p>
            <a:pPr marL="530860" marR="80010">
              <a:lnSpc>
                <a:spcPct val="100000"/>
              </a:lnSpc>
              <a:spcBef>
                <a:spcPts val="1000"/>
              </a:spcBef>
            </a:pPr>
            <a:r>
              <a:rPr sz="1900" dirty="0">
                <a:latin typeface="Arial MT"/>
                <a:cs typeface="Arial MT"/>
              </a:rPr>
              <a:t>When you give a signal (clap hands, say “go”, or turn on/ off the lights) students walk to the corner that fits their thinking and share one thing they learned. (Note: Activities such as these can make the students feel like they have to run to the corner. Remind them it’s not a race!)</a:t>
            </a:r>
          </a:p>
          <a:p>
            <a:pPr marL="530860" marR="5080">
              <a:lnSpc>
                <a:spcPct val="100000"/>
              </a:lnSpc>
              <a:spcBef>
                <a:spcPts val="1070"/>
              </a:spcBef>
            </a:pPr>
            <a:r>
              <a:rPr sz="1900" dirty="0">
                <a:latin typeface="Arial MT"/>
                <a:cs typeface="Arial MT"/>
              </a:rPr>
              <a:t>Put signs in the corn</a:t>
            </a:r>
            <a:r>
              <a:rPr sz="1900" dirty="0">
                <a:solidFill>
                  <a:srgbClr val="222222"/>
                </a:solidFill>
                <a:latin typeface="Arial MT"/>
                <a:cs typeface="Arial MT"/>
              </a:rPr>
              <a:t>ers of the room:</a:t>
            </a:r>
            <a:endParaRPr sz="1900" dirty="0">
              <a:latin typeface="Arial MT"/>
              <a:cs typeface="Arial MT"/>
            </a:endParaRPr>
          </a:p>
          <a:p>
            <a:pPr marL="530860" lvl="1" indent="-235585">
              <a:lnSpc>
                <a:spcPct val="100000"/>
              </a:lnSpc>
              <a:spcBef>
                <a:spcPts val="1105"/>
              </a:spcBef>
              <a:buChar char="•"/>
              <a:tabLst>
                <a:tab pos="530860" algn="l"/>
              </a:tabLst>
            </a:pPr>
            <a:r>
              <a:rPr sz="1900" b="1" dirty="0">
                <a:latin typeface="Arial" panose="020B0604020202020204" pitchFamily="34" charset="0"/>
                <a:cs typeface="Arial" panose="020B0604020202020204" pitchFamily="34" charset="0"/>
              </a:rPr>
              <a:t>Most surprising fact</a:t>
            </a:r>
          </a:p>
          <a:p>
            <a:pPr marL="530860" lvl="1" indent="-235585">
              <a:lnSpc>
                <a:spcPct val="100000"/>
              </a:lnSpc>
              <a:spcBef>
                <a:spcPts val="365"/>
              </a:spcBef>
              <a:buChar char="•"/>
              <a:tabLst>
                <a:tab pos="530860" algn="l"/>
              </a:tabLst>
            </a:pPr>
            <a:r>
              <a:rPr sz="1900" b="1" dirty="0">
                <a:latin typeface="Arial" panose="020B0604020202020204" pitchFamily="34" charset="0"/>
                <a:cs typeface="Arial" panose="020B0604020202020204" pitchFamily="34" charset="0"/>
              </a:rPr>
              <a:t>Most important problem</a:t>
            </a:r>
          </a:p>
          <a:p>
            <a:pPr marL="530860" lvl="1" indent="-235585">
              <a:lnSpc>
                <a:spcPct val="100000"/>
              </a:lnSpc>
              <a:spcBef>
                <a:spcPts val="370"/>
              </a:spcBef>
              <a:buChar char="•"/>
              <a:tabLst>
                <a:tab pos="530860" algn="l"/>
              </a:tabLst>
            </a:pPr>
            <a:r>
              <a:rPr sz="1900" b="1" dirty="0">
                <a:latin typeface="Arial" panose="020B0604020202020204" pitchFamily="34" charset="0"/>
                <a:cs typeface="Arial" panose="020B0604020202020204" pitchFamily="34" charset="0"/>
              </a:rPr>
              <a:t>Most interesting animal</a:t>
            </a:r>
          </a:p>
          <a:p>
            <a:pPr marL="530860" lvl="1" indent="-235585">
              <a:lnSpc>
                <a:spcPct val="100000"/>
              </a:lnSpc>
              <a:spcBef>
                <a:spcPts val="365"/>
              </a:spcBef>
              <a:buChar char="•"/>
              <a:tabLst>
                <a:tab pos="530860" algn="l"/>
              </a:tabLst>
            </a:pPr>
            <a:r>
              <a:rPr sz="1900" b="1" dirty="0">
                <a:latin typeface="Arial" panose="020B0604020202020204" pitchFamily="34" charset="0"/>
                <a:cs typeface="Arial" panose="020B0604020202020204" pitchFamily="34" charset="0"/>
              </a:rPr>
              <a:t>Most hopeful solution</a:t>
            </a:r>
          </a:p>
          <a:p>
            <a:pPr marL="530860" marR="80645">
              <a:lnSpc>
                <a:spcPct val="100000"/>
              </a:lnSpc>
              <a:spcBef>
                <a:spcPts val="1110"/>
              </a:spcBef>
            </a:pPr>
            <a:r>
              <a:rPr sz="1900" dirty="0">
                <a:latin typeface="Arial MT"/>
                <a:cs typeface="Arial MT"/>
              </a:rPr>
              <a:t>When the students get to their chosen corner, they can talk to the other students who made the same choice and take turns sharing their opinion.</a:t>
            </a:r>
          </a:p>
        </p:txBody>
      </p:sp>
      <p:sp>
        <p:nvSpPr>
          <p:cNvPr id="10" name="object 10"/>
          <p:cNvSpPr/>
          <p:nvPr/>
        </p:nvSpPr>
        <p:spPr>
          <a:xfrm>
            <a:off x="5021862" y="2143913"/>
            <a:ext cx="3902710" cy="2308225"/>
          </a:xfrm>
          <a:custGeom>
            <a:avLst/>
            <a:gdLst/>
            <a:ahLst/>
            <a:cxnLst/>
            <a:rect l="l" t="t" r="r" b="b"/>
            <a:pathLst>
              <a:path w="3902709" h="2308225">
                <a:moveTo>
                  <a:pt x="3776502" y="0"/>
                </a:moveTo>
                <a:lnTo>
                  <a:pt x="125650" y="0"/>
                </a:lnTo>
                <a:lnTo>
                  <a:pt x="76743" y="9874"/>
                </a:lnTo>
                <a:lnTo>
                  <a:pt x="36803" y="36803"/>
                </a:lnTo>
                <a:lnTo>
                  <a:pt x="9874" y="76743"/>
                </a:lnTo>
                <a:lnTo>
                  <a:pt x="0" y="125650"/>
                </a:lnTo>
                <a:lnTo>
                  <a:pt x="0" y="2182132"/>
                </a:lnTo>
                <a:lnTo>
                  <a:pt x="9874" y="2231039"/>
                </a:lnTo>
                <a:lnTo>
                  <a:pt x="36803" y="2270979"/>
                </a:lnTo>
                <a:lnTo>
                  <a:pt x="76743" y="2297908"/>
                </a:lnTo>
                <a:lnTo>
                  <a:pt x="125650" y="2307783"/>
                </a:lnTo>
                <a:lnTo>
                  <a:pt x="3776502" y="2307783"/>
                </a:lnTo>
                <a:lnTo>
                  <a:pt x="3825409" y="2297908"/>
                </a:lnTo>
                <a:lnTo>
                  <a:pt x="3865349" y="2270979"/>
                </a:lnTo>
                <a:lnTo>
                  <a:pt x="3892278" y="2231039"/>
                </a:lnTo>
                <a:lnTo>
                  <a:pt x="3902153" y="2182132"/>
                </a:lnTo>
                <a:lnTo>
                  <a:pt x="3902153" y="125650"/>
                </a:lnTo>
                <a:lnTo>
                  <a:pt x="3892278" y="76743"/>
                </a:lnTo>
                <a:lnTo>
                  <a:pt x="3865349" y="36803"/>
                </a:lnTo>
                <a:lnTo>
                  <a:pt x="3825409" y="9874"/>
                </a:lnTo>
                <a:lnTo>
                  <a:pt x="3776502" y="0"/>
                </a:lnTo>
                <a:close/>
              </a:path>
            </a:pathLst>
          </a:custGeom>
          <a:solidFill>
            <a:srgbClr val="047390"/>
          </a:solidFill>
        </p:spPr>
        <p:txBody>
          <a:bodyPr wrap="square" lIns="0" tIns="0" rIns="0" bIns="0" rtlCol="0"/>
          <a:lstStyle/>
          <a:p>
            <a:endParaRPr/>
          </a:p>
        </p:txBody>
      </p:sp>
      <p:sp>
        <p:nvSpPr>
          <p:cNvPr id="11" name="object 11"/>
          <p:cNvSpPr txBox="1"/>
          <p:nvPr/>
        </p:nvSpPr>
        <p:spPr>
          <a:xfrm>
            <a:off x="5183275" y="2060821"/>
            <a:ext cx="3321050" cy="2252540"/>
          </a:xfrm>
          <a:prstGeom prst="rect">
            <a:avLst/>
          </a:prstGeom>
        </p:spPr>
        <p:txBody>
          <a:bodyPr vert="horz" wrap="square" lIns="0" tIns="180975" rIns="0" bIns="0" rtlCol="0">
            <a:spAutoFit/>
          </a:bodyPr>
          <a:lstStyle/>
          <a:p>
            <a:pPr marL="248285">
              <a:lnSpc>
                <a:spcPct val="100000"/>
              </a:lnSpc>
              <a:spcBef>
                <a:spcPts val="1425"/>
              </a:spcBef>
            </a:pPr>
            <a:r>
              <a:rPr sz="2450" b="1" dirty="0">
                <a:solidFill>
                  <a:srgbClr val="FFFFFF"/>
                </a:solidFill>
                <a:latin typeface="Arial" panose="020B0604020202020204" pitchFamily="34" charset="0"/>
                <a:cs typeface="Arial" panose="020B0604020202020204" pitchFamily="34" charset="0"/>
              </a:rPr>
              <a:t>Why it works</a:t>
            </a:r>
            <a:endParaRPr sz="2450" b="1" dirty="0">
              <a:latin typeface="Arial" panose="020B0604020202020204" pitchFamily="34" charset="0"/>
              <a:cs typeface="Arial" panose="020B0604020202020204" pitchFamily="34" charset="0"/>
            </a:endParaRPr>
          </a:p>
          <a:p>
            <a:pPr marL="247650" marR="5080" indent="-235585">
              <a:lnSpc>
                <a:spcPct val="100000"/>
              </a:lnSpc>
              <a:spcBef>
                <a:spcPts val="994"/>
              </a:spcBef>
              <a:buChar char="•"/>
              <a:tabLst>
                <a:tab pos="247650" algn="l"/>
              </a:tabLst>
            </a:pPr>
            <a:r>
              <a:rPr sz="1900" dirty="0">
                <a:solidFill>
                  <a:srgbClr val="FFFFFF"/>
                </a:solidFill>
                <a:latin typeface="Arial" panose="020B0604020202020204" pitchFamily="34" charset="0"/>
                <a:cs typeface="Arial" panose="020B0604020202020204" pitchFamily="34" charset="0"/>
              </a:rPr>
              <a:t>Leads them to identify the most important ideas</a:t>
            </a:r>
            <a:endParaRPr sz="1900" dirty="0">
              <a:latin typeface="Arial" panose="020B0604020202020204" pitchFamily="34" charset="0"/>
              <a:cs typeface="Arial" panose="020B0604020202020204" pitchFamily="34" charset="0"/>
            </a:endParaRPr>
          </a:p>
          <a:p>
            <a:pPr marL="248285" indent="-235585">
              <a:lnSpc>
                <a:spcPct val="100000"/>
              </a:lnSpc>
              <a:spcBef>
                <a:spcPts val="365"/>
              </a:spcBef>
              <a:buChar char="•"/>
              <a:tabLst>
                <a:tab pos="248285" algn="l"/>
              </a:tabLst>
            </a:pPr>
            <a:r>
              <a:rPr sz="1900" dirty="0">
                <a:solidFill>
                  <a:srgbClr val="FFFFFF"/>
                </a:solidFill>
                <a:latin typeface="Arial" panose="020B0604020202020204" pitchFamily="34" charset="0"/>
                <a:cs typeface="Arial" panose="020B0604020202020204" pitchFamily="34" charset="0"/>
              </a:rPr>
              <a:t>Builds stpeaking skills</a:t>
            </a:r>
            <a:endParaRPr sz="1900" dirty="0">
              <a:latin typeface="Arial" panose="020B0604020202020204" pitchFamily="34" charset="0"/>
              <a:cs typeface="Arial" panose="020B0604020202020204" pitchFamily="34" charset="0"/>
            </a:endParaRPr>
          </a:p>
          <a:p>
            <a:pPr marL="247650" marR="145415" indent="-235585">
              <a:lnSpc>
                <a:spcPct val="100000"/>
              </a:lnSpc>
              <a:spcBef>
                <a:spcPts val="365"/>
              </a:spcBef>
              <a:buChar char="•"/>
              <a:tabLst>
                <a:tab pos="247650" algn="l"/>
              </a:tabLst>
            </a:pPr>
            <a:r>
              <a:rPr sz="1900" dirty="0">
                <a:solidFill>
                  <a:srgbClr val="FFFFFF"/>
                </a:solidFill>
                <a:latin typeface="Arial" panose="020B0604020202020204" pitchFamily="34" charset="0"/>
                <a:cs typeface="Arial" panose="020B0604020202020204" pitchFamily="34" charset="0"/>
              </a:rPr>
              <a:t>Takes about five minutes total</a:t>
            </a:r>
            <a:endParaRPr sz="1900" dirty="0">
              <a:latin typeface="Arial" panose="020B0604020202020204" pitchFamily="34" charset="0"/>
              <a:cs typeface="Arial" panose="020B0604020202020204" pitchFamily="34" charset="0"/>
            </a:endParaRPr>
          </a:p>
        </p:txBody>
      </p:sp>
      <p:sp>
        <p:nvSpPr>
          <p:cNvPr id="13" name="object 13"/>
          <p:cNvSpPr txBox="1">
            <a:spLocks noGrp="1"/>
          </p:cNvSpPr>
          <p:nvPr>
            <p:ph type="ftr" sz="quarter" idx="10"/>
          </p:nvPr>
        </p:nvSpPr>
        <p:spPr>
          <a:xfrm>
            <a:off x="1129848" y="10946867"/>
            <a:ext cx="5575935" cy="207749"/>
          </a:xfrm>
        </p:spPr>
        <p:txBody>
          <a:bodyPr vert="horz" wrap="square" lIns="0" tIns="25400" rIns="0" bIns="0" rtlCol="0">
            <a:spAutoFit/>
          </a:bodyPr>
          <a:lstStyle/>
          <a:p>
            <a:r>
              <a:rPr lang="en-CA" dirty="0"/>
              <a:t>Mission: Explore to Restore — Living Planet Report Canada for Kids</a:t>
            </a:r>
          </a:p>
        </p:txBody>
      </p:sp>
      <p:sp>
        <p:nvSpPr>
          <p:cNvPr id="14" name="object 14"/>
          <p:cNvSpPr txBox="1">
            <a:spLocks noGrp="1"/>
          </p:cNvSpPr>
          <p:nvPr>
            <p:ph type="sldNum" sz="quarter" idx="11"/>
          </p:nvPr>
        </p:nvSpPr>
        <p:spPr>
          <a:xfrm>
            <a:off x="18987501" y="10953991"/>
            <a:ext cx="284749" cy="207749"/>
          </a:xfrm>
        </p:spPr>
        <p:txBody>
          <a:bodyPr vert="horz" wrap="square" lIns="0" tIns="25400" rIns="0" bIns="0" rtlCol="0">
            <a:spAutoFit/>
          </a:bodyPr>
          <a:lstStyle/>
          <a:p>
            <a:fld id="{81D60167-4931-47E6-BA6A-407CBD079E47}" type="slidenum">
              <a:rPr lang="en-CA" dirty="0"/>
              <a:pPr/>
              <a:t>5</a:t>
            </a:fld>
            <a:endParaRPr lang="en-CA" dirty="0"/>
          </a:p>
        </p:txBody>
      </p:sp>
      <p:sp>
        <p:nvSpPr>
          <p:cNvPr id="12" name="object 12" descr="$PPTXTitle"/>
          <p:cNvSpPr txBox="1">
            <a:spLocks noGrp="1"/>
          </p:cNvSpPr>
          <p:nvPr>
            <p:ph type="title" idx="4294967295"/>
          </p:nvPr>
        </p:nvSpPr>
        <p:spPr>
          <a:xfrm>
            <a:off x="939894" y="817563"/>
            <a:ext cx="5262563" cy="1335087"/>
          </a:xfrm>
          <a:prstGeom prst="rect">
            <a:avLst/>
          </a:prstGeom>
        </p:spPr>
        <p:txBody>
          <a:bodyPr vert="horz" wrap="square" lIns="0" tIns="17145" rIns="0" bIns="0" rtlCol="0">
            <a:spAutoFit/>
          </a:bodyPr>
          <a:lstStyle/>
          <a:p>
            <a:pPr marL="12700">
              <a:lnSpc>
                <a:spcPts val="5080"/>
              </a:lnSpc>
              <a:spcBef>
                <a:spcPts val="135"/>
              </a:spcBef>
            </a:pPr>
            <a:r>
              <a:rPr sz="5900" b="1" dirty="0">
                <a:solidFill>
                  <a:srgbClr val="292899"/>
                </a:solidFill>
                <a:latin typeface="Arial" panose="020B0604020202020204" pitchFamily="34" charset="0"/>
                <a:cs typeface="Arial" panose="020B0604020202020204" pitchFamily="34" charset="0"/>
              </a:rPr>
              <a:t>Extension activities</a:t>
            </a:r>
          </a:p>
        </p:txBody>
      </p:sp>
      <p:pic>
        <p:nvPicPr>
          <p:cNvPr id="15" name="Picture 14" descr="A white line on a black background&#10;&#10;Description automatically generated">
            <a:extLst>
              <a:ext uri="{FF2B5EF4-FFF2-40B4-BE49-F238E27FC236}">
                <a16:creationId xmlns:a16="http://schemas.microsoft.com/office/drawing/2014/main" id="{F37E99BC-C0C0-89CE-CEBC-C78F06BD4C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98411">
            <a:off x="-644862" y="-3192468"/>
            <a:ext cx="7772400" cy="3881093"/>
          </a:xfrm>
          <a:prstGeom prst="rect">
            <a:avLst/>
          </a:prstGeom>
        </p:spPr>
      </p:pic>
      <p:pic>
        <p:nvPicPr>
          <p:cNvPr id="20" name="Picture 19" descr="A cartoon of a plant growing out of a bulb&#10;&#10;Description automatically generated">
            <a:extLst>
              <a:ext uri="{FF2B5EF4-FFF2-40B4-BE49-F238E27FC236}">
                <a16:creationId xmlns:a16="http://schemas.microsoft.com/office/drawing/2014/main" id="{B00557C7-831E-3BFA-3CB1-4CF436570E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79730" flipH="1">
            <a:off x="2418949" y="6675043"/>
            <a:ext cx="8101913" cy="394573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851</TotalTime>
  <Words>1235</Words>
  <Application>Microsoft Office PowerPoint</Application>
  <PresentationFormat>Custom</PresentationFormat>
  <Paragraphs>89</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Arial MT</vt:lpstr>
      <vt:lpstr>Office Theme</vt:lpstr>
      <vt:lpstr>PowerPoint Presentation</vt:lpstr>
      <vt:lpstr>Bringing together ways of knowing — Indigenous perspectives:</vt:lpstr>
      <vt:lpstr>Ideas for adding mystery to the launch:</vt:lpstr>
      <vt:lpstr>Mission activity instructions</vt:lpstr>
      <vt:lpstr>Extension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Ellen Jakubowski</cp:lastModifiedBy>
  <cp:revision>3</cp:revision>
  <dcterms:created xsi:type="dcterms:W3CDTF">2026-05-19T23:28:45Z</dcterms:created>
  <dcterms:modified xsi:type="dcterms:W3CDTF">2026-05-28T14:41:05Z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verter">
    <vt:lpwstr>SolidFramework v10.0.19910.1</vt:lpwstr>
  </property>
  <property fmtid="{D5CDD505-2E9C-101B-9397-08002B2CF9AE}" pid="3" name="Created">
    <vt:filetime>2026-05-08T00:00:00Z</vt:filetime>
  </property>
  <property fmtid="{D5CDD505-2E9C-101B-9397-08002B2CF9AE}" pid="4" name="Creator">
    <vt:lpwstr>Adobe InDesign 20.5 (Macintosh)</vt:lpwstr>
  </property>
  <property fmtid="{D5CDD505-2E9C-101B-9397-08002B2CF9AE}" pid="5" name="LastSaved">
    <vt:filetime>2026-05-19T00:00:00Z</vt:filetime>
  </property>
  <property fmtid="{D5CDD505-2E9C-101B-9397-08002B2CF9AE}" pid="6" name="Producer">
    <vt:lpwstr>Adobe PDF Library 17.0</vt:lpwstr>
  </property>
</Properties>
</file>