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668ED-FAE3-F9F9-AD64-92BAEF834034}" v="6" dt="2026-06-11T15:59:52.542"/>
    <p1510:client id="{F3E5B49C-18CA-10FC-70BE-D1B935DE67BE}" v="4" dt="2026-06-11T15:47:33.5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94"/>
  </p:normalViewPr>
  <p:slideViewPr>
    <p:cSldViewPr>
      <p:cViewPr varScale="1">
        <p:scale>
          <a:sx n="70" d="100"/>
          <a:sy n="70" d="100"/>
        </p:scale>
        <p:origin x="89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anzeb Hussain" userId="S::jhussain@wwfcanada.org::5a74b236-6707-4ba5-a163-c957b7226a97" providerId="AD" clId="Web-{F3E5B49C-18CA-10FC-70BE-D1B935DE67BE}"/>
    <pc:docChg chg="modSld">
      <pc:chgData name="Jahanzeb Hussain" userId="S::jhussain@wwfcanada.org::5a74b236-6707-4ba5-a163-c957b7226a97" providerId="AD" clId="Web-{F3E5B49C-18CA-10FC-70BE-D1B935DE67BE}" dt="2026-06-11T15:47:33.562" v="1" actId="20577"/>
      <pc:docMkLst>
        <pc:docMk/>
      </pc:docMkLst>
      <pc:sldChg chg="modSp">
        <pc:chgData name="Jahanzeb Hussain" userId="S::jhussain@wwfcanada.org::5a74b236-6707-4ba5-a163-c957b7226a97" providerId="AD" clId="Web-{F3E5B49C-18CA-10FC-70BE-D1B935DE67BE}" dt="2026-06-11T15:47:33.562" v="1" actId="20577"/>
        <pc:sldMkLst>
          <pc:docMk/>
          <pc:sldMk cId="0" sldId="256"/>
        </pc:sldMkLst>
        <pc:spChg chg="mod">
          <ac:chgData name="Jahanzeb Hussain" userId="S::jhussain@wwfcanada.org::5a74b236-6707-4ba5-a163-c957b7226a97" providerId="AD" clId="Web-{F3E5B49C-18CA-10FC-70BE-D1B935DE67BE}" dt="2026-06-11T15:47:33.562" v="1" actId="20577"/>
          <ac:spMkLst>
            <pc:docMk/>
            <pc:sldMk cId="0" sldId="256"/>
            <ac:spMk id="10" creationId="{00000000-0000-0000-0000-000000000000}"/>
          </ac:spMkLst>
        </pc:spChg>
      </pc:sldChg>
    </pc:docChg>
  </pc:docChgLst>
  <pc:docChgLst>
    <pc:chgData name="Jahanzeb Hussain" userId="S::jhussain@wwfcanada.org::5a74b236-6707-4ba5-a163-c957b7226a97" providerId="AD" clId="Web-{783668ED-FAE3-F9F9-AD64-92BAEF834034}"/>
    <pc:docChg chg="modSld">
      <pc:chgData name="Jahanzeb Hussain" userId="S::jhussain@wwfcanada.org::5a74b236-6707-4ba5-a163-c957b7226a97" providerId="AD" clId="Web-{783668ED-FAE3-F9F9-AD64-92BAEF834034}" dt="2026-06-11T15:59:52.542" v="2" actId="20577"/>
      <pc:docMkLst>
        <pc:docMk/>
      </pc:docMkLst>
      <pc:sldChg chg="modSp">
        <pc:chgData name="Jahanzeb Hussain" userId="S::jhussain@wwfcanada.org::5a74b236-6707-4ba5-a163-c957b7226a97" providerId="AD" clId="Web-{783668ED-FAE3-F9F9-AD64-92BAEF834034}" dt="2026-06-11T15:59:52.542" v="2" actId="20577"/>
        <pc:sldMkLst>
          <pc:docMk/>
          <pc:sldMk cId="0" sldId="257"/>
        </pc:sldMkLst>
        <pc:spChg chg="mod">
          <ac:chgData name="Jahanzeb Hussain" userId="S::jhussain@wwfcanada.org::5a74b236-6707-4ba5-a163-c957b7226a97" providerId="AD" clId="Web-{783668ED-FAE3-F9F9-AD64-92BAEF834034}" dt="2026-06-11T15:59:52.542" v="2"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2E3092"/>
                </a:solidFill>
                <a:latin typeface="Times New Roman"/>
                <a:cs typeface="Times New Roman"/>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Times New Roman"/>
                <a:cs typeface="Times New Roma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29679" y="818094"/>
            <a:ext cx="5969634" cy="1590039"/>
          </a:xfrm>
          <a:prstGeom prst="rect">
            <a:avLst/>
          </a:prstGeom>
        </p:spPr>
        <p:txBody>
          <a:bodyPr wrap="square" lIns="0" tIns="0" rIns="0" bIns="0">
            <a:spAutoFit/>
          </a:bodyPr>
          <a:lstStyle>
            <a:lvl1pPr>
              <a:defRPr sz="5900" b="0" i="0">
                <a:solidFill>
                  <a:srgbClr val="2E3092"/>
                </a:solidFill>
                <a:latin typeface="Times New Roman"/>
                <a:cs typeface="Times New Roman"/>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cartoon of a beaver swimming in a river&#10;&#10;Description automatically generated">
            <a:extLst>
              <a:ext uri="{FF2B5EF4-FFF2-40B4-BE49-F238E27FC236}">
                <a16:creationId xmlns:a16="http://schemas.microsoft.com/office/drawing/2014/main" id="{D9BB1982-BC59-B50B-DB34-9B582D46F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5" name="object 5"/>
          <p:cNvSpPr/>
          <p:nvPr/>
        </p:nvSpPr>
        <p:spPr>
          <a:xfrm>
            <a:off x="8098421" y="4544605"/>
            <a:ext cx="6290365" cy="5730240"/>
          </a:xfrm>
          <a:custGeom>
            <a:avLst/>
            <a:gdLst/>
            <a:ahLst/>
            <a:cxnLst/>
            <a:rect l="l" t="t" r="r" b="b"/>
            <a:pathLst>
              <a:path w="6136005" h="5730239">
                <a:moveTo>
                  <a:pt x="6041700" y="0"/>
                </a:moveTo>
                <a:lnTo>
                  <a:pt x="94237" y="0"/>
                </a:lnTo>
                <a:lnTo>
                  <a:pt x="57554" y="7405"/>
                </a:lnTo>
                <a:lnTo>
                  <a:pt x="27599" y="27599"/>
                </a:lnTo>
                <a:lnTo>
                  <a:pt x="7405" y="57554"/>
                </a:lnTo>
                <a:lnTo>
                  <a:pt x="0" y="94237"/>
                </a:lnTo>
                <a:lnTo>
                  <a:pt x="0" y="5635430"/>
                </a:lnTo>
                <a:lnTo>
                  <a:pt x="7405" y="5672114"/>
                </a:lnTo>
                <a:lnTo>
                  <a:pt x="27599" y="5702068"/>
                </a:lnTo>
                <a:lnTo>
                  <a:pt x="57554" y="5722263"/>
                </a:lnTo>
                <a:lnTo>
                  <a:pt x="94237" y="5729668"/>
                </a:lnTo>
                <a:lnTo>
                  <a:pt x="6041700" y="5729668"/>
                </a:lnTo>
                <a:lnTo>
                  <a:pt x="6078384" y="5722263"/>
                </a:lnTo>
                <a:lnTo>
                  <a:pt x="6108338" y="5702068"/>
                </a:lnTo>
                <a:lnTo>
                  <a:pt x="6128533" y="5672114"/>
                </a:lnTo>
                <a:lnTo>
                  <a:pt x="6135938" y="5635430"/>
                </a:lnTo>
                <a:lnTo>
                  <a:pt x="6135938" y="94237"/>
                </a:lnTo>
                <a:lnTo>
                  <a:pt x="6128533" y="57554"/>
                </a:lnTo>
                <a:lnTo>
                  <a:pt x="6108338" y="27599"/>
                </a:lnTo>
                <a:lnTo>
                  <a:pt x="6078384" y="7405"/>
                </a:lnTo>
                <a:lnTo>
                  <a:pt x="6041700"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435734" y="4768727"/>
            <a:ext cx="5753400" cy="5055871"/>
          </a:xfrm>
          <a:prstGeom prst="rect">
            <a:avLst/>
          </a:prstGeom>
        </p:spPr>
        <p:txBody>
          <a:bodyPr vert="horz" wrap="square" lIns="0" tIns="109855" rIns="0" bIns="0" rtlCol="0">
            <a:spAutoFit/>
          </a:bodyPr>
          <a:lstStyle/>
          <a:p>
            <a:pPr marL="12700">
              <a:lnSpc>
                <a:spcPct val="100000"/>
              </a:lnSpc>
              <a:spcBef>
                <a:spcPts val="865"/>
              </a:spcBef>
            </a:pPr>
            <a:r>
              <a:rPr sz="3550" b="1" dirty="0">
                <a:solidFill>
                  <a:srgbClr val="FFFFFF"/>
                </a:solidFill>
                <a:latin typeface="Arial" panose="020B0604020202020204" pitchFamily="34" charset="0"/>
                <a:cs typeface="Arial" panose="020B0604020202020204" pitchFamily="34" charset="0"/>
              </a:rPr>
              <a:t>Objectif principal :</a:t>
            </a:r>
            <a:endParaRPr sz="3550" b="1" dirty="0">
              <a:latin typeface="Arial" panose="020B0604020202020204" pitchFamily="34" charset="0"/>
              <a:cs typeface="Arial" panose="020B0604020202020204" pitchFamily="34" charset="0"/>
            </a:endParaRPr>
          </a:p>
          <a:p>
            <a:pPr marL="12700" marR="172085">
              <a:lnSpc>
                <a:spcPct val="100000"/>
              </a:lnSpc>
              <a:spcBef>
                <a:spcPts val="95"/>
              </a:spcBef>
            </a:pPr>
            <a:r>
              <a:rPr sz="1900" dirty="0">
                <a:solidFill>
                  <a:srgbClr val="FFFFFF"/>
                </a:solidFill>
                <a:latin typeface="Arial" panose="020B0604020202020204" pitchFamily="34" charset="0"/>
                <a:cs typeface="Arial" panose="020B0604020202020204" pitchFamily="34" charset="0"/>
              </a:rPr>
              <a:t>L’accent est mis sur la série de vidéos de questions et réponses avec une scientifique intitulée « On discute des espèces au Canada ». Il s’agit de découvrir comment les </a:t>
            </a:r>
            <a:r>
              <a:rPr sz="1900" dirty="0" err="1">
                <a:solidFill>
                  <a:srgbClr val="FFFFFF"/>
                </a:solidFill>
                <a:latin typeface="Arial" panose="020B0604020202020204" pitchFamily="34" charset="0"/>
                <a:cs typeface="Arial" panose="020B0604020202020204" pitchFamily="34" charset="0"/>
              </a:rPr>
              <a:t>scientifiques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étudient</a:t>
            </a:r>
            <a:r>
              <a:rPr lang="en-CA" sz="1900" dirty="0">
                <a:solidFill>
                  <a:srgbClr val="FFFFFF"/>
                </a:solidFill>
                <a:latin typeface="Arial" panose="020B0604020202020204" pitchFamily="34" charset="0"/>
                <a:cs typeface="Arial" panose="020B0604020202020204" pitchFamily="34" charset="0"/>
              </a:rPr>
              <a:t> les </a:t>
            </a:r>
            <a:r>
              <a:rPr lang="en-CA" sz="1900" dirty="0" err="1">
                <a:solidFill>
                  <a:srgbClr val="FFFFFF"/>
                </a:solidFill>
                <a:latin typeface="Arial" panose="020B0604020202020204" pitchFamily="34" charset="0"/>
                <a:cs typeface="Arial" panose="020B0604020202020204" pitchFamily="34" charset="0"/>
              </a:rPr>
              <a:t>espèces</a:t>
            </a:r>
            <a:r>
              <a:rPr lang="en-CA" sz="1900" dirty="0">
                <a:solidFill>
                  <a:srgbClr val="FFFFFF"/>
                </a:solidFill>
                <a:latin typeface="Arial" panose="020B0604020202020204" pitchFamily="34" charset="0"/>
                <a:cs typeface="Arial" panose="020B0604020202020204" pitchFamily="34" charset="0"/>
              </a:rPr>
              <a:t> et les </a:t>
            </a:r>
            <a:r>
              <a:rPr lang="en-CA" sz="1900" dirty="0" err="1">
                <a:solidFill>
                  <a:srgbClr val="FFFFFF"/>
                </a:solidFill>
                <a:latin typeface="Arial" panose="020B0604020202020204" pitchFamily="34" charset="0"/>
                <a:cs typeface="Arial" panose="020B0604020202020204" pitchFamily="34" charset="0"/>
              </a:rPr>
              <a:t>écosystèmes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en</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présentant</a:t>
            </a:r>
            <a:r>
              <a:rPr lang="en-CA" sz="1900" dirty="0">
                <a:solidFill>
                  <a:srgbClr val="FFFFFF"/>
                </a:solidFill>
                <a:latin typeface="Arial" panose="020B0604020202020204" pitchFamily="34" charset="0"/>
                <a:cs typeface="Arial" panose="020B0604020202020204" pitchFamily="34" charset="0"/>
              </a:rPr>
              <a:t> les concepts </a:t>
            </a:r>
            <a:r>
              <a:rPr lang="en-CA" sz="1900" dirty="0" err="1">
                <a:solidFill>
                  <a:srgbClr val="FFFFFF"/>
                </a:solidFill>
                <a:latin typeface="Arial" panose="020B0604020202020204" pitchFamily="34" charset="0"/>
                <a:cs typeface="Arial" panose="020B0604020202020204" pitchFamily="34" charset="0"/>
              </a:rPr>
              <a:t>d’observation</a:t>
            </a:r>
            <a:r>
              <a:rPr lang="en-CA" sz="1900" dirty="0">
                <a:solidFill>
                  <a:srgbClr val="FFFFFF"/>
                </a:solidFill>
                <a:latin typeface="Arial" panose="020B0604020202020204" pitchFamily="34" charset="0"/>
                <a:cs typeface="Arial" panose="020B0604020202020204" pitchFamily="34" charset="0"/>
              </a:rPr>
              <a:t> et de prise de </a:t>
            </a:r>
            <a:r>
              <a:rPr lang="en-CA" sz="1900" dirty="0" err="1">
                <a:solidFill>
                  <a:srgbClr val="FFFFFF"/>
                </a:solidFill>
                <a:latin typeface="Arial" panose="020B0604020202020204" pitchFamily="34" charset="0"/>
                <a:cs typeface="Arial" panose="020B0604020202020204" pitchFamily="34" charset="0"/>
              </a:rPr>
              <a:t>décision</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fondée</a:t>
            </a:r>
            <a:r>
              <a:rPr lang="en-CA" sz="1900" dirty="0">
                <a:solidFill>
                  <a:srgbClr val="FFFFFF"/>
                </a:solidFill>
                <a:latin typeface="Arial" panose="020B0604020202020204" pitchFamily="34" charset="0"/>
                <a:cs typeface="Arial" panose="020B0604020202020204" pitchFamily="34" charset="0"/>
              </a:rPr>
              <a:t> sur des données </a:t>
            </a:r>
            <a:r>
              <a:rPr lang="en-CA" sz="1900" dirty="0" err="1">
                <a:solidFill>
                  <a:srgbClr val="FFFFFF"/>
                </a:solidFill>
                <a:latin typeface="Arial" panose="020B0604020202020204" pitchFamily="34" charset="0"/>
                <a:cs typeface="Arial" panose="020B0604020202020204" pitchFamily="34" charset="0"/>
              </a:rPr>
              <a:t>probantes</a:t>
            </a:r>
            <a:r>
              <a:rPr lang="en-CA" sz="1900" dirty="0">
                <a:solidFill>
                  <a:srgbClr val="FFFFFF"/>
                </a:solidFill>
                <a:latin typeface="Arial" panose="020B0604020202020204" pitchFamily="34" charset="0"/>
                <a:cs typeface="Arial" panose="020B0604020202020204" pitchFamily="34" charset="0"/>
              </a:rPr>
              <a:t>. Les </a:t>
            </a:r>
            <a:r>
              <a:rPr lang="en-CA" sz="1900" dirty="0" err="1">
                <a:solidFill>
                  <a:srgbClr val="FFFFFF"/>
                </a:solidFill>
                <a:latin typeface="Arial" panose="020B0604020202020204" pitchFamily="34" charset="0"/>
                <a:cs typeface="Arial" panose="020B0604020202020204" pitchFamily="34" charset="0"/>
              </a:rPr>
              <a:t>élèves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regarderont</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une</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série</a:t>
            </a:r>
            <a:r>
              <a:rPr lang="en-CA" sz="1900" dirty="0">
                <a:solidFill>
                  <a:srgbClr val="FFFFFF"/>
                </a:solidFill>
                <a:latin typeface="Arial" panose="020B0604020202020204" pitchFamily="34" charset="0"/>
                <a:cs typeface="Arial" panose="020B0604020202020204" pitchFamily="34" charset="0"/>
              </a:rPr>
              <a:t> de </a:t>
            </a:r>
            <a:r>
              <a:rPr lang="en-CA" sz="1900" dirty="0" err="1">
                <a:solidFill>
                  <a:srgbClr val="FFFFFF"/>
                </a:solidFill>
                <a:latin typeface="Arial" panose="020B0604020202020204" pitchFamily="34" charset="0"/>
                <a:cs typeface="Arial" panose="020B0604020202020204" pitchFamily="34" charset="0"/>
              </a:rPr>
              <a:t>vidéos</a:t>
            </a:r>
            <a:r>
              <a:rPr lang="en-CA" sz="1900" dirty="0">
                <a:solidFill>
                  <a:srgbClr val="FFFFFF"/>
                </a:solidFill>
                <a:latin typeface="Arial" panose="020B0604020202020204" pitchFamily="34" charset="0"/>
                <a:cs typeface="Arial" panose="020B0604020202020204" pitchFamily="34" charset="0"/>
              </a:rPr>
              <a:t> de questions et </a:t>
            </a:r>
            <a:r>
              <a:rPr lang="en-CA" sz="1900" dirty="0" err="1">
                <a:solidFill>
                  <a:srgbClr val="FFFFFF"/>
                </a:solidFill>
                <a:latin typeface="Arial" panose="020B0604020202020204" pitchFamily="34" charset="0"/>
                <a:cs typeface="Arial" panose="020B0604020202020204" pitchFamily="34" charset="0"/>
              </a:rPr>
              <a:t>réponses</a:t>
            </a:r>
            <a:r>
              <a:rPr lang="en-CA" sz="1900" dirty="0">
                <a:solidFill>
                  <a:srgbClr val="FFFFFF"/>
                </a:solidFill>
                <a:latin typeface="Arial" panose="020B0604020202020204" pitchFamily="34" charset="0"/>
                <a:cs typeface="Arial" panose="020B0604020202020204" pitchFamily="34" charset="0"/>
              </a:rPr>
              <a:t> avec Jessica Currie, </a:t>
            </a:r>
            <a:r>
              <a:rPr lang="en-CA" sz="1900" dirty="0" err="1">
                <a:solidFill>
                  <a:srgbClr val="FFFFFF"/>
                </a:solidFill>
                <a:latin typeface="Arial" panose="020B0604020202020204" pitchFamily="34" charset="0"/>
                <a:cs typeface="Arial" panose="020B0604020202020204" pitchFamily="34" charset="0"/>
              </a:rPr>
              <a:t>scientifique</a:t>
            </a:r>
            <a:r>
              <a:rPr lang="en-CA" sz="1900" dirty="0">
                <a:solidFill>
                  <a:srgbClr val="FFFFFF"/>
                </a:solidFill>
                <a:latin typeface="Arial" panose="020B0604020202020204" pitchFamily="34" charset="0"/>
                <a:cs typeface="Arial" panose="020B0604020202020204" pitchFamily="34" charset="0"/>
              </a:rPr>
              <a:t> au WWF-Canada. Les </a:t>
            </a:r>
            <a:r>
              <a:rPr lang="en-CA" sz="1900" dirty="0" err="1">
                <a:solidFill>
                  <a:srgbClr val="FFFFFF"/>
                </a:solidFill>
                <a:latin typeface="Arial" panose="020B0604020202020204" pitchFamily="34" charset="0"/>
                <a:cs typeface="Arial" panose="020B0604020202020204" pitchFamily="34" charset="0"/>
              </a:rPr>
              <a:t>élèves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apprendront</a:t>
            </a:r>
            <a:r>
              <a:rPr lang="en-CA" sz="1900" dirty="0">
                <a:solidFill>
                  <a:srgbClr val="FFFFFF"/>
                </a:solidFill>
                <a:latin typeface="Arial" panose="020B0604020202020204" pitchFamily="34" charset="0"/>
                <a:cs typeface="Arial" panose="020B0604020202020204" pitchFamily="34" charset="0"/>
              </a:rPr>
              <a:t> comment les données sur les populations </a:t>
            </a:r>
            <a:r>
              <a:rPr lang="en-CA" sz="1900" dirty="0" err="1">
                <a:solidFill>
                  <a:srgbClr val="FFFFFF"/>
                </a:solidFill>
                <a:latin typeface="Arial" panose="020B0604020202020204" pitchFamily="34" charset="0"/>
                <a:cs typeface="Arial" panose="020B0604020202020204" pitchFamily="34" charset="0"/>
              </a:rPr>
              <a:t>d’espèces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sont</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recueillies</a:t>
            </a:r>
            <a:r>
              <a:rPr lang="en-CA" sz="1900" dirty="0">
                <a:solidFill>
                  <a:srgbClr val="FFFFFF"/>
                </a:solidFill>
                <a:latin typeface="Arial" panose="020B0604020202020204" pitchFamily="34" charset="0"/>
                <a:cs typeface="Arial" panose="020B0604020202020204" pitchFamily="34" charset="0"/>
              </a:rPr>
              <a:t> et </a:t>
            </a:r>
            <a:r>
              <a:rPr lang="en-CA" sz="1900" dirty="0" err="1">
                <a:solidFill>
                  <a:srgbClr val="FFFFFF"/>
                </a:solidFill>
                <a:latin typeface="Arial" panose="020B0604020202020204" pitchFamily="34" charset="0"/>
                <a:cs typeface="Arial" panose="020B0604020202020204" pitchFamily="34" charset="0"/>
              </a:rPr>
              <a:t>pourquoi</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elles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sont</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importantes</a:t>
            </a:r>
            <a:r>
              <a:rPr lang="en-CA" sz="1900" dirty="0">
                <a:solidFill>
                  <a:srgbClr val="FFFFFF"/>
                </a:solidFill>
                <a:latin typeface="Arial" panose="020B0604020202020204" pitchFamily="34" charset="0"/>
                <a:cs typeface="Arial" panose="020B0604020202020204" pitchFamily="34" charset="0"/>
              </a:rPr>
              <a:t>, les tendances</a:t>
            </a:r>
            <a:r>
              <a:rPr lang="en-CA" sz="1900" dirty="0">
                <a:latin typeface="Arial" panose="020B0604020202020204" pitchFamily="34" charset="0"/>
                <a:cs typeface="Arial" panose="020B0604020202020204" pitchFamily="34" charset="0"/>
              </a:rPr>
              <a:t> </a:t>
            </a:r>
            <a:r>
              <a:rPr lang="en-CA" sz="1900" dirty="0">
                <a:solidFill>
                  <a:srgbClr val="FFFFFF"/>
                </a:solidFill>
                <a:latin typeface="Arial" panose="020B0604020202020204" pitchFamily="34" charset="0"/>
                <a:cs typeface="Arial" panose="020B0604020202020204" pitchFamily="34" charset="0"/>
              </a:rPr>
              <a:t>des données du Rapport </a:t>
            </a:r>
            <a:r>
              <a:rPr lang="en-CA" sz="1900" dirty="0" err="1">
                <a:solidFill>
                  <a:srgbClr val="FFFFFF"/>
                </a:solidFill>
                <a:latin typeface="Arial" panose="020B0604020202020204" pitchFamily="34" charset="0"/>
                <a:cs typeface="Arial" panose="020B0604020202020204" pitchFamily="34" charset="0"/>
              </a:rPr>
              <a:t>Planète</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vivante</a:t>
            </a:r>
            <a:r>
              <a:rPr lang="en-CA" sz="1900" dirty="0">
                <a:solidFill>
                  <a:srgbClr val="FFFFFF"/>
                </a:solidFill>
                <a:latin typeface="Arial" panose="020B0604020202020204" pitchFamily="34" charset="0"/>
                <a:cs typeface="Arial" panose="020B0604020202020204" pitchFamily="34" charset="0"/>
              </a:rPr>
              <a:t> Canada et comment les </a:t>
            </a:r>
            <a:r>
              <a:rPr lang="en-CA" sz="1900" dirty="0" err="1">
                <a:solidFill>
                  <a:srgbClr val="FFFFFF"/>
                </a:solidFill>
                <a:latin typeface="Arial" panose="020B0604020202020204" pitchFamily="34" charset="0"/>
                <a:cs typeface="Arial" panose="020B0604020202020204" pitchFamily="34" charset="0"/>
              </a:rPr>
              <a:t>jeunes</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peuvent</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contribuer</a:t>
            </a:r>
            <a:r>
              <a:rPr lang="en-CA" sz="1900" dirty="0">
                <a:solidFill>
                  <a:srgbClr val="FFFFFF"/>
                </a:solidFill>
                <a:latin typeface="Arial" panose="020B0604020202020204" pitchFamily="34" charset="0"/>
                <a:cs typeface="Arial" panose="020B0604020202020204" pitchFamily="34" charset="0"/>
              </a:rPr>
              <a:t> de manière significative à aider les </a:t>
            </a:r>
            <a:r>
              <a:rPr lang="en-CA" sz="1900" dirty="0" err="1">
                <a:solidFill>
                  <a:srgbClr val="FFFFFF"/>
                </a:solidFill>
                <a:latin typeface="Arial" panose="020B0604020202020204" pitchFamily="34" charset="0"/>
                <a:cs typeface="Arial" panose="020B0604020202020204" pitchFamily="34" charset="0"/>
              </a:rPr>
              <a:t>espèces</a:t>
            </a:r>
            <a:r>
              <a:rPr lang="en-CA" sz="1900" dirty="0">
                <a:solidFill>
                  <a:srgbClr val="FFFFFF"/>
                </a:solidFill>
                <a:latin typeface="Arial" panose="020B0604020202020204" pitchFamily="34" charset="0"/>
                <a:cs typeface="Arial" panose="020B0604020202020204" pitchFamily="34" charset="0"/>
              </a:rPr>
              <a:t>.</a:t>
            </a:r>
            <a:endParaRPr lang="en-CA" sz="1900" dirty="0">
              <a:latin typeface="Arial" panose="020B0604020202020204" pitchFamily="34" charset="0"/>
              <a:cs typeface="Arial" panose="020B0604020202020204" pitchFamily="34" charset="0"/>
            </a:endParaRPr>
          </a:p>
        </p:txBody>
      </p:sp>
      <p:sp>
        <p:nvSpPr>
          <p:cNvPr id="10" name="object 10"/>
          <p:cNvSpPr txBox="1"/>
          <p:nvPr/>
        </p:nvSpPr>
        <p:spPr>
          <a:xfrm>
            <a:off x="15152631" y="4426716"/>
            <a:ext cx="3680460" cy="2549416"/>
          </a:xfrm>
          <a:prstGeom prst="rect">
            <a:avLst/>
          </a:prstGeom>
        </p:spPr>
        <p:txBody>
          <a:bodyPr vert="horz" wrap="square" lIns="0" tIns="109220" rIns="0" bIns="0" rtlCol="0" anchor="t">
            <a:spAutoFit/>
          </a:bodyPr>
          <a:lstStyle/>
          <a:p>
            <a:pPr marL="12700">
              <a:lnSpc>
                <a:spcPts val="3260"/>
              </a:lnSpc>
              <a:spcBef>
                <a:spcPts val="865"/>
              </a:spcBef>
            </a:pPr>
            <a:r>
              <a:rPr lang="en-CA" sz="3200" dirty="0" err="1">
                <a:latin typeface="Arial" panose="020B0604020202020204" pitchFamily="34" charset="0"/>
                <a:cs typeface="Arial" panose="020B0604020202020204" pitchFamily="34" charset="0"/>
              </a:rPr>
              <a:t>Résultats</a:t>
            </a:r>
            <a:r>
              <a:rPr lang="en-CA" sz="3200" dirty="0">
                <a:latin typeface="Arial" panose="020B0604020202020204" pitchFamily="34" charset="0"/>
                <a:cs typeface="Arial" panose="020B0604020202020204" pitchFamily="34" charset="0"/>
              </a:rPr>
              <a:t> </a:t>
            </a:r>
            <a:r>
              <a:rPr lang="en-CA" sz="3200" dirty="0" err="1">
                <a:latin typeface="Arial" panose="020B0604020202020204" pitchFamily="34" charset="0"/>
                <a:cs typeface="Arial" panose="020B0604020202020204" pitchFamily="34" charset="0"/>
              </a:rPr>
              <a:t>d’apprentissage</a:t>
            </a:r>
            <a:r>
              <a:rPr lang="en-CA" sz="3200" dirty="0">
                <a:latin typeface="Arial" panose="020B0604020202020204" pitchFamily="34" charset="0"/>
                <a:cs typeface="Arial" panose="020B0604020202020204" pitchFamily="34" charset="0"/>
              </a:rPr>
              <a:t> </a:t>
            </a:r>
            <a:r>
              <a:rPr lang="en-CA" sz="3200" dirty="0" err="1">
                <a:latin typeface="Arial" panose="020B0604020202020204" pitchFamily="34" charset="0"/>
                <a:cs typeface="Arial" panose="020B0604020202020204" pitchFamily="34" charset="0"/>
              </a:rPr>
              <a:t>généraux</a:t>
            </a:r>
            <a:r>
              <a:rPr lang="en-CA" sz="3200" dirty="0">
                <a:latin typeface="Arial" panose="020B0604020202020204" pitchFamily="34" charset="0"/>
                <a:cs typeface="Arial" panose="020B0604020202020204" pitchFamily="34" charset="0"/>
              </a:rPr>
              <a:t> :</a:t>
            </a:r>
          </a:p>
          <a:p>
            <a:r>
              <a:rPr lang="en-CA" sz="1900" dirty="0">
                <a:effectLst/>
                <a:latin typeface="Arial"/>
                <a:cs typeface="Arial"/>
              </a:rPr>
              <a:t>Voir </a:t>
            </a:r>
            <a:r>
              <a:rPr lang="en-CA" sz="1900" dirty="0" err="1">
                <a:effectLst/>
                <a:latin typeface="Arial"/>
                <a:cs typeface="Arial"/>
              </a:rPr>
              <a:t>l’annexe</a:t>
            </a:r>
            <a:r>
              <a:rPr lang="en-CA" sz="1900" dirty="0">
                <a:effectLst/>
                <a:latin typeface="Arial"/>
                <a:cs typeface="Arial"/>
              </a:rPr>
              <a:t> 1 pour les </a:t>
            </a:r>
            <a:r>
              <a:rPr lang="en-CA" sz="1900" dirty="0" err="1">
                <a:effectLst/>
                <a:latin typeface="Arial"/>
                <a:cs typeface="Arial"/>
              </a:rPr>
              <a:t>résultats</a:t>
            </a:r>
            <a:r>
              <a:rPr lang="en-CA" sz="1900" dirty="0">
                <a:effectLst/>
                <a:latin typeface="Arial"/>
                <a:cs typeface="Arial"/>
              </a:rPr>
              <a:t> </a:t>
            </a:r>
            <a:r>
              <a:rPr lang="en-CA" sz="1900" dirty="0" err="1">
                <a:effectLst/>
                <a:latin typeface="Arial"/>
                <a:cs typeface="Arial"/>
              </a:rPr>
              <a:t>d’apprentissages</a:t>
            </a:r>
            <a:r>
              <a:rPr lang="en-CA" sz="1900" dirty="0">
                <a:effectLst/>
                <a:latin typeface="Arial"/>
                <a:cs typeface="Arial"/>
              </a:rPr>
              <a:t> </a:t>
            </a:r>
            <a:r>
              <a:rPr lang="en-CA" sz="1900" dirty="0" err="1">
                <a:effectLst/>
                <a:latin typeface="Arial"/>
                <a:cs typeface="Arial"/>
              </a:rPr>
              <a:t>généraux</a:t>
            </a:r>
            <a:r>
              <a:rPr lang="en-CA" sz="1900" dirty="0">
                <a:effectLst/>
                <a:latin typeface="Arial"/>
                <a:cs typeface="Arial"/>
              </a:rPr>
              <a:t> qui </a:t>
            </a:r>
            <a:r>
              <a:rPr lang="en-CA" sz="1900" dirty="0" err="1">
                <a:effectLst/>
                <a:latin typeface="Arial"/>
                <a:cs typeface="Arial"/>
              </a:rPr>
              <a:t>s’appliquent</a:t>
            </a:r>
            <a:r>
              <a:rPr lang="en-CA" sz="1900" dirty="0">
                <a:effectLst/>
                <a:latin typeface="Arial"/>
                <a:cs typeface="Arial"/>
              </a:rPr>
              <a:t> à </a:t>
            </a:r>
            <a:r>
              <a:rPr lang="en-CA" sz="1900" dirty="0" err="1">
                <a:effectLst/>
                <a:latin typeface="Arial"/>
                <a:cs typeface="Arial"/>
              </a:rPr>
              <a:t>votre</a:t>
            </a:r>
            <a:r>
              <a:rPr lang="en-CA" sz="1900" dirty="0">
                <a:effectLst/>
                <a:latin typeface="Arial"/>
                <a:cs typeface="Arial"/>
              </a:rPr>
              <a:t> province </a:t>
            </a:r>
            <a:r>
              <a:rPr lang="en-CA" sz="1900" dirty="0" err="1">
                <a:effectLst/>
                <a:latin typeface="Arial"/>
                <a:cs typeface="Arial"/>
              </a:rPr>
              <a:t>ou</a:t>
            </a:r>
            <a:r>
              <a:rPr lang="en-CA" sz="1900" dirty="0">
                <a:effectLst/>
                <a:latin typeface="Arial"/>
                <a:cs typeface="Arial"/>
              </a:rPr>
              <a:t> </a:t>
            </a:r>
            <a:r>
              <a:rPr lang="en-CA" sz="1900" dirty="0" err="1">
                <a:latin typeface="Arial"/>
                <a:cs typeface="Arial"/>
              </a:rPr>
              <a:t>territoire</a:t>
            </a:r>
            <a:r>
              <a:rPr lang="en-CA" sz="1900" dirty="0">
                <a:effectLst/>
                <a:latin typeface="Arial"/>
                <a:cs typeface="Arial"/>
              </a:rPr>
              <a:t>.</a:t>
            </a:r>
          </a:p>
        </p:txBody>
      </p:sp>
      <p:sp>
        <p:nvSpPr>
          <p:cNvPr id="13" name="object 13"/>
          <p:cNvSpPr txBox="1"/>
          <p:nvPr/>
        </p:nvSpPr>
        <p:spPr>
          <a:xfrm>
            <a:off x="15152630" y="7010008"/>
            <a:ext cx="4195819" cy="3131627"/>
          </a:xfrm>
          <a:prstGeom prst="rect">
            <a:avLst/>
          </a:prstGeom>
        </p:spPr>
        <p:txBody>
          <a:bodyPr vert="horz" wrap="square" lIns="0" tIns="109220" rIns="0" bIns="0" rtlCol="0">
            <a:spAutoFit/>
          </a:bodyPr>
          <a:lstStyle/>
          <a:p>
            <a:pPr marL="12700">
              <a:lnSpc>
                <a:spcPts val="3560"/>
              </a:lnSpc>
              <a:spcBef>
                <a:spcPts val="865"/>
              </a:spcBef>
            </a:pPr>
            <a:r>
              <a:rPr lang="en-CA" sz="3200" dirty="0" err="1">
                <a:latin typeface="Arial" panose="020B0604020202020204" pitchFamily="34" charset="0"/>
                <a:cs typeface="Arial" panose="020B0604020202020204" pitchFamily="34" charset="0"/>
              </a:rPr>
              <a:t>Compétences</a:t>
            </a:r>
            <a:r>
              <a:rPr lang="en-CA" sz="3200" dirty="0">
                <a:latin typeface="Arial" panose="020B0604020202020204" pitchFamily="34" charset="0"/>
                <a:cs typeface="Arial" panose="020B0604020202020204" pitchFamily="34" charset="0"/>
              </a:rPr>
              <a:t> </a:t>
            </a:r>
            <a:r>
              <a:rPr lang="en-CA" sz="3200" dirty="0" err="1">
                <a:latin typeface="Arial" panose="020B0604020202020204" pitchFamily="34" charset="0"/>
                <a:cs typeface="Arial" panose="020B0604020202020204" pitchFamily="34" charset="0"/>
              </a:rPr>
              <a:t>développées</a:t>
            </a:r>
            <a:r>
              <a:rPr lang="en-CA" sz="3200" dirty="0">
                <a:latin typeface="Arial" panose="020B0604020202020204" pitchFamily="34" charset="0"/>
                <a:cs typeface="Arial" panose="020B0604020202020204" pitchFamily="34" charset="0"/>
              </a:rPr>
              <a:t>: </a:t>
            </a:r>
          </a:p>
          <a:p>
            <a:pPr marL="12700" marR="5080">
              <a:lnSpc>
                <a:spcPct val="100000"/>
              </a:lnSpc>
              <a:spcBef>
                <a:spcPts val="409"/>
              </a:spcBef>
            </a:pPr>
            <a:r>
              <a:rPr sz="1900" dirty="0" err="1">
                <a:latin typeface="Arial" panose="020B0604020202020204" pitchFamily="34" charset="0"/>
                <a:cs typeface="Arial" panose="020B0604020202020204" pitchFamily="34" charset="0"/>
              </a:rPr>
              <a:t>Écoute</a:t>
            </a:r>
            <a:r>
              <a:rPr sz="1900" dirty="0">
                <a:latin typeface="Arial" panose="020B0604020202020204" pitchFamily="34" charset="0"/>
                <a:cs typeface="Arial" panose="020B0604020202020204" pitchFamily="34" charset="0"/>
              </a:rPr>
              <a:t> active d’une conférencière invitée, introduction aux tendances des données scientifiques, introduction à l’interprétation des graphiques, à la manière dont les données sont recueillies et peuvent être utilisées, réponse à des questions de réflexion.</a:t>
            </a:r>
          </a:p>
        </p:txBody>
      </p:sp>
      <p:sp>
        <p:nvSpPr>
          <p:cNvPr id="16" name="object 16"/>
          <p:cNvSpPr/>
          <p:nvPr/>
        </p:nvSpPr>
        <p:spPr>
          <a:xfrm>
            <a:off x="983082" y="4681733"/>
            <a:ext cx="5906770" cy="5229860"/>
          </a:xfrm>
          <a:custGeom>
            <a:avLst/>
            <a:gdLst/>
            <a:ahLst/>
            <a:cxnLst/>
            <a:rect l="l" t="t" r="r" b="b"/>
            <a:pathLst>
              <a:path w="5906770" h="5229859">
                <a:moveTo>
                  <a:pt x="5812524" y="0"/>
                </a:moveTo>
                <a:lnTo>
                  <a:pt x="94237" y="0"/>
                </a:lnTo>
                <a:lnTo>
                  <a:pt x="57554" y="7405"/>
                </a:lnTo>
                <a:lnTo>
                  <a:pt x="27599" y="27599"/>
                </a:lnTo>
                <a:lnTo>
                  <a:pt x="7405" y="57554"/>
                </a:lnTo>
                <a:lnTo>
                  <a:pt x="0" y="94237"/>
                </a:lnTo>
                <a:lnTo>
                  <a:pt x="0" y="5135121"/>
                </a:lnTo>
                <a:lnTo>
                  <a:pt x="7405" y="5171800"/>
                </a:lnTo>
                <a:lnTo>
                  <a:pt x="27599" y="5201755"/>
                </a:lnTo>
                <a:lnTo>
                  <a:pt x="57554" y="5221952"/>
                </a:lnTo>
                <a:lnTo>
                  <a:pt x="94237" y="5229359"/>
                </a:lnTo>
                <a:lnTo>
                  <a:pt x="5812524" y="5229359"/>
                </a:lnTo>
                <a:lnTo>
                  <a:pt x="5849203" y="5221952"/>
                </a:lnTo>
                <a:lnTo>
                  <a:pt x="5879158" y="5201755"/>
                </a:lnTo>
                <a:lnTo>
                  <a:pt x="5899356" y="5171800"/>
                </a:lnTo>
                <a:lnTo>
                  <a:pt x="5906762" y="5135121"/>
                </a:lnTo>
                <a:lnTo>
                  <a:pt x="5906762" y="94237"/>
                </a:lnTo>
                <a:lnTo>
                  <a:pt x="5899356" y="57554"/>
                </a:lnTo>
                <a:lnTo>
                  <a:pt x="5879158" y="27599"/>
                </a:lnTo>
                <a:lnTo>
                  <a:pt x="5849203" y="7405"/>
                </a:lnTo>
                <a:lnTo>
                  <a:pt x="581252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218677" y="5854670"/>
            <a:ext cx="5435600" cy="0"/>
          </a:xfrm>
          <a:custGeom>
            <a:avLst/>
            <a:gdLst/>
            <a:ahLst/>
            <a:cxnLst/>
            <a:rect l="l" t="t" r="r" b="b"/>
            <a:pathLst>
              <a:path w="5435600">
                <a:moveTo>
                  <a:pt x="0" y="0"/>
                </a:moveTo>
                <a:lnTo>
                  <a:pt x="5435572"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1218677" y="8353024"/>
            <a:ext cx="5435600" cy="0"/>
          </a:xfrm>
          <a:custGeom>
            <a:avLst/>
            <a:gdLst/>
            <a:ahLst/>
            <a:cxnLst/>
            <a:rect l="l" t="t" r="r" b="b"/>
            <a:pathLst>
              <a:path w="5435600">
                <a:moveTo>
                  <a:pt x="0" y="0"/>
                </a:moveTo>
                <a:lnTo>
                  <a:pt x="5435572"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20797" y="4941090"/>
            <a:ext cx="5185410" cy="686726"/>
          </a:xfrm>
          <a:prstGeom prst="rect">
            <a:avLst/>
          </a:prstGeom>
        </p:spPr>
        <p:txBody>
          <a:bodyPr vert="horz" wrap="square" lIns="0" tIns="12065" rIns="0" bIns="0" rtlCol="0">
            <a:spAutoFit/>
          </a:bodyPr>
          <a:lstStyle/>
          <a:p>
            <a:pPr marL="297815">
              <a:lnSpc>
                <a:spcPct val="100000"/>
              </a:lnSpc>
              <a:spcBef>
                <a:spcPts val="2250"/>
              </a:spcBef>
            </a:pPr>
            <a:r>
              <a:rPr sz="1900" dirty="0">
                <a:latin typeface="Arial" panose="020B0604020202020204" pitchFamily="34" charset="0"/>
                <a:cs typeface="Arial" panose="020B0604020202020204" pitchFamily="34" charset="0"/>
              </a:rPr>
              <a:t>DURÉE DE LA LEÇON :</a:t>
            </a:r>
            <a:endParaRPr lang="en-CA" sz="1900" dirty="0">
              <a:latin typeface="Arial" panose="020B0604020202020204" pitchFamily="34" charset="0"/>
              <a:cs typeface="Arial" panose="020B0604020202020204" pitchFamily="34" charset="0"/>
            </a:endParaRPr>
          </a:p>
          <a:p>
            <a:pPr marL="297815">
              <a:lnSpc>
                <a:spcPct val="100000"/>
              </a:lnSpc>
              <a:spcBef>
                <a:spcPts val="735"/>
              </a:spcBef>
            </a:pPr>
            <a:r>
              <a:rPr lang="en-CA" sz="1900" b="1" dirty="0">
                <a:latin typeface="Arial" panose="020B0604020202020204" pitchFamily="34" charset="0"/>
                <a:cs typeface="Arial" panose="020B0604020202020204" pitchFamily="34" charset="0"/>
              </a:rPr>
              <a:t>Une </a:t>
            </a:r>
            <a:r>
              <a:rPr lang="en-CA" sz="1900" b="1" dirty="0" err="1">
                <a:latin typeface="Arial" panose="020B0604020202020204" pitchFamily="34" charset="0"/>
                <a:cs typeface="Arial" panose="020B0604020202020204" pitchFamily="34" charset="0"/>
              </a:rPr>
              <a:t>période</a:t>
            </a:r>
            <a:r>
              <a:rPr lang="en-CA" sz="1900" b="1" dirty="0">
                <a:latin typeface="Arial" panose="020B0604020202020204" pitchFamily="34" charset="0"/>
                <a:cs typeface="Arial" panose="020B0604020202020204" pitchFamily="34" charset="0"/>
              </a:rPr>
              <a:t> de science (40 à 60 minutes)</a:t>
            </a:r>
          </a:p>
        </p:txBody>
      </p:sp>
      <p:sp>
        <p:nvSpPr>
          <p:cNvPr id="20" name="object 20"/>
          <p:cNvSpPr txBox="1"/>
          <p:nvPr/>
        </p:nvSpPr>
        <p:spPr>
          <a:xfrm>
            <a:off x="1205977" y="5989537"/>
            <a:ext cx="5372735" cy="2040943"/>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p>
          <a:p>
            <a:pPr marL="12700">
              <a:lnSpc>
                <a:spcPct val="100000"/>
              </a:lnSpc>
              <a:spcBef>
                <a:spcPts val="740"/>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Verso de la carte de mission no 2</a:t>
            </a:r>
          </a:p>
          <a:p>
            <a:pPr marL="12700" marR="5080">
              <a:lnSpc>
                <a:spcPct val="100000"/>
              </a:lnSpc>
              <a:spcBef>
                <a:spcPts val="735"/>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rapide ou grille d’évaluation de l’apprentissage par l’enquête, discussion de groupe pour vérifier la compréhension</a:t>
            </a:r>
          </a:p>
        </p:txBody>
      </p:sp>
      <p:sp>
        <p:nvSpPr>
          <p:cNvPr id="21" name="object 21"/>
          <p:cNvSpPr txBox="1"/>
          <p:nvPr/>
        </p:nvSpPr>
        <p:spPr>
          <a:xfrm>
            <a:off x="1205977" y="8366292"/>
            <a:ext cx="5239385" cy="1366400"/>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p>
          <a:p>
            <a:pPr marL="12700" marR="5080">
              <a:lnSpc>
                <a:spcPct val="100000"/>
              </a:lnSpc>
              <a:spcBef>
                <a:spcPts val="740"/>
              </a:spcBef>
            </a:pPr>
            <a:r>
              <a:rPr sz="1900" b="1" dirty="0">
                <a:latin typeface="Arial" panose="020B0604020202020204" pitchFamily="34" charset="0"/>
                <a:cs typeface="Arial" panose="020B0604020202020204" pitchFamily="34" charset="0"/>
              </a:rPr>
              <a:t>Ordinateur/projecteur. Imprimez une copie de la carte de mission no 2 pour chaque élève.</a:t>
            </a:r>
          </a:p>
        </p:txBody>
      </p:sp>
      <p:sp>
        <p:nvSpPr>
          <p:cNvPr id="28" name="object 28"/>
          <p:cNvSpPr txBox="1"/>
          <p:nvPr/>
        </p:nvSpPr>
        <p:spPr>
          <a:xfrm>
            <a:off x="5005549" y="290544"/>
            <a:ext cx="522541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endParaRPr sz="1900">
              <a:latin typeface="Arial" panose="020B0604020202020204" pitchFamily="34" charset="0"/>
              <a:cs typeface="Arial" panose="020B0604020202020204" pitchFamily="34" charset="0"/>
            </a:endParaRPr>
          </a:p>
        </p:txBody>
      </p:sp>
      <p:pic>
        <p:nvPicPr>
          <p:cNvPr id="37" name="Picture 36" descr="A black background with white text&#10;&#10;Description automatically generated">
            <a:extLst>
              <a:ext uri="{FF2B5EF4-FFF2-40B4-BE49-F238E27FC236}">
                <a16:creationId xmlns:a16="http://schemas.microsoft.com/office/drawing/2014/main" id="{10906E57-5E84-1615-8715-EFA708DC3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97" y="1770456"/>
            <a:ext cx="5906770" cy="2467004"/>
          </a:xfrm>
          <a:prstGeom prst="rect">
            <a:avLst/>
          </a:prstGeom>
        </p:spPr>
      </p:pic>
      <p:sp>
        <p:nvSpPr>
          <p:cNvPr id="40" name="object 18">
            <a:extLst>
              <a:ext uri="{FF2B5EF4-FFF2-40B4-BE49-F238E27FC236}">
                <a16:creationId xmlns:a16="http://schemas.microsoft.com/office/drawing/2014/main" id="{B97B622F-1E09-D477-0593-8748A38EEFED}"/>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20">
            <a:extLst>
              <a:ext uri="{FF2B5EF4-FFF2-40B4-BE49-F238E27FC236}">
                <a16:creationId xmlns:a16="http://schemas.microsoft.com/office/drawing/2014/main" id="{05238145-C31D-351C-BC46-E3A5A9482520}"/>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dirty="0">
                <a:solidFill>
                  <a:srgbClr val="222222"/>
                </a:solidFill>
                <a:latin typeface="Arial" panose="020B0604020202020204" pitchFamily="34" charset="0"/>
                <a:cs typeface="Arial" panose="020B0604020202020204" pitchFamily="34" charset="0"/>
              </a:rPr>
              <a:t>PLAN DE COURS</a:t>
            </a:r>
            <a:endParaRPr sz="4000" dirty="0">
              <a:latin typeface="Arial" panose="020B0604020202020204" pitchFamily="34" charset="0"/>
              <a:cs typeface="Arial" panose="020B0604020202020204" pitchFamily="34" charset="0"/>
            </a:endParaRPr>
          </a:p>
        </p:txBody>
      </p:sp>
      <p:sp>
        <p:nvSpPr>
          <p:cNvPr id="42" name="object 21">
            <a:extLst>
              <a:ext uri="{FF2B5EF4-FFF2-40B4-BE49-F238E27FC236}">
                <a16:creationId xmlns:a16="http://schemas.microsoft.com/office/drawing/2014/main" id="{5A56AFC3-B2D9-7F0D-B908-963EB54A72F1}"/>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2</a:t>
            </a:r>
            <a:endParaRPr sz="11950" dirty="0">
              <a:latin typeface="Arial" panose="020B0604020202020204" pitchFamily="34" charset="0"/>
              <a:cs typeface="Arial" panose="020B0604020202020204" pitchFamily="34" charset="0"/>
            </a:endParaRPr>
          </a:p>
        </p:txBody>
      </p:sp>
      <p:pic>
        <p:nvPicPr>
          <p:cNvPr id="43" name="Picture 42" descr="A logo of a panda&#10;&#10;Description automatically generated">
            <a:extLst>
              <a:ext uri="{FF2B5EF4-FFF2-40B4-BE49-F238E27FC236}">
                <a16:creationId xmlns:a16="http://schemas.microsoft.com/office/drawing/2014/main" id="{78BAD5BC-B1A0-A2FB-C95B-773C2BD56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sp>
        <p:nvSpPr>
          <p:cNvPr id="45" name="TextBox 44">
            <a:extLst>
              <a:ext uri="{FF2B5EF4-FFF2-40B4-BE49-F238E27FC236}">
                <a16:creationId xmlns:a16="http://schemas.microsoft.com/office/drawing/2014/main" id="{90B2B94E-A2FD-8264-C9FB-8EE5E74B7437}"/>
              </a:ext>
            </a:extLst>
          </p:cNvPr>
          <p:cNvSpPr txBox="1"/>
          <p:nvPr/>
        </p:nvSpPr>
        <p:spPr>
          <a:xfrm>
            <a:off x="963282" y="4142508"/>
            <a:ext cx="5906770" cy="402097"/>
          </a:xfrm>
          <a:prstGeom prst="rect">
            <a:avLst/>
          </a:prstGeom>
          <a:noFill/>
        </p:spPr>
        <p:txBody>
          <a:bodyPr wrap="square">
            <a:spAutoFit/>
          </a:bodyPr>
          <a:lstStyle/>
          <a:p>
            <a:pPr marL="12700">
              <a:lnSpc>
                <a:spcPct val="100000"/>
              </a:lnSpc>
              <a:spcBef>
                <a:spcPts val="95"/>
              </a:spcBef>
            </a:pPr>
            <a:r>
              <a:rPr lang="en-CA" sz="2000" dirty="0" err="1">
                <a:latin typeface="Arial" panose="020B0604020202020204" pitchFamily="34" charset="0"/>
                <a:cs typeface="Arial" panose="020B0604020202020204" pitchFamily="34" charset="0"/>
              </a:rPr>
              <a:t>Niveaux</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scolaires</a:t>
            </a:r>
            <a:r>
              <a:rPr lang="en-CA" sz="2000" dirty="0">
                <a:latin typeface="Arial" panose="020B0604020202020204" pitchFamily="34" charset="0"/>
                <a:cs typeface="Arial" panose="020B0604020202020204" pitchFamily="34" charset="0"/>
              </a:rPr>
              <a:t> : 4e à 6e </a:t>
            </a:r>
            <a:r>
              <a:rPr lang="en-CA" sz="2000" dirty="0" err="1">
                <a:latin typeface="Arial" panose="020B0604020202020204" pitchFamily="34" charset="0"/>
                <a:cs typeface="Arial" panose="020B0604020202020204" pitchFamily="34" charset="0"/>
              </a:rPr>
              <a:t>année</a:t>
            </a: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8" y="5734224"/>
            <a:ext cx="5312372" cy="4558940"/>
          </a:xfrm>
          <a:prstGeom prst="rect">
            <a:avLst/>
          </a:prstGeom>
        </p:spPr>
        <p:txBody>
          <a:bodyPr vert="horz" wrap="square" lIns="0" tIns="77470" rIns="0" bIns="0" rtlCol="0">
            <a:spAutoFit/>
          </a:bodyPr>
          <a:lstStyle/>
          <a:p>
            <a:pPr marL="12700" marR="1180465" algn="l">
              <a:lnSpc>
                <a:spcPts val="3790"/>
              </a:lnSpc>
              <a:spcBef>
                <a:spcPts val="610"/>
              </a:spcBef>
            </a:pPr>
            <a:r>
              <a:rPr sz="3550" dirty="0" err="1">
                <a:latin typeface="Arial" panose="020B0604020202020204" pitchFamily="34" charset="0"/>
                <a:cs typeface="Arial" panose="020B0604020202020204" pitchFamily="34" charset="0"/>
              </a:rPr>
              <a:t>Présentez</a:t>
            </a:r>
            <a:r>
              <a:rPr lang="en-CA" sz="3550" dirty="0">
                <a:latin typeface="Arial" panose="020B0604020202020204" pitchFamily="34" charset="0"/>
                <a:cs typeface="Arial" panose="020B0604020202020204" pitchFamily="34" charset="0"/>
              </a:rPr>
              <a:t> </a:t>
            </a:r>
            <a:r>
              <a:rPr sz="3550" dirty="0">
                <a:latin typeface="Arial" panose="020B0604020202020204" pitchFamily="34" charset="0"/>
                <a:cs typeface="Arial" panose="020B0604020202020204" pitchFamily="34" charset="0"/>
              </a:rPr>
              <a:t>la</a:t>
            </a:r>
            <a:r>
              <a:rPr lang="en-CA" sz="3550" dirty="0">
                <a:latin typeface="Arial" panose="020B0604020202020204" pitchFamily="34" charset="0"/>
                <a:cs typeface="Arial" panose="020B0604020202020204" pitchFamily="34" charset="0"/>
              </a:rPr>
              <a:t> </a:t>
            </a:r>
            <a:r>
              <a:rPr sz="3550" dirty="0">
                <a:latin typeface="Arial" panose="020B0604020202020204" pitchFamily="34" charset="0"/>
                <a:cs typeface="Arial" panose="020B0604020202020204" pitchFamily="34" charset="0"/>
              </a:rPr>
              <a:t>mission et expliquez le processus (écoute active) :</a:t>
            </a:r>
          </a:p>
          <a:p>
            <a:pPr marL="12700" marR="5080">
              <a:lnSpc>
                <a:spcPct val="100000"/>
              </a:lnSpc>
              <a:spcBef>
                <a:spcPts val="1480"/>
              </a:spcBef>
            </a:pPr>
            <a:r>
              <a:rPr sz="1900" dirty="0">
                <a:latin typeface="Arial" panose="020B0604020202020204" pitchFamily="34" charset="0"/>
                <a:cs typeface="Arial" panose="020B0604020202020204" pitchFamily="34" charset="0"/>
              </a:rPr>
              <a:t>« Votre mission consiste à écouter comme un scientifique. Pendant que vous regardez les vidéos, prêtez l’oreille aux indices qui vous permettront de comprendre comment les scientifiques évaluent l’état des espèces au Canada, ce qui se passe après la publication d’un rapport et comment les jeunes peuvent aider. »</a:t>
            </a:r>
          </a:p>
        </p:txBody>
      </p:sp>
      <p:sp>
        <p:nvSpPr>
          <p:cNvPr id="4" name="object 4"/>
          <p:cNvSpPr/>
          <p:nvPr/>
        </p:nvSpPr>
        <p:spPr>
          <a:xfrm>
            <a:off x="13214256" y="818950"/>
            <a:ext cx="5948045" cy="5933440"/>
          </a:xfrm>
          <a:custGeom>
            <a:avLst/>
            <a:gdLst/>
            <a:ahLst/>
            <a:cxnLst/>
            <a:rect l="l" t="t" r="r" b="b"/>
            <a:pathLst>
              <a:path w="5948044" h="5933440">
                <a:moveTo>
                  <a:pt x="5853224" y="0"/>
                </a:moveTo>
                <a:lnTo>
                  <a:pt x="94237" y="0"/>
                </a:lnTo>
                <a:lnTo>
                  <a:pt x="57554" y="7405"/>
                </a:lnTo>
                <a:lnTo>
                  <a:pt x="27599" y="27599"/>
                </a:lnTo>
                <a:lnTo>
                  <a:pt x="7405" y="57554"/>
                </a:lnTo>
                <a:lnTo>
                  <a:pt x="0" y="94237"/>
                </a:lnTo>
                <a:lnTo>
                  <a:pt x="0" y="5838764"/>
                </a:lnTo>
                <a:lnTo>
                  <a:pt x="7405" y="5875443"/>
                </a:lnTo>
                <a:lnTo>
                  <a:pt x="27599" y="5905398"/>
                </a:lnTo>
                <a:lnTo>
                  <a:pt x="57554" y="5925596"/>
                </a:lnTo>
                <a:lnTo>
                  <a:pt x="94237" y="5933002"/>
                </a:lnTo>
                <a:lnTo>
                  <a:pt x="5853224" y="5933002"/>
                </a:lnTo>
                <a:lnTo>
                  <a:pt x="5889908" y="5925596"/>
                </a:lnTo>
                <a:lnTo>
                  <a:pt x="5919862" y="5905398"/>
                </a:lnTo>
                <a:lnTo>
                  <a:pt x="5940057" y="5875443"/>
                </a:lnTo>
                <a:lnTo>
                  <a:pt x="5947462" y="5838764"/>
                </a:lnTo>
                <a:lnTo>
                  <a:pt x="5947462" y="94237"/>
                </a:lnTo>
                <a:lnTo>
                  <a:pt x="5940057" y="57554"/>
                </a:lnTo>
                <a:lnTo>
                  <a:pt x="5919862" y="27599"/>
                </a:lnTo>
                <a:lnTo>
                  <a:pt x="5889908" y="7405"/>
                </a:lnTo>
                <a:lnTo>
                  <a:pt x="585322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13437152" y="972936"/>
            <a:ext cx="5550350" cy="5659563"/>
          </a:xfrm>
          <a:prstGeom prst="rect">
            <a:avLst/>
          </a:prstGeom>
        </p:spPr>
        <p:txBody>
          <a:bodyPr vert="horz" wrap="square" lIns="0" tIns="12065" rIns="0" bIns="0" rtlCol="0" anchor="t">
            <a:spAutoFit/>
          </a:bodyPr>
          <a:lstStyle/>
          <a:p>
            <a:pPr marL="12700">
              <a:lnSpc>
                <a:spcPts val="2280"/>
              </a:lnSpc>
              <a:spcBef>
                <a:spcPts val="95"/>
              </a:spcBef>
            </a:pPr>
            <a:r>
              <a:rPr sz="1900" b="1" dirty="0" err="1">
                <a:latin typeface="Arial"/>
                <a:cs typeface="Arial"/>
              </a:rPr>
              <a:t>Préparation</a:t>
            </a:r>
            <a:r>
              <a:rPr sz="1900" b="1" dirty="0">
                <a:latin typeface="Arial"/>
                <a:cs typeface="Arial"/>
              </a:rPr>
              <a:t> à </a:t>
            </a:r>
            <a:r>
              <a:rPr sz="1900" b="1" dirty="0" err="1">
                <a:latin typeface="Arial"/>
                <a:cs typeface="Arial"/>
              </a:rPr>
              <a:t>l’écoute</a:t>
            </a:r>
            <a:r>
              <a:rPr sz="1900" b="1" dirty="0">
                <a:latin typeface="Arial"/>
                <a:cs typeface="Arial"/>
              </a:rPr>
              <a:t> de la</a:t>
            </a:r>
            <a:endParaRPr lang="en-CA" sz="1900" b="1" dirty="0">
              <a:latin typeface="Arial"/>
              <a:cs typeface="Arial"/>
            </a:endParaRPr>
          </a:p>
          <a:p>
            <a:pPr marL="74930">
              <a:lnSpc>
                <a:spcPts val="2280"/>
              </a:lnSpc>
            </a:pPr>
            <a:r>
              <a:rPr lang="en-CA" sz="1900" b="1" dirty="0">
                <a:latin typeface="Arial" panose="020B0604020202020204" pitchFamily="34" charset="0"/>
                <a:cs typeface="Arial" panose="020B0604020202020204" pitchFamily="34" charset="0"/>
              </a:rPr>
              <a:t>« </a:t>
            </a:r>
            <a:r>
              <a:rPr lang="en-CA" sz="1900" b="1" dirty="0" err="1">
                <a:latin typeface="Arial" panose="020B0604020202020204" pitchFamily="34" charset="0"/>
                <a:cs typeface="Arial" panose="020B0604020202020204" pitchFamily="34" charset="0"/>
              </a:rPr>
              <a:t>conférencière</a:t>
            </a:r>
            <a:r>
              <a:rPr lang="en-CA" sz="1900" b="1" dirty="0">
                <a:latin typeface="Arial" panose="020B0604020202020204" pitchFamily="34" charset="0"/>
                <a:cs typeface="Arial" panose="020B0604020202020204" pitchFamily="34" charset="0"/>
              </a:rPr>
              <a:t> </a:t>
            </a:r>
            <a:r>
              <a:rPr lang="en-CA" sz="1900" b="1" dirty="0" err="1">
                <a:latin typeface="Arial" panose="020B0604020202020204" pitchFamily="34" charset="0"/>
                <a:cs typeface="Arial" panose="020B0604020202020204" pitchFamily="34" charset="0"/>
              </a:rPr>
              <a:t>invitée</a:t>
            </a:r>
            <a:r>
              <a:rPr lang="en-CA" sz="1900" b="1" dirty="0">
                <a:latin typeface="Arial" panose="020B0604020202020204" pitchFamily="34" charset="0"/>
                <a:cs typeface="Arial" panose="020B0604020202020204" pitchFamily="34" charset="0"/>
              </a:rPr>
              <a:t> »</a:t>
            </a:r>
          </a:p>
          <a:p>
            <a:pPr marL="12700" marR="288290">
              <a:lnSpc>
                <a:spcPct val="100000"/>
              </a:lnSpc>
              <a:spcBef>
                <a:spcPts val="735"/>
              </a:spcBef>
            </a:pPr>
            <a:r>
              <a:rPr sz="1900" dirty="0">
                <a:latin typeface="Arial"/>
                <a:cs typeface="Arial"/>
              </a:rPr>
              <a:t>Donnez </a:t>
            </a:r>
            <a:r>
              <a:rPr sz="1900" dirty="0" err="1">
                <a:latin typeface="Arial"/>
                <a:cs typeface="Arial"/>
              </a:rPr>
              <a:t>quelques</a:t>
            </a:r>
            <a:r>
              <a:rPr sz="1900" dirty="0">
                <a:latin typeface="Arial"/>
                <a:cs typeface="Arial"/>
              </a:rPr>
              <a:t> conseils aux </a:t>
            </a:r>
            <a:r>
              <a:rPr sz="1900" dirty="0" err="1">
                <a:latin typeface="Arial"/>
                <a:cs typeface="Arial"/>
              </a:rPr>
              <a:t>élèves</a:t>
            </a:r>
            <a:r>
              <a:rPr sz="1900" dirty="0">
                <a:latin typeface="Arial"/>
                <a:cs typeface="Arial"/>
              </a:rPr>
              <a:t> sur la manière </a:t>
            </a:r>
            <a:r>
              <a:rPr sz="1900" dirty="0" err="1">
                <a:latin typeface="Arial"/>
                <a:cs typeface="Arial"/>
              </a:rPr>
              <a:t>dont</a:t>
            </a:r>
            <a:r>
              <a:rPr sz="1900" dirty="0">
                <a:latin typeface="Arial"/>
                <a:cs typeface="Arial"/>
              </a:rPr>
              <a:t> </a:t>
            </a:r>
            <a:r>
              <a:rPr sz="1900" dirty="0" err="1">
                <a:latin typeface="Arial"/>
                <a:cs typeface="Arial"/>
              </a:rPr>
              <a:t>ils</a:t>
            </a:r>
            <a:r>
              <a:rPr sz="1900" dirty="0">
                <a:latin typeface="Arial"/>
                <a:cs typeface="Arial"/>
              </a:rPr>
              <a:t> </a:t>
            </a:r>
            <a:r>
              <a:rPr sz="1900" dirty="0" err="1">
                <a:latin typeface="Arial"/>
                <a:cs typeface="Arial"/>
              </a:rPr>
              <a:t>doivent</a:t>
            </a:r>
            <a:r>
              <a:rPr sz="1900" dirty="0">
                <a:latin typeface="Arial"/>
                <a:cs typeface="Arial"/>
              </a:rPr>
              <a:t> </a:t>
            </a:r>
            <a:r>
              <a:rPr sz="1900" dirty="0" err="1">
                <a:latin typeface="Arial"/>
                <a:cs typeface="Arial"/>
              </a:rPr>
              <a:t>aborder</a:t>
            </a:r>
            <a:r>
              <a:rPr sz="1900" dirty="0">
                <a:latin typeface="Arial"/>
                <a:cs typeface="Arial"/>
              </a:rPr>
              <a:t> les </a:t>
            </a:r>
            <a:r>
              <a:rPr sz="1900" dirty="0" err="1">
                <a:latin typeface="Arial"/>
                <a:cs typeface="Arial"/>
              </a:rPr>
              <a:t>vidéos</a:t>
            </a:r>
            <a:r>
              <a:rPr sz="1900" dirty="0">
                <a:latin typeface="Arial"/>
                <a:cs typeface="Arial"/>
              </a:rPr>
              <a:t>, </a:t>
            </a:r>
            <a:r>
              <a:rPr sz="1900" dirty="0" err="1">
                <a:latin typeface="Arial"/>
                <a:cs typeface="Arial"/>
              </a:rPr>
              <a:t>comme</a:t>
            </a:r>
            <a:r>
              <a:rPr sz="1900" dirty="0">
                <a:latin typeface="Arial"/>
                <a:cs typeface="Arial"/>
              </a:rPr>
              <a:t> </a:t>
            </a:r>
            <a:r>
              <a:rPr sz="1900" dirty="0" err="1">
                <a:latin typeface="Arial"/>
                <a:cs typeface="Arial"/>
              </a:rPr>
              <a:t>s’il</a:t>
            </a:r>
            <a:r>
              <a:rPr sz="1900" dirty="0">
                <a:latin typeface="Arial"/>
                <a:cs typeface="Arial"/>
              </a:rPr>
              <a:t> y </a:t>
            </a:r>
            <a:r>
              <a:rPr sz="1900" dirty="0" err="1">
                <a:latin typeface="Arial"/>
                <a:cs typeface="Arial"/>
              </a:rPr>
              <a:t>avait</a:t>
            </a:r>
            <a:r>
              <a:rPr sz="1900" dirty="0">
                <a:latin typeface="Arial"/>
                <a:cs typeface="Arial"/>
              </a:rPr>
              <a:t> </a:t>
            </a:r>
            <a:r>
              <a:rPr sz="1900" dirty="0" err="1">
                <a:latin typeface="Arial"/>
                <a:cs typeface="Arial"/>
              </a:rPr>
              <a:t>une</a:t>
            </a:r>
            <a:r>
              <a:rPr sz="1900" dirty="0">
                <a:latin typeface="Arial"/>
                <a:cs typeface="Arial"/>
              </a:rPr>
              <a:t> </a:t>
            </a:r>
            <a:r>
              <a:rPr sz="1900" dirty="0" err="1">
                <a:latin typeface="Arial"/>
                <a:cs typeface="Arial"/>
              </a:rPr>
              <a:t>véritable</a:t>
            </a:r>
            <a:r>
              <a:rPr sz="1900" dirty="0">
                <a:latin typeface="Arial"/>
                <a:cs typeface="Arial"/>
              </a:rPr>
              <a:t> </a:t>
            </a:r>
            <a:r>
              <a:rPr sz="1900" dirty="0" err="1">
                <a:latin typeface="Arial"/>
                <a:cs typeface="Arial"/>
              </a:rPr>
              <a:t>invitée</a:t>
            </a:r>
            <a:r>
              <a:rPr sz="1900" dirty="0">
                <a:latin typeface="Arial"/>
                <a:cs typeface="Arial"/>
              </a:rPr>
              <a:t> dans la </a:t>
            </a:r>
            <a:r>
              <a:rPr sz="1900" dirty="0" err="1">
                <a:latin typeface="Arial"/>
                <a:cs typeface="Arial"/>
              </a:rPr>
              <a:t>classe</a:t>
            </a:r>
            <a:r>
              <a:rPr sz="1900" dirty="0">
                <a:latin typeface="Arial"/>
                <a:cs typeface="Arial"/>
              </a:rPr>
              <a:t>.</a:t>
            </a:r>
          </a:p>
          <a:p>
            <a:pPr marL="12700" marR="1490980">
              <a:lnSpc>
                <a:spcPts val="3020"/>
              </a:lnSpc>
              <a:spcBef>
                <a:spcPts val="210"/>
              </a:spcBef>
            </a:pPr>
            <a:r>
              <a:rPr sz="1900" b="1" dirty="0">
                <a:latin typeface="Arial"/>
                <a:cs typeface="Arial"/>
              </a:rPr>
              <a:t>À quoi </a:t>
            </a:r>
            <a:r>
              <a:rPr sz="1900" b="1" dirty="0" err="1">
                <a:latin typeface="Arial"/>
                <a:cs typeface="Arial"/>
              </a:rPr>
              <a:t>cela</a:t>
            </a:r>
            <a:r>
              <a:rPr sz="1900" b="1" dirty="0">
                <a:latin typeface="Arial"/>
                <a:cs typeface="Arial"/>
              </a:rPr>
              <a:t> </a:t>
            </a:r>
            <a:r>
              <a:rPr sz="1900" b="1" dirty="0" err="1">
                <a:latin typeface="Arial"/>
                <a:cs typeface="Arial"/>
              </a:rPr>
              <a:t>ressemblerait</a:t>
            </a:r>
            <a:r>
              <a:rPr sz="1900" b="1" dirty="0">
                <a:latin typeface="Arial"/>
                <a:cs typeface="Arial"/>
              </a:rPr>
              <a:t>-il? </a:t>
            </a:r>
            <a:r>
              <a:rPr sz="1900" b="1" dirty="0" err="1">
                <a:latin typeface="Arial"/>
                <a:cs typeface="Arial"/>
              </a:rPr>
              <a:t>Quelles</a:t>
            </a:r>
            <a:r>
              <a:rPr sz="1900" b="1" dirty="0">
                <a:latin typeface="Arial"/>
                <a:cs typeface="Arial"/>
              </a:rPr>
              <a:t> questions </a:t>
            </a:r>
            <a:r>
              <a:rPr sz="1900" b="1" dirty="0" err="1">
                <a:latin typeface="Arial"/>
                <a:cs typeface="Arial"/>
              </a:rPr>
              <a:t>poseriez</a:t>
            </a:r>
            <a:r>
              <a:rPr sz="1900" b="1" dirty="0">
                <a:latin typeface="Arial"/>
                <a:cs typeface="Arial"/>
              </a:rPr>
              <a:t>-vous?</a:t>
            </a:r>
          </a:p>
          <a:p>
            <a:pPr marL="12700" marR="780415">
              <a:lnSpc>
                <a:spcPct val="100000"/>
              </a:lnSpc>
              <a:spcBef>
                <a:spcPts val="509"/>
              </a:spcBef>
            </a:pPr>
            <a:r>
              <a:rPr sz="1900" dirty="0">
                <a:latin typeface="Arial"/>
                <a:cs typeface="Arial"/>
              </a:rPr>
              <a:t>Avant de </a:t>
            </a:r>
            <a:r>
              <a:rPr sz="1900" dirty="0" err="1">
                <a:latin typeface="Arial"/>
                <a:cs typeface="Arial"/>
              </a:rPr>
              <a:t>visionner</a:t>
            </a:r>
            <a:r>
              <a:rPr sz="1900" dirty="0">
                <a:latin typeface="Arial"/>
                <a:cs typeface="Arial"/>
              </a:rPr>
              <a:t> les </a:t>
            </a:r>
            <a:r>
              <a:rPr sz="1900" dirty="0" err="1">
                <a:latin typeface="Arial"/>
                <a:cs typeface="Arial"/>
              </a:rPr>
              <a:t>vidéos</a:t>
            </a:r>
            <a:r>
              <a:rPr sz="1900" dirty="0">
                <a:latin typeface="Arial"/>
                <a:cs typeface="Arial"/>
              </a:rPr>
              <a:t>, </a:t>
            </a:r>
            <a:r>
              <a:rPr sz="1900" dirty="0" err="1">
                <a:latin typeface="Arial"/>
                <a:cs typeface="Arial"/>
              </a:rPr>
              <a:t>réfléchissez</a:t>
            </a:r>
            <a:r>
              <a:rPr sz="1900" dirty="0">
                <a:latin typeface="Arial"/>
                <a:cs typeface="Arial"/>
              </a:rPr>
              <a:t> ensemble à </a:t>
            </a:r>
            <a:r>
              <a:rPr sz="1900" dirty="0" err="1">
                <a:latin typeface="Arial"/>
                <a:cs typeface="Arial"/>
              </a:rPr>
              <a:t>quelques</a:t>
            </a:r>
            <a:r>
              <a:rPr sz="1900" dirty="0">
                <a:latin typeface="Arial"/>
                <a:cs typeface="Arial"/>
              </a:rPr>
              <a:t> questions et </a:t>
            </a:r>
            <a:r>
              <a:rPr sz="1900" dirty="0" err="1">
                <a:latin typeface="Arial"/>
                <a:cs typeface="Arial"/>
              </a:rPr>
              <a:t>notez</a:t>
            </a:r>
            <a:r>
              <a:rPr sz="1900" dirty="0">
                <a:latin typeface="Arial"/>
                <a:cs typeface="Arial"/>
              </a:rPr>
              <a:t>-</a:t>
            </a:r>
          </a:p>
          <a:p>
            <a:pPr marL="12700" marR="5080">
              <a:lnSpc>
                <a:spcPts val="2280"/>
              </a:lnSpc>
              <a:spcBef>
                <a:spcPts val="60"/>
              </a:spcBef>
            </a:pPr>
            <a:r>
              <a:rPr sz="1900" dirty="0">
                <a:latin typeface="Arial"/>
                <a:cs typeface="Arial"/>
              </a:rPr>
              <a:t>les au tableau. </a:t>
            </a:r>
            <a:r>
              <a:rPr sz="1900" dirty="0" err="1">
                <a:latin typeface="Arial"/>
                <a:cs typeface="Arial"/>
              </a:rPr>
              <a:t>Lorsque</a:t>
            </a:r>
            <a:r>
              <a:rPr sz="1900" dirty="0">
                <a:latin typeface="Arial"/>
                <a:cs typeface="Arial"/>
              </a:rPr>
              <a:t> la </a:t>
            </a:r>
            <a:r>
              <a:rPr sz="1900" dirty="0" err="1">
                <a:latin typeface="Arial"/>
                <a:cs typeface="Arial"/>
              </a:rPr>
              <a:t>scientifique</a:t>
            </a:r>
            <a:r>
              <a:rPr sz="1900" dirty="0">
                <a:latin typeface="Arial"/>
                <a:cs typeface="Arial"/>
              </a:rPr>
              <a:t> Jessica Currie commence à </a:t>
            </a:r>
            <a:r>
              <a:rPr sz="1900" dirty="0" err="1">
                <a:latin typeface="Arial"/>
                <a:cs typeface="Arial"/>
              </a:rPr>
              <a:t>répondre</a:t>
            </a:r>
            <a:r>
              <a:rPr sz="1900" dirty="0">
                <a:latin typeface="Arial"/>
                <a:cs typeface="Arial"/>
              </a:rPr>
              <a:t> aux questions dans la </a:t>
            </a:r>
            <a:r>
              <a:rPr sz="1900" dirty="0" err="1">
                <a:latin typeface="Arial"/>
                <a:cs typeface="Arial"/>
              </a:rPr>
              <a:t>vidéo</a:t>
            </a:r>
            <a:r>
              <a:rPr sz="1900" dirty="0">
                <a:latin typeface="Arial"/>
                <a:cs typeface="Arial"/>
              </a:rPr>
              <a:t>, </a:t>
            </a:r>
            <a:r>
              <a:rPr sz="1900" dirty="0" err="1">
                <a:latin typeface="Arial"/>
                <a:cs typeface="Arial"/>
              </a:rPr>
              <a:t>vérifiez</a:t>
            </a:r>
            <a:r>
              <a:rPr sz="1900" dirty="0">
                <a:latin typeface="Arial"/>
                <a:cs typeface="Arial"/>
              </a:rPr>
              <a:t> </a:t>
            </a:r>
            <a:r>
              <a:rPr sz="1900" dirty="0" err="1">
                <a:latin typeface="Arial"/>
                <a:cs typeface="Arial"/>
              </a:rPr>
              <a:t>si</a:t>
            </a:r>
            <a:r>
              <a:rPr sz="1900" dirty="0">
                <a:latin typeface="Arial"/>
                <a:cs typeface="Arial"/>
              </a:rPr>
              <a:t> </a:t>
            </a:r>
            <a:r>
              <a:rPr sz="1900" dirty="0" err="1">
                <a:latin typeface="Arial"/>
                <a:cs typeface="Arial"/>
              </a:rPr>
              <a:t>certaines</a:t>
            </a:r>
            <a:r>
              <a:rPr sz="1900" dirty="0">
                <a:latin typeface="Arial"/>
                <a:cs typeface="Arial"/>
              </a:rPr>
              <a:t> </a:t>
            </a:r>
            <a:r>
              <a:rPr sz="1900" dirty="0" err="1">
                <a:latin typeface="Arial"/>
                <a:cs typeface="Arial"/>
              </a:rPr>
              <a:t>d’entre</a:t>
            </a:r>
            <a:r>
              <a:rPr sz="1900" dirty="0">
                <a:latin typeface="Arial"/>
                <a:cs typeface="Arial"/>
              </a:rPr>
              <a:t> </a:t>
            </a:r>
            <a:r>
              <a:rPr sz="1900" dirty="0" err="1">
                <a:latin typeface="Arial"/>
                <a:cs typeface="Arial"/>
              </a:rPr>
              <a:t>elles</a:t>
            </a:r>
            <a:r>
              <a:rPr sz="1900" dirty="0">
                <a:latin typeface="Arial"/>
                <a:cs typeface="Arial"/>
              </a:rPr>
              <a:t> correspondent aux questions de la </a:t>
            </a:r>
            <a:r>
              <a:rPr sz="1900" dirty="0" err="1">
                <a:latin typeface="Arial"/>
                <a:cs typeface="Arial"/>
              </a:rPr>
              <a:t>classe</a:t>
            </a:r>
            <a:r>
              <a:rPr sz="1900" dirty="0">
                <a:latin typeface="Arial"/>
                <a:cs typeface="Arial"/>
              </a:rPr>
              <a:t>. Vous </a:t>
            </a:r>
            <a:r>
              <a:rPr sz="1900" dirty="0" err="1">
                <a:latin typeface="Arial"/>
                <a:cs typeface="Arial"/>
              </a:rPr>
              <a:t>pouvez</a:t>
            </a:r>
            <a:r>
              <a:rPr sz="1900" dirty="0">
                <a:latin typeface="Arial"/>
                <a:cs typeface="Arial"/>
              </a:rPr>
              <a:t> </a:t>
            </a:r>
            <a:r>
              <a:rPr sz="1900" dirty="0" err="1">
                <a:latin typeface="Arial"/>
                <a:cs typeface="Arial"/>
              </a:rPr>
              <a:t>désigner</a:t>
            </a:r>
            <a:r>
              <a:rPr sz="1900" dirty="0">
                <a:latin typeface="Arial"/>
                <a:cs typeface="Arial"/>
              </a:rPr>
              <a:t> un </a:t>
            </a:r>
            <a:r>
              <a:rPr sz="1900" dirty="0" err="1">
                <a:latin typeface="Arial"/>
                <a:cs typeface="Arial"/>
              </a:rPr>
              <a:t>élève</a:t>
            </a:r>
            <a:r>
              <a:rPr sz="1900" dirty="0">
                <a:latin typeface="Arial"/>
                <a:cs typeface="Arial"/>
              </a:rPr>
              <a:t> chargé de prendre des notes pour </a:t>
            </a:r>
            <a:r>
              <a:rPr sz="1900" dirty="0" err="1">
                <a:latin typeface="Arial"/>
                <a:cs typeface="Arial"/>
              </a:rPr>
              <a:t>écouter</a:t>
            </a:r>
            <a:r>
              <a:rPr sz="1900" dirty="0">
                <a:latin typeface="Arial"/>
                <a:cs typeface="Arial"/>
              </a:rPr>
              <a:t> les questions de la </a:t>
            </a:r>
            <a:r>
              <a:rPr sz="1900" dirty="0" err="1">
                <a:latin typeface="Arial"/>
                <a:cs typeface="Arial"/>
              </a:rPr>
              <a:t>vidéo</a:t>
            </a:r>
            <a:r>
              <a:rPr sz="1900" dirty="0">
                <a:latin typeface="Arial"/>
                <a:cs typeface="Arial"/>
              </a:rPr>
              <a:t> et </a:t>
            </a:r>
            <a:r>
              <a:rPr sz="1900" dirty="0" err="1">
                <a:latin typeface="Arial"/>
                <a:cs typeface="Arial"/>
              </a:rPr>
              <a:t>cocher</a:t>
            </a:r>
            <a:r>
              <a:rPr sz="1900" dirty="0">
                <a:latin typeface="Arial"/>
                <a:cs typeface="Arial"/>
              </a:rPr>
              <a:t> </a:t>
            </a:r>
            <a:r>
              <a:rPr lang="fr-FR" sz="1900" dirty="0">
                <a:latin typeface="Arial"/>
                <a:cs typeface="Arial"/>
              </a:rPr>
              <a:t>celles-ci</a:t>
            </a:r>
            <a:r>
              <a:rPr sz="1900" dirty="0">
                <a:latin typeface="Arial"/>
                <a:cs typeface="Arial"/>
              </a:rPr>
              <a:t> qui correspondent aux questions de la </a:t>
            </a:r>
            <a:r>
              <a:rPr sz="1900" dirty="0" err="1">
                <a:latin typeface="Arial"/>
                <a:cs typeface="Arial"/>
              </a:rPr>
              <a:t>classe</a:t>
            </a:r>
            <a:r>
              <a:rPr sz="1900" dirty="0">
                <a:latin typeface="Arial"/>
                <a:cs typeface="Arial"/>
              </a:rPr>
              <a:t>.</a:t>
            </a:r>
          </a:p>
        </p:txBody>
      </p:sp>
      <p:sp>
        <p:nvSpPr>
          <p:cNvPr id="6" name="object 6"/>
          <p:cNvSpPr txBox="1"/>
          <p:nvPr/>
        </p:nvSpPr>
        <p:spPr>
          <a:xfrm>
            <a:off x="929679" y="1979470"/>
            <a:ext cx="4570095" cy="2450465"/>
          </a:xfrm>
          <a:prstGeom prst="rect">
            <a:avLst/>
          </a:prstGeom>
        </p:spPr>
        <p:txBody>
          <a:bodyPr vert="horz" wrap="square" lIns="0" tIns="109855" rIns="0" bIns="0" rtlCol="0">
            <a:spAutoFit/>
          </a:bodyPr>
          <a:lstStyle/>
          <a:p>
            <a:pPr marL="12700">
              <a:lnSpc>
                <a:spcPct val="100000"/>
              </a:lnSpc>
              <a:spcBef>
                <a:spcPts val="865"/>
              </a:spcBef>
            </a:pPr>
            <a:r>
              <a:rPr sz="3550" dirty="0">
                <a:latin typeface="Arial" panose="020B0604020202020204" pitchFamily="34" charset="0"/>
                <a:cs typeface="Arial" panose="020B0604020202020204" pitchFamily="34" charset="0"/>
              </a:rPr>
              <a:t>Mise en contexte :</a:t>
            </a:r>
          </a:p>
          <a:p>
            <a:pPr marL="12700" marR="5080">
              <a:lnSpc>
                <a:spcPct val="100000"/>
              </a:lnSpc>
              <a:spcBef>
                <a:spcPts val="405"/>
              </a:spcBef>
            </a:pPr>
            <a:r>
              <a:rPr sz="1900" dirty="0">
                <a:latin typeface="Arial" panose="020B0604020202020204" pitchFamily="34" charset="0"/>
                <a:cs typeface="Arial" panose="020B0604020202020204" pitchFamily="34" charset="0"/>
              </a:rPr>
              <a:t>Dans la leçon 2, les élèves comprennent que le </a:t>
            </a:r>
            <a:r>
              <a:rPr sz="1900" i="1" dirty="0">
                <a:latin typeface="Arial" panose="020B0604020202020204" pitchFamily="34" charset="0"/>
                <a:cs typeface="Arial" panose="020B0604020202020204" pitchFamily="34" charset="0"/>
              </a:rPr>
              <a:t>Rapport Planète vivante Canada 2025 </a:t>
            </a:r>
            <a:r>
              <a:rPr sz="1900" dirty="0">
                <a:latin typeface="Arial" panose="020B0604020202020204" pitchFamily="34" charset="0"/>
                <a:cs typeface="Arial" panose="020B0604020202020204" pitchFamily="34" charset="0"/>
              </a:rPr>
              <a:t>s’appuie sur des observations et des questions réelles, ce qui donne de l’importance à leur exploration et à leurs prochaines actions.</a:t>
            </a:r>
          </a:p>
        </p:txBody>
      </p:sp>
      <p:sp>
        <p:nvSpPr>
          <p:cNvPr id="7" name="object 7"/>
          <p:cNvSpPr/>
          <p:nvPr/>
        </p:nvSpPr>
        <p:spPr>
          <a:xfrm>
            <a:off x="13214256" y="7477551"/>
            <a:ext cx="5948045" cy="2683510"/>
          </a:xfrm>
          <a:custGeom>
            <a:avLst/>
            <a:gdLst/>
            <a:ahLst/>
            <a:cxnLst/>
            <a:rect l="l" t="t" r="r" b="b"/>
            <a:pathLst>
              <a:path w="5948044" h="2683509">
                <a:moveTo>
                  <a:pt x="5853224" y="0"/>
                </a:moveTo>
                <a:lnTo>
                  <a:pt x="94237" y="0"/>
                </a:lnTo>
                <a:lnTo>
                  <a:pt x="57554" y="7405"/>
                </a:lnTo>
                <a:lnTo>
                  <a:pt x="27599" y="27599"/>
                </a:lnTo>
                <a:lnTo>
                  <a:pt x="7405" y="57554"/>
                </a:lnTo>
                <a:lnTo>
                  <a:pt x="0" y="94237"/>
                </a:lnTo>
                <a:lnTo>
                  <a:pt x="0" y="2588779"/>
                </a:lnTo>
                <a:lnTo>
                  <a:pt x="7405" y="2625458"/>
                </a:lnTo>
                <a:lnTo>
                  <a:pt x="27599" y="2655413"/>
                </a:lnTo>
                <a:lnTo>
                  <a:pt x="57554" y="2675611"/>
                </a:lnTo>
                <a:lnTo>
                  <a:pt x="94237" y="2683017"/>
                </a:lnTo>
                <a:lnTo>
                  <a:pt x="5853224" y="2683017"/>
                </a:lnTo>
                <a:lnTo>
                  <a:pt x="5889908" y="2675611"/>
                </a:lnTo>
                <a:lnTo>
                  <a:pt x="5919862" y="2655413"/>
                </a:lnTo>
                <a:lnTo>
                  <a:pt x="5940057" y="2625458"/>
                </a:lnTo>
                <a:lnTo>
                  <a:pt x="5947462" y="2588779"/>
                </a:lnTo>
                <a:lnTo>
                  <a:pt x="5947462" y="94237"/>
                </a:lnTo>
                <a:lnTo>
                  <a:pt x="5940057" y="57554"/>
                </a:lnTo>
                <a:lnTo>
                  <a:pt x="5919862" y="27599"/>
                </a:lnTo>
                <a:lnTo>
                  <a:pt x="5889908" y="7405"/>
                </a:lnTo>
                <a:lnTo>
                  <a:pt x="585322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3437151" y="7535925"/>
            <a:ext cx="5362575" cy="2501326"/>
          </a:xfrm>
          <a:prstGeom prst="rect">
            <a:avLst/>
          </a:prstGeom>
        </p:spPr>
        <p:txBody>
          <a:bodyPr vert="horz" wrap="square" lIns="0" tIns="109855" rIns="0" bIns="0" rtlCol="0">
            <a:spAutoFit/>
          </a:bodyPr>
          <a:lstStyle/>
          <a:p>
            <a:pPr marL="12700">
              <a:lnSpc>
                <a:spcPct val="100000"/>
              </a:lnSpc>
              <a:spcBef>
                <a:spcPts val="2065"/>
              </a:spcBef>
              <a:spcAft>
                <a:spcPts val="600"/>
              </a:spcAft>
            </a:pPr>
            <a:r>
              <a:rPr sz="2800" b="1" dirty="0">
                <a:solidFill>
                  <a:srgbClr val="FFFFFF"/>
                </a:solidFill>
                <a:latin typeface="Arial" panose="020B0604020202020204" pitchFamily="34" charset="0"/>
                <a:cs typeface="Arial" panose="020B0604020202020204" pitchFamily="34" charset="0"/>
              </a:rPr>
              <a:t>Mots de vocabulaire essentiels</a:t>
            </a:r>
            <a:endParaRPr sz="2800" b="1" dirty="0">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FFFFFF"/>
                </a:solidFill>
                <a:latin typeface="Arial" panose="020B0604020202020204" pitchFamily="34" charset="0"/>
                <a:cs typeface="Arial" panose="020B0604020202020204" pitchFamily="34" charset="0"/>
              </a:rPr>
              <a:t>Avant de montrer les vidéos, réfléchissez à une liste de termes scientifiques et écrivez-les au tableau. Chaque fois que la scientifique prononce un de ces mots, vous pouvez cocher la case correspondante. N’interrompez pas la vidéo, contentez-vous de tenir le compte.</a:t>
            </a:r>
            <a:endParaRPr sz="1900" dirty="0">
              <a:latin typeface="Arial" panose="020B0604020202020204" pitchFamily="34" charset="0"/>
              <a:cs typeface="Arial" panose="020B0604020202020204" pitchFamily="34" charset="0"/>
            </a:endParaRPr>
          </a:p>
        </p:txBody>
      </p:sp>
      <p:sp>
        <p:nvSpPr>
          <p:cNvPr id="9" name="object 9"/>
          <p:cNvSpPr/>
          <p:nvPr/>
        </p:nvSpPr>
        <p:spPr>
          <a:xfrm>
            <a:off x="7092531" y="1493030"/>
            <a:ext cx="1477010" cy="643255"/>
          </a:xfrm>
          <a:custGeom>
            <a:avLst/>
            <a:gdLst/>
            <a:ahLst/>
            <a:cxnLst/>
            <a:rect l="l" t="t" r="r" b="b"/>
            <a:pathLst>
              <a:path w="1477009" h="643255">
                <a:moveTo>
                  <a:pt x="1382680" y="0"/>
                </a:moveTo>
                <a:lnTo>
                  <a:pt x="94237" y="0"/>
                </a:lnTo>
                <a:lnTo>
                  <a:pt x="57554" y="7405"/>
                </a:lnTo>
                <a:lnTo>
                  <a:pt x="27599" y="27599"/>
                </a:lnTo>
                <a:lnTo>
                  <a:pt x="7405" y="57554"/>
                </a:lnTo>
                <a:lnTo>
                  <a:pt x="0" y="94237"/>
                </a:lnTo>
                <a:lnTo>
                  <a:pt x="0" y="548873"/>
                </a:lnTo>
                <a:lnTo>
                  <a:pt x="7405" y="585556"/>
                </a:lnTo>
                <a:lnTo>
                  <a:pt x="27599" y="615511"/>
                </a:lnTo>
                <a:lnTo>
                  <a:pt x="57554" y="635706"/>
                </a:lnTo>
                <a:lnTo>
                  <a:pt x="94237" y="643111"/>
                </a:lnTo>
                <a:lnTo>
                  <a:pt x="1382680" y="643111"/>
                </a:lnTo>
                <a:lnTo>
                  <a:pt x="1419359" y="635706"/>
                </a:lnTo>
                <a:lnTo>
                  <a:pt x="1449314" y="615511"/>
                </a:lnTo>
                <a:lnTo>
                  <a:pt x="1469511" y="585556"/>
                </a:lnTo>
                <a:lnTo>
                  <a:pt x="1476918" y="548873"/>
                </a:lnTo>
                <a:lnTo>
                  <a:pt x="1476918" y="94237"/>
                </a:lnTo>
                <a:lnTo>
                  <a:pt x="1469511" y="57554"/>
                </a:lnTo>
                <a:lnTo>
                  <a:pt x="1449314" y="27599"/>
                </a:lnTo>
                <a:lnTo>
                  <a:pt x="1419359" y="7405"/>
                </a:lnTo>
                <a:lnTo>
                  <a:pt x="1382680"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txBox="1"/>
          <p:nvPr/>
        </p:nvSpPr>
        <p:spPr>
          <a:xfrm>
            <a:off x="7315425" y="1647016"/>
            <a:ext cx="1254115" cy="304571"/>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Conseil :</a:t>
            </a:r>
            <a:endParaRPr sz="1900" b="1" dirty="0">
              <a:latin typeface="Arial" panose="020B0604020202020204" pitchFamily="34" charset="0"/>
              <a:cs typeface="Arial" panose="020B0604020202020204" pitchFamily="34" charset="0"/>
            </a:endParaRPr>
          </a:p>
        </p:txBody>
      </p:sp>
      <p:sp>
        <p:nvSpPr>
          <p:cNvPr id="11" name="object 11"/>
          <p:cNvSpPr/>
          <p:nvPr/>
        </p:nvSpPr>
        <p:spPr>
          <a:xfrm>
            <a:off x="7078318" y="2136141"/>
            <a:ext cx="4925060" cy="1834267"/>
          </a:xfrm>
          <a:custGeom>
            <a:avLst/>
            <a:gdLst/>
            <a:ahLst/>
            <a:cxnLst/>
            <a:rect l="l" t="t" r="r" b="b"/>
            <a:pathLst>
              <a:path w="4925059" h="1932939">
                <a:moveTo>
                  <a:pt x="4830564" y="0"/>
                </a:moveTo>
                <a:lnTo>
                  <a:pt x="94237" y="0"/>
                </a:lnTo>
                <a:lnTo>
                  <a:pt x="57554" y="7405"/>
                </a:lnTo>
                <a:lnTo>
                  <a:pt x="27599" y="27599"/>
                </a:lnTo>
                <a:lnTo>
                  <a:pt x="7405" y="57554"/>
                </a:lnTo>
                <a:lnTo>
                  <a:pt x="0" y="94237"/>
                </a:lnTo>
                <a:lnTo>
                  <a:pt x="0" y="1838268"/>
                </a:lnTo>
                <a:lnTo>
                  <a:pt x="7405" y="1874947"/>
                </a:lnTo>
                <a:lnTo>
                  <a:pt x="27599" y="1904902"/>
                </a:lnTo>
                <a:lnTo>
                  <a:pt x="57554" y="1925100"/>
                </a:lnTo>
                <a:lnTo>
                  <a:pt x="94237" y="1932506"/>
                </a:lnTo>
                <a:lnTo>
                  <a:pt x="4830564" y="1932506"/>
                </a:lnTo>
                <a:lnTo>
                  <a:pt x="4867248" y="1925100"/>
                </a:lnTo>
                <a:lnTo>
                  <a:pt x="4897202" y="1904902"/>
                </a:lnTo>
                <a:lnTo>
                  <a:pt x="4917397" y="1874947"/>
                </a:lnTo>
                <a:lnTo>
                  <a:pt x="4924802" y="1838268"/>
                </a:lnTo>
                <a:lnTo>
                  <a:pt x="4924802" y="94237"/>
                </a:lnTo>
                <a:lnTo>
                  <a:pt x="4917397" y="57554"/>
                </a:lnTo>
                <a:lnTo>
                  <a:pt x="4897202" y="27599"/>
                </a:lnTo>
                <a:lnTo>
                  <a:pt x="4867248" y="7405"/>
                </a:lnTo>
                <a:lnTo>
                  <a:pt x="483056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7301213" y="2290126"/>
            <a:ext cx="4167504" cy="1470660"/>
          </a:xfrm>
          <a:prstGeom prst="rect">
            <a:avLst/>
          </a:prstGeom>
        </p:spPr>
        <p:txBody>
          <a:bodyPr vert="horz" wrap="square" lIns="0" tIns="12065" rIns="0" bIns="0" rtlCol="0">
            <a:spAutoFit/>
          </a:bodyPr>
          <a:lstStyle/>
          <a:p>
            <a:pPr marL="12700" marR="5080">
              <a:lnSpc>
                <a:spcPct val="100000"/>
              </a:lnSpc>
              <a:spcBef>
                <a:spcPts val="95"/>
              </a:spcBef>
            </a:pPr>
            <a:r>
              <a:rPr sz="1900" dirty="0">
                <a:latin typeface="Arial" panose="020B0604020202020204" pitchFamily="34" charset="0"/>
                <a:cs typeface="Arial" panose="020B0604020202020204" pitchFamily="34" charset="0"/>
              </a:rPr>
              <a:t>Vous pouvez présenter la leçon dans vos propres mots, mais essayez de couvrir ces trois points afin que les élèves comprennent sur quoi se concentrer pendant le visionnement.</a:t>
            </a:r>
          </a:p>
        </p:txBody>
      </p:sp>
      <p:sp>
        <p:nvSpPr>
          <p:cNvPr id="13" name="object 13"/>
          <p:cNvSpPr txBox="1"/>
          <p:nvPr/>
        </p:nvSpPr>
        <p:spPr>
          <a:xfrm>
            <a:off x="7103233" y="4164741"/>
            <a:ext cx="4949825" cy="6225102"/>
          </a:xfrm>
          <a:prstGeom prst="rect">
            <a:avLst/>
          </a:prstGeom>
        </p:spPr>
        <p:txBody>
          <a:bodyPr vert="horz" wrap="square" lIns="0" tIns="109855" rIns="0" bIns="0" rtlCol="0">
            <a:spAutoFit/>
          </a:bodyPr>
          <a:lstStyle/>
          <a:p>
            <a:pPr marL="12700">
              <a:lnSpc>
                <a:spcPts val="3660"/>
              </a:lnSpc>
              <a:spcBef>
                <a:spcPts val="865"/>
              </a:spcBef>
            </a:pPr>
            <a:r>
              <a:rPr sz="3550" dirty="0">
                <a:latin typeface="Arial" panose="020B0604020202020204" pitchFamily="34" charset="0"/>
                <a:cs typeface="Arial" panose="020B0604020202020204" pitchFamily="34" charset="0"/>
              </a:rPr>
              <a:t>Faites le lien avec la leçon 1 :</a:t>
            </a:r>
          </a:p>
          <a:p>
            <a:pPr marL="12700" marR="180975">
              <a:lnSpc>
                <a:spcPct val="100000"/>
              </a:lnSpc>
              <a:spcBef>
                <a:spcPts val="405"/>
              </a:spcBef>
            </a:pPr>
            <a:r>
              <a:rPr sz="1900" dirty="0">
                <a:latin typeface="Arial" panose="020B0604020202020204" pitchFamily="34" charset="0"/>
                <a:cs typeface="Arial" panose="020B0604020202020204" pitchFamily="34" charset="0"/>
              </a:rPr>
              <a:t>Indiquez que la scientifique parlera du </a:t>
            </a:r>
            <a:r>
              <a:rPr sz="1900" i="1" dirty="0">
                <a:latin typeface="Arial" panose="020B0604020202020204" pitchFamily="34" charset="0"/>
                <a:cs typeface="Arial" panose="020B0604020202020204" pitchFamily="34" charset="0"/>
              </a:rPr>
              <a:t>Rapport Planète vivante Canada 2025</a:t>
            </a:r>
            <a:r>
              <a:rPr sz="1900" dirty="0">
                <a:latin typeface="Arial" panose="020B0604020202020204" pitchFamily="34" charset="0"/>
                <a:cs typeface="Arial" panose="020B0604020202020204" pitchFamily="34" charset="0"/>
              </a:rPr>
              <a:t>, qui se rapporte au site Web que les élèves ont consulté lors de la leçon précédente. Ils vont maintenant en apprendre davantage sur la situation des espèces à travers le pays. L’objectif est d’aider les élèves à comprendre comment les scientifiques recueillent et utilisent les données pour surveiller les populations d’espèces,</a:t>
            </a:r>
          </a:p>
          <a:p>
            <a:pPr marL="12700" marR="33020">
              <a:lnSpc>
                <a:spcPts val="2280"/>
              </a:lnSpc>
              <a:spcBef>
                <a:spcPts val="35"/>
              </a:spcBef>
            </a:pPr>
            <a:r>
              <a:rPr sz="1900" dirty="0">
                <a:latin typeface="Arial" panose="020B0604020202020204" pitchFamily="34" charset="0"/>
                <a:cs typeface="Arial" panose="020B0604020202020204" pitchFamily="34" charset="0"/>
              </a:rPr>
              <a:t>et pourquoi ces connaissances sont importantes pour protéger les écosystèmes interconnectés. Cette leçon met l’accent</a:t>
            </a:r>
          </a:p>
          <a:p>
            <a:pPr marL="12700">
              <a:lnSpc>
                <a:spcPts val="2190"/>
              </a:lnSpc>
            </a:pPr>
            <a:r>
              <a:rPr sz="1900" dirty="0">
                <a:latin typeface="Arial" panose="020B0604020202020204" pitchFamily="34" charset="0"/>
                <a:cs typeface="Arial" panose="020B0604020202020204" pitchFamily="34" charset="0"/>
              </a:rPr>
              <a:t>sur le rôle de la scientifique et présente le</a:t>
            </a:r>
          </a:p>
          <a:p>
            <a:pPr marL="12700" marR="5080">
              <a:lnSpc>
                <a:spcPts val="2280"/>
              </a:lnSpc>
              <a:spcBef>
                <a:spcPts val="70"/>
              </a:spcBef>
            </a:pPr>
            <a:r>
              <a:rPr sz="1900" i="1" dirty="0">
                <a:latin typeface="Arial" panose="020B0604020202020204" pitchFamily="34" charset="0"/>
                <a:cs typeface="Arial" panose="020B0604020202020204" pitchFamily="34" charset="0"/>
              </a:rPr>
              <a:t>Rapport Planète vivante Canada 2025 </a:t>
            </a:r>
            <a:r>
              <a:rPr sz="1900" dirty="0">
                <a:latin typeface="Arial" panose="020B0604020202020204" pitchFamily="34" charset="0"/>
                <a:cs typeface="Arial" panose="020B0604020202020204" pitchFamily="34" charset="0"/>
              </a:rPr>
              <a:t>comme un document créé par de vraies personnes qui font un travail réel.</a:t>
            </a:r>
          </a:p>
        </p:txBody>
      </p:sp>
      <p:sp>
        <p:nvSpPr>
          <p:cNvPr id="17" name="object 10">
            <a:extLst>
              <a:ext uri="{FF2B5EF4-FFF2-40B4-BE49-F238E27FC236}">
                <a16:creationId xmlns:a16="http://schemas.microsoft.com/office/drawing/2014/main" id="{E5790DC3-C261-D825-697C-D5CC7872E1B6}"/>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8" name="object 11">
            <a:extLst>
              <a:ext uri="{FF2B5EF4-FFF2-40B4-BE49-F238E27FC236}">
                <a16:creationId xmlns:a16="http://schemas.microsoft.com/office/drawing/2014/main" id="{D158EF9F-1B70-2155-C8E9-DDB8BFC23DF6}"/>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pic>
        <p:nvPicPr>
          <p:cNvPr id="19" name="Picture 18" descr="A white line on a black background&#10;&#10;Description automatically generated">
            <a:extLst>
              <a:ext uri="{FF2B5EF4-FFF2-40B4-BE49-F238E27FC236}">
                <a16:creationId xmlns:a16="http://schemas.microsoft.com/office/drawing/2014/main" id="{6150B35A-6AD4-D905-D6AC-FE95457F3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 y="-1993900"/>
            <a:ext cx="7772400" cy="3881093"/>
          </a:xfrm>
          <a:prstGeom prst="rect">
            <a:avLst/>
          </a:prstGeom>
        </p:spPr>
      </p:pic>
      <p:pic>
        <p:nvPicPr>
          <p:cNvPr id="20" name="Picture 19" descr="A yellow spiral on a black background&#10;&#10;Description automatically generated">
            <a:extLst>
              <a:ext uri="{FF2B5EF4-FFF2-40B4-BE49-F238E27FC236}">
                <a16:creationId xmlns:a16="http://schemas.microsoft.com/office/drawing/2014/main" id="{6087F268-14C7-4A10-D082-CC022ECA4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98" y="4689582"/>
            <a:ext cx="3380800" cy="78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997886" y="6031229"/>
            <a:ext cx="7285861" cy="4406996"/>
          </a:xfrm>
          <a:prstGeom prst="rect">
            <a:avLst/>
          </a:prstGeom>
        </p:spPr>
      </p:pic>
      <p:sp>
        <p:nvSpPr>
          <p:cNvPr id="3" name="object 3" descr="$PPTXTitle"/>
          <p:cNvSpPr txBox="1">
            <a:spLocks noGrp="1"/>
          </p:cNvSpPr>
          <p:nvPr>
            <p:ph type="title"/>
          </p:nvPr>
        </p:nvSpPr>
        <p:spPr>
          <a:xfrm>
            <a:off x="929679" y="818094"/>
            <a:ext cx="5969634" cy="1882118"/>
          </a:xfrm>
          <a:prstGeom prst="rect">
            <a:avLst/>
          </a:prstGeom>
        </p:spPr>
        <p:txBody>
          <a:bodyPr vert="horz" wrap="square" lIns="0" tIns="256540" rIns="0" bIns="0" rtlCol="0">
            <a:spAutoFit/>
          </a:bodyPr>
          <a:lstStyle/>
          <a:p>
            <a:pPr marL="12700" marR="5080">
              <a:lnSpc>
                <a:spcPct val="73400"/>
              </a:lnSpc>
              <a:spcBef>
                <a:spcPts val="2020"/>
              </a:spcBef>
            </a:pPr>
            <a:r>
              <a:rPr sz="4800" b="1" dirty="0">
                <a:latin typeface="Arial" panose="020B0604020202020204" pitchFamily="34" charset="0"/>
                <a:cs typeface="Arial" panose="020B0604020202020204" pitchFamily="34" charset="0"/>
              </a:rPr>
              <a:t>Instructions pour l’activité de la mission</a:t>
            </a:r>
          </a:p>
        </p:txBody>
      </p:sp>
      <p:sp>
        <p:nvSpPr>
          <p:cNvPr id="4" name="object 4"/>
          <p:cNvSpPr txBox="1"/>
          <p:nvPr/>
        </p:nvSpPr>
        <p:spPr>
          <a:xfrm>
            <a:off x="929679" y="2742937"/>
            <a:ext cx="5927090" cy="5276124"/>
          </a:xfrm>
          <a:prstGeom prst="rect">
            <a:avLst/>
          </a:prstGeom>
        </p:spPr>
        <p:txBody>
          <a:bodyPr vert="horz" wrap="square" lIns="0" tIns="74295" rIns="0" bIns="0" rtlCol="0">
            <a:spAutoFit/>
          </a:bodyPr>
          <a:lstStyle/>
          <a:p>
            <a:pPr marL="1123950" marR="5080" indent="-1103313">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1</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Dans cette leçon, les élèves découvrent la démarche scientifique et pourquoi elle est importante. Cette leçon sera principalement axée sur une activité d’écoute et sur les propos de la scientifique. Préparez les élèves à pratiquer l’écoute active. Proposez-leur quelques mises en situation pour qu’ils s’entraînent à ne pas interrompre, à lever</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la main pour poser une question, à prendre</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des notes, etc.</a:t>
            </a:r>
            <a:endParaRPr sz="1900" dirty="0">
              <a:latin typeface="Arial" panose="020B0604020202020204" pitchFamily="34" charset="0"/>
              <a:cs typeface="Arial" panose="020B0604020202020204" pitchFamily="34" charset="0"/>
            </a:endParaRPr>
          </a:p>
          <a:p>
            <a:pPr marL="1123950" marR="246379" indent="-1103313">
              <a:lnSpc>
                <a:spcPts val="2280"/>
              </a:lnSpc>
              <a:spcBef>
                <a:spcPts val="1675"/>
              </a:spcBef>
            </a:pPr>
            <a:r>
              <a:rPr sz="2000" b="1" dirty="0">
                <a:solidFill>
                  <a:srgbClr val="047390"/>
                </a:solidFill>
                <a:latin typeface="Arial" panose="020B0604020202020204" pitchFamily="34" charset="0"/>
                <a:cs typeface="Arial" panose="020B0604020202020204" pitchFamily="34" charset="0"/>
              </a:rPr>
              <a:t>Étape 2</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Répartissez les élèves en groupes afin qu’ils puissent voir l’écran sur lequel vous diffuserez les vidéos. Diffusez les vidéos; il</a:t>
            </a:r>
            <a:r>
              <a:rPr lang="en-CA" sz="1900" dirty="0">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s’agit</a:t>
            </a:r>
            <a:r>
              <a:rPr sz="1900" dirty="0">
                <a:solidFill>
                  <a:srgbClr val="222222"/>
                </a:solidFill>
                <a:latin typeface="Arial" panose="020B0604020202020204" pitchFamily="34" charset="0"/>
                <a:cs typeface="Arial" panose="020B0604020202020204" pitchFamily="34" charset="0"/>
              </a:rPr>
              <a:t> de quatre courtes vidéos (de 1 min à 3</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min 30 s  chacune) mettant en scène Jessica Currie, scientifique au WWF-Canada.</a:t>
            </a:r>
            <a:endParaRPr sz="1900" dirty="0">
              <a:latin typeface="Arial" panose="020B0604020202020204" pitchFamily="34" charset="0"/>
              <a:cs typeface="Arial" panose="020B0604020202020204" pitchFamily="34" charset="0"/>
            </a:endParaRPr>
          </a:p>
        </p:txBody>
      </p:sp>
      <p:sp>
        <p:nvSpPr>
          <p:cNvPr id="5" name="object 5"/>
          <p:cNvSpPr txBox="1"/>
          <p:nvPr/>
        </p:nvSpPr>
        <p:spPr>
          <a:xfrm>
            <a:off x="13800522" y="3079127"/>
            <a:ext cx="5483225" cy="944880"/>
          </a:xfrm>
          <a:prstGeom prst="rect">
            <a:avLst/>
          </a:prstGeom>
        </p:spPr>
        <p:txBody>
          <a:bodyPr vert="horz" wrap="square" lIns="0" tIns="74295" rIns="0" bIns="0" rtlCol="0">
            <a:spAutoFit/>
          </a:bodyPr>
          <a:lstStyle/>
          <a:p>
            <a:pPr marL="1081088" marR="5080" indent="-1060450">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4</a:t>
            </a:r>
            <a:r>
              <a:rPr lang="en-CA" sz="2000" b="1" dirty="0">
                <a:solidFill>
                  <a:srgbClr val="047390"/>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Demandez</a:t>
            </a:r>
            <a:r>
              <a:rPr sz="1900" dirty="0">
                <a:solidFill>
                  <a:srgbClr val="222222"/>
                </a:solidFill>
                <a:latin typeface="Arial" panose="020B0604020202020204" pitchFamily="34" charset="0"/>
                <a:cs typeface="Arial" panose="020B0604020202020204" pitchFamily="34" charset="0"/>
              </a:rPr>
              <a:t> aux élèves de répondre à la question finale au verso de leur carte de mission no 2.</a:t>
            </a:r>
            <a:endParaRPr sz="1900" dirty="0">
              <a:latin typeface="Arial" panose="020B0604020202020204" pitchFamily="34" charset="0"/>
              <a:cs typeface="Arial" panose="020B0604020202020204" pitchFamily="34" charset="0"/>
            </a:endParaRPr>
          </a:p>
        </p:txBody>
      </p:sp>
      <p:grpSp>
        <p:nvGrpSpPr>
          <p:cNvPr id="6" name="object 6"/>
          <p:cNvGrpSpPr/>
          <p:nvPr/>
        </p:nvGrpSpPr>
        <p:grpSpPr>
          <a:xfrm>
            <a:off x="1870794" y="8266652"/>
            <a:ext cx="4358005" cy="1867590"/>
            <a:chOff x="1870794" y="7935109"/>
            <a:chExt cx="4358005" cy="1867590"/>
          </a:xfrm>
        </p:grpSpPr>
        <p:sp>
          <p:nvSpPr>
            <p:cNvPr id="7" name="object 7"/>
            <p:cNvSpPr/>
            <p:nvPr/>
          </p:nvSpPr>
          <p:spPr>
            <a:xfrm>
              <a:off x="1893544" y="8617750"/>
              <a:ext cx="4335255" cy="1184949"/>
            </a:xfrm>
            <a:custGeom>
              <a:avLst/>
              <a:gdLst/>
              <a:ahLst/>
              <a:cxnLst/>
              <a:rect l="l" t="t" r="r" b="b"/>
              <a:pathLst>
                <a:path w="4980940" h="1305559">
                  <a:moveTo>
                    <a:pt x="4886521" y="0"/>
                  </a:moveTo>
                  <a:lnTo>
                    <a:pt x="94237" y="0"/>
                  </a:lnTo>
                  <a:lnTo>
                    <a:pt x="57554" y="7405"/>
                  </a:lnTo>
                  <a:lnTo>
                    <a:pt x="27599" y="27599"/>
                  </a:lnTo>
                  <a:lnTo>
                    <a:pt x="7405" y="57554"/>
                  </a:lnTo>
                  <a:lnTo>
                    <a:pt x="0" y="94237"/>
                  </a:lnTo>
                  <a:lnTo>
                    <a:pt x="0" y="1211104"/>
                  </a:lnTo>
                  <a:lnTo>
                    <a:pt x="7405" y="1247783"/>
                  </a:lnTo>
                  <a:lnTo>
                    <a:pt x="27599" y="1277738"/>
                  </a:lnTo>
                  <a:lnTo>
                    <a:pt x="57554" y="1297935"/>
                  </a:lnTo>
                  <a:lnTo>
                    <a:pt x="94237" y="1305342"/>
                  </a:lnTo>
                  <a:lnTo>
                    <a:pt x="4886521" y="1305342"/>
                  </a:lnTo>
                  <a:lnTo>
                    <a:pt x="4923200" y="1297935"/>
                  </a:lnTo>
                  <a:lnTo>
                    <a:pt x="4953155" y="1277738"/>
                  </a:lnTo>
                  <a:lnTo>
                    <a:pt x="4973352" y="1247783"/>
                  </a:lnTo>
                  <a:lnTo>
                    <a:pt x="4980759" y="1211104"/>
                  </a:lnTo>
                  <a:lnTo>
                    <a:pt x="4980759" y="94237"/>
                  </a:lnTo>
                  <a:lnTo>
                    <a:pt x="4973352" y="57554"/>
                  </a:lnTo>
                  <a:lnTo>
                    <a:pt x="4953155" y="27599"/>
                  </a:lnTo>
                  <a:lnTo>
                    <a:pt x="4923200" y="7405"/>
                  </a:lnTo>
                  <a:lnTo>
                    <a:pt x="4886521" y="0"/>
                  </a:lnTo>
                  <a:close/>
                </a:path>
              </a:pathLst>
            </a:custGeom>
            <a:solidFill>
              <a:srgbClr val="FCC94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1870794" y="7935109"/>
              <a:ext cx="4358005" cy="683260"/>
            </a:xfrm>
            <a:custGeom>
              <a:avLst/>
              <a:gdLst/>
              <a:ahLst/>
              <a:cxnLst/>
              <a:rect l="l" t="t" r="r" b="b"/>
              <a:pathLst>
                <a:path w="4358005" h="683259">
                  <a:moveTo>
                    <a:pt x="4265451" y="0"/>
                  </a:moveTo>
                  <a:lnTo>
                    <a:pt x="91997" y="0"/>
                  </a:lnTo>
                  <a:lnTo>
                    <a:pt x="56189" y="9240"/>
                  </a:lnTo>
                  <a:lnTo>
                    <a:pt x="26946" y="34441"/>
                  </a:lnTo>
                  <a:lnTo>
                    <a:pt x="7230" y="71818"/>
                  </a:lnTo>
                  <a:lnTo>
                    <a:pt x="0" y="117588"/>
                  </a:lnTo>
                  <a:lnTo>
                    <a:pt x="0" y="565061"/>
                  </a:lnTo>
                  <a:lnTo>
                    <a:pt x="7230" y="610829"/>
                  </a:lnTo>
                  <a:lnTo>
                    <a:pt x="26946" y="648202"/>
                  </a:lnTo>
                  <a:lnTo>
                    <a:pt x="56189" y="673399"/>
                  </a:lnTo>
                  <a:lnTo>
                    <a:pt x="91997" y="682638"/>
                  </a:lnTo>
                  <a:lnTo>
                    <a:pt x="4265451" y="682638"/>
                  </a:lnTo>
                  <a:lnTo>
                    <a:pt x="4301259" y="673399"/>
                  </a:lnTo>
                  <a:lnTo>
                    <a:pt x="4330501" y="648202"/>
                  </a:lnTo>
                  <a:lnTo>
                    <a:pt x="4350218" y="610829"/>
                  </a:lnTo>
                  <a:lnTo>
                    <a:pt x="4357448" y="565061"/>
                  </a:lnTo>
                  <a:lnTo>
                    <a:pt x="4357448" y="117588"/>
                  </a:lnTo>
                  <a:lnTo>
                    <a:pt x="4350218" y="71818"/>
                  </a:lnTo>
                  <a:lnTo>
                    <a:pt x="4330501" y="34441"/>
                  </a:lnTo>
                  <a:lnTo>
                    <a:pt x="4301259" y="9240"/>
                  </a:lnTo>
                  <a:lnTo>
                    <a:pt x="4265451"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2093693" y="8404792"/>
            <a:ext cx="3971290" cy="1478610"/>
          </a:xfrm>
          <a:prstGeom prst="rect">
            <a:avLst/>
          </a:prstGeom>
        </p:spPr>
        <p:txBody>
          <a:bodyPr vert="horz" wrap="square" lIns="0" tIns="16510" rIns="0" bIns="0" rtlCol="0">
            <a:spAutoFit/>
          </a:bodyPr>
          <a:lstStyle/>
          <a:p>
            <a:pPr marL="12700">
              <a:lnSpc>
                <a:spcPct val="100000"/>
              </a:lnSpc>
              <a:spcAft>
                <a:spcPts val="1800"/>
              </a:spcAft>
            </a:pPr>
            <a:r>
              <a:rPr sz="2300" dirty="0">
                <a:solidFill>
                  <a:srgbClr val="FFCD03"/>
                </a:solidFill>
                <a:latin typeface="Arial" panose="020B0604020202020204" pitchFamily="34" charset="0"/>
                <a:cs typeface="Arial" panose="020B0604020202020204" pitchFamily="34" charset="0"/>
              </a:rPr>
              <a:t>Conseil pour l’enseignant :</a:t>
            </a:r>
            <a:endParaRPr sz="2300" dirty="0">
              <a:latin typeface="Arial" panose="020B0604020202020204" pitchFamily="34" charset="0"/>
              <a:cs typeface="Arial" panose="020B0604020202020204" pitchFamily="34" charset="0"/>
            </a:endParaRPr>
          </a:p>
          <a:p>
            <a:pPr marL="34925" marR="5080">
              <a:lnSpc>
                <a:spcPct val="100000"/>
              </a:lnSpc>
            </a:pPr>
            <a:r>
              <a:rPr sz="1900" dirty="0">
                <a:latin typeface="Arial" panose="020B0604020202020204" pitchFamily="34" charset="0"/>
                <a:cs typeface="Arial" panose="020B0604020202020204" pitchFamily="34" charset="0"/>
              </a:rPr>
              <a:t>Vous pouvez télécharger les vidéos à l’avance pour les visionner sans connexion Internet.</a:t>
            </a:r>
          </a:p>
        </p:txBody>
      </p:sp>
      <p:sp>
        <p:nvSpPr>
          <p:cNvPr id="10" name="object 10"/>
          <p:cNvSpPr txBox="1"/>
          <p:nvPr/>
        </p:nvSpPr>
        <p:spPr>
          <a:xfrm>
            <a:off x="6971380" y="893904"/>
            <a:ext cx="6036310" cy="9546844"/>
          </a:xfrm>
          <a:prstGeom prst="rect">
            <a:avLst/>
          </a:prstGeom>
        </p:spPr>
        <p:txBody>
          <a:bodyPr vert="horz" wrap="square" lIns="0" tIns="74295" rIns="0" bIns="0" rtlCol="0">
            <a:spAutoFit/>
          </a:bodyPr>
          <a:lstStyle/>
          <a:p>
            <a:pPr marL="1081088" marR="268605" indent="-1060450">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3</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Après avoir regardé les vidéos, animez une discussion avec les élèves. Voici quelques exemples de questions :</a:t>
            </a:r>
            <a:endParaRPr sz="1900" dirty="0">
              <a:latin typeface="Arial" panose="020B0604020202020204" pitchFamily="34" charset="0"/>
              <a:cs typeface="Arial" panose="020B0604020202020204" pitchFamily="34" charset="0"/>
            </a:endParaRPr>
          </a:p>
          <a:p>
            <a:pPr marL="1352550" marR="5080" indent="-249238">
              <a:lnSpc>
                <a:spcPct val="100000"/>
              </a:lnSpc>
              <a:spcBef>
                <a:spcPts val="1019"/>
              </a:spcBef>
              <a:buChar char="•"/>
            </a:pPr>
            <a:r>
              <a:rPr sz="1900" dirty="0">
                <a:solidFill>
                  <a:srgbClr val="222222"/>
                </a:solidFill>
                <a:latin typeface="Arial" panose="020B0604020202020204" pitchFamily="34" charset="0"/>
                <a:cs typeface="Arial" panose="020B0604020202020204" pitchFamily="34" charset="0"/>
              </a:rPr>
              <a:t>Observer et s’interroger (Qu’est-ce qui vous a marqués? Qu’est-ce qui vous a surpris? Qu’est-ce qui vous a le plus surpris concernant la situation des espèces au Canada?)</a:t>
            </a:r>
            <a:endParaRPr sz="1900" dirty="0">
              <a:latin typeface="Arial" panose="020B0604020202020204" pitchFamily="34" charset="0"/>
              <a:cs typeface="Arial" panose="020B0604020202020204" pitchFamily="34" charset="0"/>
            </a:endParaRPr>
          </a:p>
          <a:p>
            <a:pPr marL="1352550" marR="66040" indent="-249238">
              <a:lnSpc>
                <a:spcPct val="100000"/>
              </a:lnSpc>
              <a:spcBef>
                <a:spcPts val="1095"/>
              </a:spcBef>
              <a:buChar char="•"/>
            </a:pPr>
            <a:r>
              <a:rPr sz="1900" dirty="0">
                <a:solidFill>
                  <a:srgbClr val="222222"/>
                </a:solidFill>
                <a:latin typeface="Arial" panose="020B0604020202020204" pitchFamily="34" charset="0"/>
                <a:cs typeface="Arial" panose="020B0604020202020204" pitchFamily="34" charset="0"/>
              </a:rPr>
              <a:t>Trier les idées (Que cherche à comprendre la scientifique? Pourquoi?)</a:t>
            </a:r>
            <a:endParaRPr sz="1900" dirty="0">
              <a:latin typeface="Arial" panose="020B0604020202020204" pitchFamily="34" charset="0"/>
              <a:cs typeface="Arial" panose="020B0604020202020204" pitchFamily="34" charset="0"/>
            </a:endParaRPr>
          </a:p>
          <a:p>
            <a:pPr marL="1352550" marR="106045" indent="-249238">
              <a:lnSpc>
                <a:spcPct val="100000"/>
              </a:lnSpc>
              <a:spcBef>
                <a:spcPts val="1100"/>
              </a:spcBef>
              <a:buChar char="•"/>
            </a:pPr>
            <a:r>
              <a:rPr sz="1900" dirty="0">
                <a:solidFill>
                  <a:srgbClr val="222222"/>
                </a:solidFill>
                <a:latin typeface="Arial" panose="020B0604020202020204" pitchFamily="34" charset="0"/>
                <a:cs typeface="Arial" panose="020B0604020202020204" pitchFamily="34" charset="0"/>
              </a:rPr>
              <a:t>Établir des liens (En quoi cela est-il lié à ce que nous avons exploré sur le site Web à la leçon 1? En quoi la leçon d’aujourd’hui est-elle en lien avec ce que vous saviez déjà? Ces nouveaux apprentissages ont-ils modifié ou enrichi votre </a:t>
            </a:r>
            <a:r>
              <a:rPr sz="1900" dirty="0" err="1">
                <a:solidFill>
                  <a:srgbClr val="222222"/>
                </a:solidFill>
                <a:latin typeface="Arial" panose="020B0604020202020204" pitchFamily="34" charset="0"/>
                <a:cs typeface="Arial" panose="020B0604020202020204" pitchFamily="34" charset="0"/>
              </a:rPr>
              <a:t>compréhension</a:t>
            </a:r>
            <a:r>
              <a:rPr sz="1900" dirty="0">
                <a:solidFill>
                  <a:srgbClr val="222222"/>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d’une</a:t>
            </a:r>
            <a:br>
              <a:rPr lang="en-CA" sz="1900" dirty="0">
                <a:solidFill>
                  <a:srgbClr val="222222"/>
                </a:solidFill>
                <a:latin typeface="Arial" panose="020B0604020202020204" pitchFamily="34" charset="0"/>
                <a:cs typeface="Arial" panose="020B0604020202020204" pitchFamily="34" charset="0"/>
              </a:rPr>
            </a:br>
            <a:r>
              <a:rPr sz="1900" dirty="0">
                <a:solidFill>
                  <a:srgbClr val="222222"/>
                </a:solidFill>
                <a:latin typeface="Arial" panose="020B0604020202020204" pitchFamily="34" charset="0"/>
                <a:cs typeface="Arial" panose="020B0604020202020204" pitchFamily="34" charset="0"/>
              </a:rPr>
              <a:t>manière</a:t>
            </a:r>
            <a:r>
              <a:rPr lang="en-CA" sz="1900" dirty="0">
                <a:solidFill>
                  <a:srgbClr val="222222"/>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ou</a:t>
            </a:r>
            <a:r>
              <a:rPr sz="1900" dirty="0">
                <a:solidFill>
                  <a:srgbClr val="222222"/>
                </a:solidFill>
                <a:latin typeface="Arial" panose="020B0604020202020204" pitchFamily="34" charset="0"/>
                <a:cs typeface="Arial" panose="020B0604020202020204" pitchFamily="34" charset="0"/>
              </a:rPr>
              <a:t> d’une autre?)</a:t>
            </a:r>
            <a:endParaRPr sz="1900" dirty="0">
              <a:latin typeface="Arial" panose="020B0604020202020204" pitchFamily="34" charset="0"/>
              <a:cs typeface="Arial" panose="020B0604020202020204" pitchFamily="34" charset="0"/>
            </a:endParaRPr>
          </a:p>
          <a:p>
            <a:pPr marL="1352550" marR="1652905" indent="-249238">
              <a:lnSpc>
                <a:spcPct val="100000"/>
              </a:lnSpc>
              <a:spcBef>
                <a:spcPts val="1085"/>
              </a:spcBef>
              <a:buChar char="•"/>
            </a:pPr>
            <a:r>
              <a:rPr sz="1900" dirty="0">
                <a:solidFill>
                  <a:srgbClr val="222222"/>
                </a:solidFill>
                <a:latin typeface="Arial" panose="020B0604020202020204" pitchFamily="34" charset="0"/>
                <a:cs typeface="Arial" panose="020B0604020202020204" pitchFamily="34" charset="0"/>
              </a:rPr>
              <a:t>Réflexion (En quoi votre compréhension des espèces au Canada a-t-elle évolué aujourd’hui?)</a:t>
            </a:r>
            <a:endParaRPr sz="1900" dirty="0">
              <a:latin typeface="Arial" panose="020B0604020202020204" pitchFamily="34" charset="0"/>
              <a:cs typeface="Arial" panose="020B0604020202020204" pitchFamily="34" charset="0"/>
            </a:endParaRPr>
          </a:p>
          <a:p>
            <a:pPr marL="1352550" marR="1116330" indent="-249238">
              <a:lnSpc>
                <a:spcPct val="100000"/>
              </a:lnSpc>
              <a:spcBef>
                <a:spcPts val="1095"/>
              </a:spcBef>
              <a:buChar char="•"/>
            </a:pPr>
            <a:r>
              <a:rPr sz="1900" dirty="0">
                <a:solidFill>
                  <a:srgbClr val="222222"/>
                </a:solidFill>
                <a:latin typeface="Arial" panose="020B0604020202020204" pitchFamily="34" charset="0"/>
                <a:cs typeface="Arial" panose="020B0604020202020204" pitchFamily="34" charset="0"/>
              </a:rPr>
              <a:t>Action (Que dois-je faire avec ce que j’ai appris et ce que je sais? Que vais-je pouvoir faire avec  ces connaissances? À qui dois-je en parler ou les partager? Qui s’y intéresserait le plus ou en tirerait le plus grand bénéfice?)</a:t>
            </a:r>
            <a:endParaRPr sz="1900" dirty="0">
              <a:latin typeface="Arial" panose="020B0604020202020204" pitchFamily="34" charset="0"/>
              <a:cs typeface="Arial" panose="020B0604020202020204" pitchFamily="34" charset="0"/>
            </a:endParaRPr>
          </a:p>
        </p:txBody>
      </p:sp>
      <p:sp>
        <p:nvSpPr>
          <p:cNvPr id="11" name="object 11"/>
          <p:cNvSpPr/>
          <p:nvPr/>
        </p:nvSpPr>
        <p:spPr>
          <a:xfrm>
            <a:off x="13800522" y="942379"/>
            <a:ext cx="5361451" cy="1800558"/>
          </a:xfrm>
          <a:custGeom>
            <a:avLst/>
            <a:gdLst/>
            <a:ahLst/>
            <a:cxnLst/>
            <a:rect l="l" t="t" r="r" b="b"/>
            <a:pathLst>
              <a:path w="4925059" h="2088514">
                <a:moveTo>
                  <a:pt x="4830564" y="0"/>
                </a:moveTo>
                <a:lnTo>
                  <a:pt x="94237" y="0"/>
                </a:lnTo>
                <a:lnTo>
                  <a:pt x="57554" y="7405"/>
                </a:lnTo>
                <a:lnTo>
                  <a:pt x="27599" y="27599"/>
                </a:lnTo>
                <a:lnTo>
                  <a:pt x="7405" y="57554"/>
                </a:lnTo>
                <a:lnTo>
                  <a:pt x="0" y="94237"/>
                </a:lnTo>
                <a:lnTo>
                  <a:pt x="0" y="1993855"/>
                </a:lnTo>
                <a:lnTo>
                  <a:pt x="7405" y="2030534"/>
                </a:lnTo>
                <a:lnTo>
                  <a:pt x="27599" y="2060489"/>
                </a:lnTo>
                <a:lnTo>
                  <a:pt x="57554" y="2080686"/>
                </a:lnTo>
                <a:lnTo>
                  <a:pt x="94237" y="2088093"/>
                </a:lnTo>
                <a:lnTo>
                  <a:pt x="4830564" y="2088093"/>
                </a:lnTo>
                <a:lnTo>
                  <a:pt x="4867248" y="2080686"/>
                </a:lnTo>
                <a:lnTo>
                  <a:pt x="4897202" y="2060489"/>
                </a:lnTo>
                <a:lnTo>
                  <a:pt x="4917397" y="2030534"/>
                </a:lnTo>
                <a:lnTo>
                  <a:pt x="4924802" y="1993855"/>
                </a:lnTo>
                <a:lnTo>
                  <a:pt x="4924802" y="94237"/>
                </a:lnTo>
                <a:lnTo>
                  <a:pt x="4917397" y="57554"/>
                </a:lnTo>
                <a:lnTo>
                  <a:pt x="4897202" y="27599"/>
                </a:lnTo>
                <a:lnTo>
                  <a:pt x="4867248" y="7405"/>
                </a:lnTo>
                <a:lnTo>
                  <a:pt x="4830564"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14014450" y="1096364"/>
            <a:ext cx="4973051" cy="1474121"/>
          </a:xfrm>
          <a:prstGeom prst="rect">
            <a:avLst/>
          </a:prstGeom>
        </p:spPr>
        <p:txBody>
          <a:bodyPr vert="horz" wrap="square" lIns="0" tIns="12065" rIns="0" bIns="0" rtlCol="0">
            <a:spAutoFit/>
          </a:bodyPr>
          <a:lstStyle/>
          <a:p>
            <a:pPr marL="12700" marR="245745">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REMARQUE : </a:t>
            </a:r>
            <a:r>
              <a:rPr sz="1900" dirty="0">
                <a:solidFill>
                  <a:srgbClr val="FFFFFF"/>
                </a:solidFill>
                <a:latin typeface="Arial" panose="020B0604020202020204" pitchFamily="34" charset="0"/>
                <a:cs typeface="Arial" panose="020B0604020202020204" pitchFamily="34" charset="0"/>
              </a:rPr>
              <a:t>Nous reviendrons sur le concept d’action fondée sur des données probantes plus tard dans la</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leçon 6, lorsque les élèves seront prêts à</a:t>
            </a:r>
            <a:r>
              <a:rPr lang="en-CA" sz="1900" dirty="0">
                <a:solidFill>
                  <a:srgbClr val="FFFFFF"/>
                </a:solidFill>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l’appliquer eux-mêmes en tant que jeunes scientifiques.</a:t>
            </a:r>
            <a:endParaRPr sz="1900" dirty="0">
              <a:latin typeface="Arial" panose="020B0604020202020204" pitchFamily="34" charset="0"/>
              <a:cs typeface="Arial" panose="020B0604020202020204" pitchFamily="34" charset="0"/>
            </a:endParaRPr>
          </a:p>
        </p:txBody>
      </p:sp>
      <p:sp>
        <p:nvSpPr>
          <p:cNvPr id="16" name="object 10">
            <a:extLst>
              <a:ext uri="{FF2B5EF4-FFF2-40B4-BE49-F238E27FC236}">
                <a16:creationId xmlns:a16="http://schemas.microsoft.com/office/drawing/2014/main" id="{E44507BA-1724-9590-E604-DAE4E12B0D92}"/>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7" name="object 11">
            <a:extLst>
              <a:ext uri="{FF2B5EF4-FFF2-40B4-BE49-F238E27FC236}">
                <a16:creationId xmlns:a16="http://schemas.microsoft.com/office/drawing/2014/main" id="{37BFCB70-F099-4308-20B5-C780D4AC3E19}"/>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pic>
        <p:nvPicPr>
          <p:cNvPr id="18" name="Picture 17" descr="A yellow spiral on a black background&#10;&#10;Description automatically generated">
            <a:extLst>
              <a:ext uri="{FF2B5EF4-FFF2-40B4-BE49-F238E27FC236}">
                <a16:creationId xmlns:a16="http://schemas.microsoft.com/office/drawing/2014/main" id="{63D011A0-2970-2FB7-565F-6C7114E50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953793"/>
            <a:ext cx="7772400" cy="19075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9678" y="2346166"/>
            <a:ext cx="5481320" cy="7278916"/>
          </a:xfrm>
          <a:prstGeom prst="rect">
            <a:avLst/>
          </a:prstGeom>
        </p:spPr>
        <p:txBody>
          <a:bodyPr vert="horz" wrap="square" lIns="0" tIns="0" rIns="0" bIns="0" rtlCol="0">
            <a:spAutoFit/>
          </a:bodyPr>
          <a:lstStyle/>
          <a:p>
            <a:pPr marL="248285">
              <a:lnSpc>
                <a:spcPct val="100000"/>
              </a:lnSpc>
              <a:spcBef>
                <a:spcPts val="590"/>
              </a:spcBef>
            </a:pPr>
            <a:r>
              <a:rPr lang="en-CA" sz="3050" b="1" dirty="0">
                <a:solidFill>
                  <a:srgbClr val="047390"/>
                </a:solidFill>
                <a:latin typeface="Arial" panose="020B0604020202020204" pitchFamily="34" charset="0"/>
                <a:cs typeface="Arial" panose="020B0604020202020204" pitchFamily="34" charset="0"/>
              </a:rPr>
              <a:t>Perspective locale (séance à part)</a:t>
            </a:r>
          </a:p>
          <a:p>
            <a:pPr marL="860425" marR="17780" indent="-283210">
              <a:lnSpc>
                <a:spcPct val="100000"/>
              </a:lnSpc>
              <a:spcBef>
                <a:spcPts val="2365"/>
              </a:spcBef>
              <a:buChar char="•"/>
              <a:tabLst>
                <a:tab pos="860425" algn="l"/>
              </a:tabLst>
            </a:pPr>
            <a:r>
              <a:rPr lang="en-CA" sz="1900" dirty="0" err="1">
                <a:latin typeface="Arial" panose="020B0604020202020204" pitchFamily="34" charset="0"/>
                <a:cs typeface="Arial" panose="020B0604020202020204" pitchFamily="34" charset="0"/>
              </a:rPr>
              <a:t>Invitez</a:t>
            </a:r>
            <a:r>
              <a:rPr lang="en-CA" sz="1900" dirty="0">
                <a:latin typeface="Arial" panose="020B0604020202020204" pitchFamily="34" charset="0"/>
                <a:cs typeface="Arial" panose="020B0604020202020204" pitchFamily="34" charset="0"/>
              </a:rPr>
              <a:t> un </a:t>
            </a:r>
            <a:r>
              <a:rPr lang="en-CA" sz="1900" dirty="0" err="1">
                <a:latin typeface="Arial" panose="020B0604020202020204" pitchFamily="34" charset="0"/>
                <a:cs typeface="Arial" panose="020B0604020202020204" pitchFamily="34" charset="0"/>
              </a:rPr>
              <a:t>scientifique</a:t>
            </a:r>
            <a:r>
              <a:rPr lang="en-CA" sz="1900" dirty="0">
                <a:latin typeface="Arial" panose="020B0604020202020204" pitchFamily="34" charset="0"/>
                <a:cs typeface="Arial" panose="020B0604020202020204" pitchFamily="34" charset="0"/>
              </a:rPr>
              <a:t>, un </a:t>
            </a:r>
            <a:r>
              <a:rPr lang="en-CA" sz="1900" dirty="0" err="1">
                <a:latin typeface="Arial" panose="020B0604020202020204" pitchFamily="34" charset="0"/>
                <a:cs typeface="Arial" panose="020B0604020202020204" pitchFamily="34" charset="0"/>
              </a:rPr>
              <a:t>chercheur</a:t>
            </a:r>
            <a:r>
              <a:rPr lang="en-CA" sz="1900" dirty="0">
                <a:latin typeface="Arial" panose="020B0604020202020204" pitchFamily="34" charset="0"/>
                <a:cs typeface="Arial" panose="020B0604020202020204" pitchFamily="34" charset="0"/>
              </a:rPr>
              <a:t>, un </a:t>
            </a:r>
            <a:r>
              <a:rPr lang="en-CA" sz="1900" dirty="0" err="1">
                <a:latin typeface="Arial" panose="020B0604020202020204" pitchFamily="34" charset="0"/>
                <a:cs typeface="Arial" panose="020B0604020202020204" pitchFamily="34" charset="0"/>
              </a:rPr>
              <a:t>défenseur</a:t>
            </a:r>
            <a:r>
              <a:rPr lang="en-CA" sz="1900" dirty="0">
                <a:latin typeface="Arial" panose="020B0604020202020204" pitchFamily="34" charset="0"/>
                <a:cs typeface="Arial" panose="020B0604020202020204" pitchFamily="34" charset="0"/>
              </a:rPr>
              <a:t> de </a:t>
            </a:r>
            <a:r>
              <a:rPr lang="en-CA" sz="1900" dirty="0" err="1">
                <a:latin typeface="Arial" panose="020B0604020202020204" pitchFamily="34" charset="0"/>
                <a:cs typeface="Arial" panose="020B0604020202020204" pitchFamily="34" charset="0"/>
              </a:rPr>
              <a:t>l’environnement</a:t>
            </a:r>
            <a:r>
              <a:rPr lang="en-CA" sz="1900" dirty="0">
                <a:latin typeface="Arial" panose="020B0604020202020204" pitchFamily="34" charset="0"/>
                <a:cs typeface="Arial" panose="020B0604020202020204" pitchFamily="34" charset="0"/>
              </a:rPr>
              <a:t> et/</a:t>
            </a:r>
            <a:r>
              <a:rPr lang="en-CA" sz="1900" dirty="0" err="1">
                <a:latin typeface="Arial" panose="020B0604020202020204" pitchFamily="34" charset="0"/>
                <a:cs typeface="Arial" panose="020B0604020202020204" pitchFamily="34" charset="0"/>
              </a:rPr>
              <a:t>ou</a:t>
            </a:r>
            <a:r>
              <a:rPr lang="en-CA" sz="1900" dirty="0">
                <a:latin typeface="Arial" panose="020B0604020202020204" pitchFamily="34" charset="0"/>
                <a:cs typeface="Arial" panose="020B0604020202020204" pitchFamily="34" charset="0"/>
              </a:rPr>
              <a:t> un </a:t>
            </a:r>
            <a:r>
              <a:rPr lang="en-CA" sz="1900" dirty="0" err="1">
                <a:latin typeface="Arial" panose="020B0604020202020204" pitchFamily="34" charset="0"/>
                <a:cs typeface="Arial" panose="020B0604020202020204" pitchFamily="34" charset="0"/>
              </a:rPr>
              <a:t>membre</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d’une</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communauté</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autochtone</a:t>
            </a:r>
            <a:r>
              <a:rPr lang="en-CA" sz="1900" dirty="0">
                <a:latin typeface="Arial" panose="020B0604020202020204" pitchFamily="34" charset="0"/>
                <a:cs typeface="Arial" panose="020B0604020202020204" pitchFamily="34" charset="0"/>
              </a:rPr>
              <a:t> de la </a:t>
            </a:r>
            <a:r>
              <a:rPr lang="en-CA" sz="1900" dirty="0" err="1">
                <a:latin typeface="Arial" panose="020B0604020202020204" pitchFamily="34" charset="0"/>
                <a:cs typeface="Arial" panose="020B0604020202020204" pitchFamily="34" charset="0"/>
              </a:rPr>
              <a:t>région</a:t>
            </a:r>
            <a:r>
              <a:rPr lang="en-CA" sz="1900" dirty="0">
                <a:latin typeface="Arial" panose="020B0604020202020204" pitchFamily="34" charset="0"/>
                <a:cs typeface="Arial" panose="020B0604020202020204" pitchFamily="34" charset="0"/>
              </a:rPr>
              <a:t> à </a:t>
            </a:r>
            <a:r>
              <a:rPr lang="en-CA" sz="1900" dirty="0" err="1">
                <a:latin typeface="Arial" panose="020B0604020202020204" pitchFamily="34" charset="0"/>
                <a:cs typeface="Arial" panose="020B0604020202020204" pitchFamily="34" charset="0"/>
              </a:rPr>
              <a:t>venir</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s’adresser</a:t>
            </a:r>
            <a:r>
              <a:rPr lang="en-CA" sz="1900" dirty="0">
                <a:latin typeface="Arial" panose="020B0604020202020204" pitchFamily="34" charset="0"/>
                <a:cs typeface="Arial" panose="020B0604020202020204" pitchFamily="34" charset="0"/>
              </a:rPr>
              <a:t> à la </a:t>
            </a:r>
            <a:r>
              <a:rPr lang="en-CA" sz="1900" dirty="0" err="1">
                <a:latin typeface="Arial" panose="020B0604020202020204" pitchFamily="34" charset="0"/>
                <a:cs typeface="Arial" panose="020B0604020202020204" pitchFamily="34" charset="0"/>
              </a:rPr>
              <a:t>classe</a:t>
            </a:r>
            <a:r>
              <a:rPr lang="en-CA" sz="1900" dirty="0">
                <a:latin typeface="Arial" panose="020B0604020202020204" pitchFamily="34" charset="0"/>
                <a:cs typeface="Arial" panose="020B0604020202020204" pitchFamily="34" charset="0"/>
              </a:rPr>
              <a:t>.</a:t>
            </a:r>
          </a:p>
          <a:p>
            <a:pPr marL="860425" marR="22860" indent="-283210">
              <a:lnSpc>
                <a:spcPct val="100000"/>
              </a:lnSpc>
              <a:spcBef>
                <a:spcPts val="1465"/>
              </a:spcBef>
              <a:buChar char="•"/>
              <a:tabLst>
                <a:tab pos="860425" algn="l"/>
              </a:tabLst>
            </a:pPr>
            <a:r>
              <a:rPr lang="en-CA" sz="1900" dirty="0" err="1">
                <a:latin typeface="Arial" panose="020B0604020202020204" pitchFamily="34" charset="0"/>
                <a:cs typeface="Arial" panose="020B0604020202020204" pitchFamily="34" charset="0"/>
              </a:rPr>
              <a:t>Préparez</a:t>
            </a:r>
            <a:r>
              <a:rPr lang="en-CA" sz="1900" dirty="0">
                <a:latin typeface="Arial" panose="020B0604020202020204" pitchFamily="34" charset="0"/>
                <a:cs typeface="Arial" panose="020B0604020202020204" pitchFamily="34" charset="0"/>
              </a:rPr>
              <a:t> la </a:t>
            </a:r>
            <a:r>
              <a:rPr lang="en-CA" sz="1900" dirty="0" err="1">
                <a:latin typeface="Arial" panose="020B0604020202020204" pitchFamily="34" charset="0"/>
                <a:cs typeface="Arial" panose="020B0604020202020204" pitchFamily="34" charset="0"/>
              </a:rPr>
              <a:t>classe</a:t>
            </a:r>
            <a:r>
              <a:rPr lang="en-CA" sz="1900" dirty="0">
                <a:latin typeface="Arial" panose="020B0604020202020204" pitchFamily="34" charset="0"/>
                <a:cs typeface="Arial" panose="020B0604020202020204" pitchFamily="34" charset="0"/>
              </a:rPr>
              <a:t> à adopter un </a:t>
            </a:r>
            <a:r>
              <a:rPr lang="en-CA" sz="1900" dirty="0" err="1">
                <a:latin typeface="Arial" panose="020B0604020202020204" pitchFamily="34" charset="0"/>
                <a:cs typeface="Arial" panose="020B0604020202020204" pitchFamily="34" charset="0"/>
              </a:rPr>
              <a:t>comportement</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approprié</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lors</a:t>
            </a:r>
            <a:r>
              <a:rPr lang="en-CA" sz="1900" dirty="0">
                <a:latin typeface="Arial" panose="020B0604020202020204" pitchFamily="34" charset="0"/>
                <a:cs typeface="Arial" panose="020B0604020202020204" pitchFamily="34" charset="0"/>
              </a:rPr>
              <a:t> de la </a:t>
            </a:r>
            <a:r>
              <a:rPr lang="en-CA" sz="1900" dirty="0" err="1">
                <a:latin typeface="Arial" panose="020B0604020202020204" pitchFamily="34" charset="0"/>
                <a:cs typeface="Arial" panose="020B0604020202020204" pitchFamily="34" charset="0"/>
              </a:rPr>
              <a:t>visite</a:t>
            </a:r>
            <a:r>
              <a:rPr lang="en-CA" sz="1900" dirty="0">
                <a:latin typeface="Arial" panose="020B0604020202020204" pitchFamily="34" charset="0"/>
                <a:cs typeface="Arial" panose="020B0604020202020204" pitchFamily="34" charset="0"/>
              </a:rPr>
              <a:t> d’un </a:t>
            </a:r>
            <a:r>
              <a:rPr lang="en-CA" sz="1900" dirty="0" err="1">
                <a:latin typeface="Arial" panose="020B0604020202020204" pitchFamily="34" charset="0"/>
                <a:cs typeface="Arial" panose="020B0604020202020204" pitchFamily="34" charset="0"/>
              </a:rPr>
              <a:t>invité</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spécial</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en</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classe</a:t>
            </a:r>
            <a:r>
              <a:rPr lang="en-CA" sz="1900" dirty="0">
                <a:latin typeface="Arial" panose="020B0604020202020204" pitchFamily="34" charset="0"/>
                <a:cs typeface="Arial" panose="020B0604020202020204" pitchFamily="34" charset="0"/>
              </a:rPr>
              <a:t>.</a:t>
            </a:r>
          </a:p>
          <a:p>
            <a:pPr marL="860425" marR="812165" indent="-283210">
              <a:lnSpc>
                <a:spcPct val="100000"/>
              </a:lnSpc>
              <a:spcBef>
                <a:spcPts val="1470"/>
              </a:spcBef>
              <a:buChar char="•"/>
              <a:tabLst>
                <a:tab pos="860425" algn="l"/>
              </a:tabLst>
            </a:pPr>
            <a:r>
              <a:rPr lang="en-CA" sz="1900" dirty="0">
                <a:latin typeface="Arial" panose="020B0604020202020204" pitchFamily="34" charset="0"/>
                <a:cs typeface="Arial" panose="020B0604020202020204" pitchFamily="34" charset="0"/>
              </a:rPr>
              <a:t>Les </a:t>
            </a:r>
            <a:r>
              <a:rPr lang="en-CA" sz="1900" dirty="0" err="1">
                <a:latin typeface="Arial" panose="020B0604020202020204" pitchFamily="34" charset="0"/>
                <a:cs typeface="Arial" panose="020B0604020202020204" pitchFamily="34" charset="0"/>
              </a:rPr>
              <a:t>élèves</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préparent</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une</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ou</a:t>
            </a:r>
            <a:r>
              <a:rPr lang="en-CA" sz="1900" dirty="0">
                <a:latin typeface="Arial" panose="020B0604020202020204" pitchFamily="34" charset="0"/>
                <a:cs typeface="Arial" panose="020B0604020202020204" pitchFamily="34" charset="0"/>
              </a:rPr>
              <a:t> deux questions à </a:t>
            </a:r>
            <a:r>
              <a:rPr lang="en-CA" sz="1900" dirty="0" err="1">
                <a:latin typeface="Arial" panose="020B0604020202020204" pitchFamily="34" charset="0"/>
                <a:cs typeface="Arial" panose="020B0604020202020204" pitchFamily="34" charset="0"/>
              </a:rPr>
              <a:t>l’avance</a:t>
            </a:r>
            <a:r>
              <a:rPr lang="en-CA" sz="1900" dirty="0">
                <a:latin typeface="Arial" panose="020B0604020202020204" pitchFamily="34" charset="0"/>
                <a:cs typeface="Arial" panose="020B0604020202020204" pitchFamily="34" charset="0"/>
              </a:rPr>
              <a:t>.</a:t>
            </a:r>
          </a:p>
          <a:p>
            <a:pPr marL="860425" marR="5080" indent="-283210">
              <a:lnSpc>
                <a:spcPct val="100000"/>
              </a:lnSpc>
              <a:spcBef>
                <a:spcPts val="1480"/>
              </a:spcBef>
              <a:buChar char="•"/>
              <a:tabLst>
                <a:tab pos="860425" algn="l"/>
              </a:tabLst>
            </a:pPr>
            <a:r>
              <a:rPr lang="en-CA" sz="1900" dirty="0">
                <a:latin typeface="Arial" panose="020B0604020202020204" pitchFamily="34" charset="0"/>
                <a:cs typeface="Arial" panose="020B0604020202020204" pitchFamily="34" charset="0"/>
              </a:rPr>
              <a:t>Après </a:t>
            </a:r>
            <a:r>
              <a:rPr lang="en-CA" sz="1900" dirty="0" err="1">
                <a:latin typeface="Arial" panose="020B0604020202020204" pitchFamily="34" charset="0"/>
                <a:cs typeface="Arial" panose="020B0604020202020204" pitchFamily="34" charset="0"/>
              </a:rPr>
              <a:t>l’intervention</a:t>
            </a:r>
            <a:r>
              <a:rPr lang="en-CA" sz="1900" dirty="0">
                <a:latin typeface="Arial" panose="020B0604020202020204" pitchFamily="34" charset="0"/>
                <a:cs typeface="Arial" panose="020B0604020202020204" pitchFamily="34" charset="0"/>
              </a:rPr>
              <a:t> de </a:t>
            </a:r>
            <a:r>
              <a:rPr lang="en-CA" sz="1900" dirty="0" err="1">
                <a:latin typeface="Arial" panose="020B0604020202020204" pitchFamily="34" charset="0"/>
                <a:cs typeface="Arial" panose="020B0604020202020204" pitchFamily="34" charset="0"/>
              </a:rPr>
              <a:t>l’invité</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veillez</a:t>
            </a:r>
            <a:r>
              <a:rPr lang="en-CA" sz="1900" dirty="0">
                <a:latin typeface="Arial" panose="020B0604020202020204" pitchFamily="34" charset="0"/>
                <a:cs typeface="Arial" panose="020B0604020202020204" pitchFamily="34" charset="0"/>
              </a:rPr>
              <a:t> à </a:t>
            </a:r>
            <a:r>
              <a:rPr lang="en-CA" sz="1900" dirty="0" err="1">
                <a:latin typeface="Arial" panose="020B0604020202020204" pitchFamily="34" charset="0"/>
                <a:cs typeface="Arial" panose="020B0604020202020204" pitchFamily="34" charset="0"/>
              </a:rPr>
              <a:t>ce</a:t>
            </a:r>
            <a:r>
              <a:rPr lang="en-CA" sz="1900" dirty="0">
                <a:latin typeface="Arial" panose="020B0604020202020204" pitchFamily="34" charset="0"/>
                <a:cs typeface="Arial" panose="020B0604020202020204" pitchFamily="34" charset="0"/>
              </a:rPr>
              <a:t> que les </a:t>
            </a:r>
            <a:r>
              <a:rPr lang="en-CA" sz="1900" dirty="0" err="1">
                <a:latin typeface="Arial" panose="020B0604020202020204" pitchFamily="34" charset="0"/>
                <a:cs typeface="Arial" panose="020B0604020202020204" pitchFamily="34" charset="0"/>
              </a:rPr>
              <a:t>élèves</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aient</a:t>
            </a:r>
            <a:r>
              <a:rPr lang="en-CA" sz="1900" dirty="0">
                <a:latin typeface="Arial" panose="020B0604020202020204" pitchFamily="34" charset="0"/>
                <a:cs typeface="Arial" panose="020B0604020202020204" pitchFamily="34" charset="0"/>
              </a:rPr>
              <a:t> le temps de poser </a:t>
            </a:r>
            <a:r>
              <a:rPr lang="en-CA" sz="1900" dirty="0" err="1">
                <a:latin typeface="Arial" panose="020B0604020202020204" pitchFamily="34" charset="0"/>
                <a:cs typeface="Arial" panose="020B0604020202020204" pitchFamily="34" charset="0"/>
              </a:rPr>
              <a:t>leurs</a:t>
            </a:r>
            <a:r>
              <a:rPr lang="en-CA" sz="1900" dirty="0">
                <a:latin typeface="Arial" panose="020B0604020202020204" pitchFamily="34" charset="0"/>
                <a:cs typeface="Arial" panose="020B0604020202020204" pitchFamily="34" charset="0"/>
              </a:rPr>
              <a:t> questions. </a:t>
            </a:r>
            <a:r>
              <a:rPr lang="en-CA" sz="1900" dirty="0" err="1">
                <a:latin typeface="Arial" panose="020B0604020202020204" pitchFamily="34" charset="0"/>
                <a:cs typeface="Arial" panose="020B0604020202020204" pitchFamily="34" charset="0"/>
              </a:rPr>
              <a:t>Assurez-vous</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également</a:t>
            </a:r>
            <a:r>
              <a:rPr lang="en-CA" sz="1900" dirty="0">
                <a:latin typeface="Arial" panose="020B0604020202020204" pitchFamily="34" charset="0"/>
                <a:cs typeface="Arial" panose="020B0604020202020204" pitchFamily="34" charset="0"/>
              </a:rPr>
              <a:t> de </a:t>
            </a:r>
            <a:r>
              <a:rPr lang="en-CA" sz="1900" dirty="0" err="1">
                <a:latin typeface="Arial" panose="020B0604020202020204" pitchFamily="34" charset="0"/>
                <a:cs typeface="Arial" panose="020B0604020202020204" pitchFamily="34" charset="0"/>
              </a:rPr>
              <a:t>réserver</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suffisamment</a:t>
            </a:r>
            <a:r>
              <a:rPr lang="en-CA" sz="1900" dirty="0">
                <a:latin typeface="Arial" panose="020B0604020202020204" pitchFamily="34" charset="0"/>
                <a:cs typeface="Arial" panose="020B0604020202020204" pitchFamily="34" charset="0"/>
              </a:rPr>
              <a:t> de temps pour </a:t>
            </a:r>
            <a:r>
              <a:rPr lang="en-CA" sz="1900" dirty="0" err="1">
                <a:latin typeface="Arial" panose="020B0604020202020204" pitchFamily="34" charset="0"/>
                <a:cs typeface="Arial" panose="020B0604020202020204" pitchFamily="34" charset="0"/>
              </a:rPr>
              <a:t>remercier</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l’invité</a:t>
            </a:r>
            <a:r>
              <a:rPr lang="en-CA" sz="1900" dirty="0">
                <a:latin typeface="Arial" panose="020B0604020202020204" pitchFamily="34" charset="0"/>
                <a:cs typeface="Arial" panose="020B0604020202020204" pitchFamily="34" charset="0"/>
              </a:rPr>
              <a:t> de manière </a:t>
            </a:r>
            <a:r>
              <a:rPr lang="en-CA" sz="1900" dirty="0" err="1">
                <a:latin typeface="Arial" panose="020B0604020202020204" pitchFamily="34" charset="0"/>
                <a:cs typeface="Arial" panose="020B0604020202020204" pitchFamily="34" charset="0"/>
              </a:rPr>
              <a:t>appropriée</a:t>
            </a:r>
            <a:r>
              <a:rPr lang="en-CA" sz="1900" dirty="0">
                <a:latin typeface="Arial" panose="020B0604020202020204" pitchFamily="34" charset="0"/>
                <a:cs typeface="Arial" panose="020B0604020202020204" pitchFamily="34" charset="0"/>
              </a:rPr>
              <a:t> pour le temps </a:t>
            </a:r>
            <a:r>
              <a:rPr lang="en-CA" sz="1900" dirty="0" err="1">
                <a:latin typeface="Arial" panose="020B0604020202020204" pitchFamily="34" charset="0"/>
                <a:cs typeface="Arial" panose="020B0604020202020204" pitchFamily="34" charset="0"/>
              </a:rPr>
              <a:t>qu’il</a:t>
            </a:r>
            <a:r>
              <a:rPr lang="en-CA" sz="1900" dirty="0">
                <a:latin typeface="Arial" panose="020B0604020202020204" pitchFamily="34" charset="0"/>
                <a:cs typeface="Arial" panose="020B0604020202020204" pitchFamily="34" charset="0"/>
              </a:rPr>
              <a:t> a </a:t>
            </a:r>
            <a:r>
              <a:rPr lang="en-CA" sz="1900" dirty="0" err="1">
                <a:latin typeface="Arial" panose="020B0604020202020204" pitchFamily="34" charset="0"/>
                <a:cs typeface="Arial" panose="020B0604020202020204" pitchFamily="34" charset="0"/>
              </a:rPr>
              <a:t>consacré</a:t>
            </a:r>
            <a:r>
              <a:rPr lang="en-CA" sz="1900" dirty="0">
                <a:latin typeface="Arial" panose="020B0604020202020204" pitchFamily="34" charset="0"/>
                <a:cs typeface="Arial" panose="020B0604020202020204" pitchFamily="34" charset="0"/>
              </a:rPr>
              <a:t> à la </a:t>
            </a:r>
            <a:r>
              <a:rPr lang="en-CA" sz="1900" dirty="0" err="1">
                <a:latin typeface="Arial" panose="020B0604020202020204" pitchFamily="34" charset="0"/>
                <a:cs typeface="Arial" panose="020B0604020202020204" pitchFamily="34" charset="0"/>
              </a:rPr>
              <a:t>classe</a:t>
            </a:r>
            <a:r>
              <a:rPr lang="en-CA" sz="1900" dirty="0">
                <a:latin typeface="Arial" panose="020B0604020202020204" pitchFamily="34" charset="0"/>
                <a:cs typeface="Arial" panose="020B0604020202020204" pitchFamily="34" charset="0"/>
              </a:rPr>
              <a:t>.</a:t>
            </a:r>
          </a:p>
          <a:p>
            <a:pPr marL="860425" marR="77470" indent="-283210" algn="just">
              <a:lnSpc>
                <a:spcPct val="100000"/>
              </a:lnSpc>
              <a:spcBef>
                <a:spcPts val="1455"/>
              </a:spcBef>
              <a:buChar char="•"/>
              <a:tabLst>
                <a:tab pos="860425" algn="l"/>
                <a:tab pos="861694" algn="l"/>
              </a:tabLst>
            </a:pP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Bilan</a:t>
            </a:r>
            <a:r>
              <a:rPr lang="en-CA" sz="1900" dirty="0">
                <a:latin typeface="Arial" panose="020B0604020202020204" pitchFamily="34" charset="0"/>
                <a:cs typeface="Arial" panose="020B0604020202020204" pitchFamily="34" charset="0"/>
              </a:rPr>
              <a:t> : </a:t>
            </a:r>
            <a:r>
              <a:rPr lang="en-CA" sz="1900" dirty="0" err="1">
                <a:latin typeface="Arial" panose="020B0604020202020204" pitchFamily="34" charset="0"/>
                <a:cs typeface="Arial" panose="020B0604020202020204" pitchFamily="34" charset="0"/>
              </a:rPr>
              <a:t>comparez</a:t>
            </a:r>
            <a:r>
              <a:rPr lang="en-CA" sz="1900" dirty="0">
                <a:latin typeface="Arial" panose="020B0604020202020204" pitchFamily="34" charset="0"/>
                <a:cs typeface="Arial" panose="020B0604020202020204" pitchFamily="34" charset="0"/>
              </a:rPr>
              <a:t> les perspectives locales avec </a:t>
            </a:r>
            <a:r>
              <a:rPr lang="en-CA" sz="1900" dirty="0" err="1">
                <a:latin typeface="Arial" panose="020B0604020202020204" pitchFamily="34" charset="0"/>
                <a:cs typeface="Arial" panose="020B0604020202020204" pitchFamily="34" charset="0"/>
              </a:rPr>
              <a:t>ce</a:t>
            </a:r>
            <a:r>
              <a:rPr lang="en-CA" sz="1900" dirty="0">
                <a:latin typeface="Arial" panose="020B0604020202020204" pitchFamily="34" charset="0"/>
                <a:cs typeface="Arial" panose="020B0604020202020204" pitchFamily="34" charset="0"/>
              </a:rPr>
              <a:t> que les </a:t>
            </a:r>
            <a:r>
              <a:rPr lang="en-CA" sz="1900" dirty="0" err="1">
                <a:latin typeface="Arial" panose="020B0604020202020204" pitchFamily="34" charset="0"/>
                <a:cs typeface="Arial" panose="020B0604020202020204" pitchFamily="34" charset="0"/>
              </a:rPr>
              <a:t>élèves</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ont</a:t>
            </a:r>
            <a:r>
              <a:rPr lang="en-CA" sz="1900" dirty="0">
                <a:latin typeface="Arial" panose="020B0604020202020204" pitchFamily="34" charset="0"/>
                <a:cs typeface="Arial" panose="020B0604020202020204" pitchFamily="34" charset="0"/>
              </a:rPr>
              <a:t> </a:t>
            </a:r>
            <a:r>
              <a:rPr lang="en-CA" sz="1900" dirty="0" err="1">
                <a:latin typeface="Arial" panose="020B0604020202020204" pitchFamily="34" charset="0"/>
                <a:cs typeface="Arial" panose="020B0604020202020204" pitchFamily="34" charset="0"/>
              </a:rPr>
              <a:t>appris</a:t>
            </a:r>
            <a:r>
              <a:rPr lang="en-CA" sz="1900" dirty="0">
                <a:latin typeface="Arial" panose="020B0604020202020204" pitchFamily="34" charset="0"/>
                <a:cs typeface="Arial" panose="020B0604020202020204" pitchFamily="34" charset="0"/>
              </a:rPr>
              <a:t> dans la </a:t>
            </a:r>
            <a:r>
              <a:rPr lang="en-CA" sz="1900" dirty="0" err="1">
                <a:latin typeface="Arial" panose="020B0604020202020204" pitchFamily="34" charset="0"/>
                <a:cs typeface="Arial" panose="020B0604020202020204" pitchFamily="34" charset="0"/>
              </a:rPr>
              <a:t>série</a:t>
            </a:r>
            <a:r>
              <a:rPr lang="en-CA" sz="1900" dirty="0">
                <a:latin typeface="Arial" panose="020B0604020202020204" pitchFamily="34" charset="0"/>
                <a:cs typeface="Arial" panose="020B0604020202020204" pitchFamily="34" charset="0"/>
              </a:rPr>
              <a:t> de </a:t>
            </a:r>
            <a:r>
              <a:rPr lang="en-CA" sz="1900" dirty="0" err="1">
                <a:latin typeface="Arial" panose="020B0604020202020204" pitchFamily="34" charset="0"/>
                <a:cs typeface="Arial" panose="020B0604020202020204" pitchFamily="34" charset="0"/>
              </a:rPr>
              <a:t>vidéos</a:t>
            </a:r>
            <a:r>
              <a:rPr lang="en-CA" sz="1900" dirty="0">
                <a:latin typeface="Arial" panose="020B0604020202020204" pitchFamily="34" charset="0"/>
                <a:cs typeface="Arial" panose="020B0604020202020204" pitchFamily="34" charset="0"/>
              </a:rPr>
              <a:t>.</a:t>
            </a:r>
          </a:p>
        </p:txBody>
      </p:sp>
      <p:sp>
        <p:nvSpPr>
          <p:cNvPr id="4" name="object 4" descr="$PPTXTitle"/>
          <p:cNvSpPr txBox="1">
            <a:spLocks noGrp="1"/>
          </p:cNvSpPr>
          <p:nvPr>
            <p:ph type="title"/>
          </p:nvPr>
        </p:nvSpPr>
        <p:spPr>
          <a:xfrm>
            <a:off x="13437150" y="872338"/>
            <a:ext cx="5199557" cy="482183"/>
          </a:xfrm>
          <a:prstGeom prst="rect">
            <a:avLst/>
          </a:prstGeom>
        </p:spPr>
        <p:txBody>
          <a:bodyPr vert="horz" wrap="square" lIns="0" tIns="12700" rIns="0" bIns="0" rtlCol="0">
            <a:spAutoFit/>
          </a:bodyPr>
          <a:lstStyle/>
          <a:p>
            <a:pPr marL="12700">
              <a:lnSpc>
                <a:spcPct val="100000"/>
              </a:lnSpc>
              <a:spcBef>
                <a:spcPts val="100"/>
              </a:spcBef>
            </a:pPr>
            <a:r>
              <a:rPr sz="3050" b="1" dirty="0">
                <a:solidFill>
                  <a:srgbClr val="047390"/>
                </a:solidFill>
                <a:latin typeface="Arial" panose="020B0604020202020204" pitchFamily="34" charset="0"/>
                <a:cs typeface="Arial" panose="020B0604020202020204" pitchFamily="34" charset="0"/>
              </a:rPr>
              <a:t>Cercle d’échange d’idées</a:t>
            </a:r>
          </a:p>
        </p:txBody>
      </p:sp>
      <p:sp>
        <p:nvSpPr>
          <p:cNvPr id="5" name="object 5"/>
          <p:cNvSpPr txBox="1"/>
          <p:nvPr/>
        </p:nvSpPr>
        <p:spPr>
          <a:xfrm>
            <a:off x="13766984" y="1449283"/>
            <a:ext cx="5346065" cy="3220753"/>
          </a:xfrm>
          <a:prstGeom prst="rect">
            <a:avLst/>
          </a:prstGeom>
        </p:spPr>
        <p:txBody>
          <a:bodyPr vert="horz" wrap="square" lIns="0" tIns="12065" rIns="0" bIns="0" rtlCol="0">
            <a:spAutoFit/>
          </a:bodyPr>
          <a:lstStyle/>
          <a:p>
            <a:pPr marL="12700" marR="232410">
              <a:lnSpc>
                <a:spcPct val="100000"/>
              </a:lnSpc>
              <a:spcBef>
                <a:spcPts val="95"/>
              </a:spcBef>
            </a:pPr>
            <a:r>
              <a:rPr sz="1900" dirty="0">
                <a:latin typeface="Arial" panose="020B0604020202020204" pitchFamily="34" charset="0"/>
                <a:cs typeface="Arial" panose="020B0604020202020204" pitchFamily="34" charset="0"/>
              </a:rPr>
              <a:t>Les élèves se placent en cercle. Cette activité peut également être utile lorsqu’ils se placent en rang pour la récréation ou leur prochaine période.</a:t>
            </a:r>
            <a:endParaRPr sz="1900">
              <a:latin typeface="Arial" panose="020B0604020202020204" pitchFamily="34" charset="0"/>
              <a:cs typeface="Arial" panose="020B0604020202020204" pitchFamily="34" charset="0"/>
            </a:endParaRPr>
          </a:p>
          <a:p>
            <a:pPr marL="12700">
              <a:lnSpc>
                <a:spcPct val="100000"/>
              </a:lnSpc>
              <a:spcBef>
                <a:spcPts val="1465"/>
              </a:spcBef>
            </a:pPr>
            <a:r>
              <a:rPr sz="1900" dirty="0">
                <a:latin typeface="Arial" panose="020B0604020202020204" pitchFamily="34" charset="0"/>
                <a:cs typeface="Arial" panose="020B0604020202020204" pitchFamily="34" charset="0"/>
              </a:rPr>
              <a:t>Un élève commence par :</a:t>
            </a:r>
            <a:endParaRPr sz="1900">
              <a:latin typeface="Arial" panose="020B0604020202020204" pitchFamily="34" charset="0"/>
              <a:cs typeface="Arial" panose="020B0604020202020204" pitchFamily="34" charset="0"/>
            </a:endParaRPr>
          </a:p>
          <a:p>
            <a:pPr marL="483870">
              <a:lnSpc>
                <a:spcPct val="100000"/>
              </a:lnSpc>
              <a:spcBef>
                <a:spcPts val="1480"/>
              </a:spcBef>
            </a:pPr>
            <a:r>
              <a:rPr sz="1900" dirty="0">
                <a:latin typeface="Arial" panose="020B0604020202020204" pitchFamily="34" charset="0"/>
                <a:cs typeface="Arial" panose="020B0604020202020204" pitchFamily="34" charset="0"/>
              </a:rPr>
              <a:t>« Les scientifiques ont découvert que… »</a:t>
            </a:r>
            <a:endParaRPr sz="1900">
              <a:latin typeface="Arial" panose="020B0604020202020204" pitchFamily="34" charset="0"/>
              <a:cs typeface="Arial" panose="020B0604020202020204" pitchFamily="34" charset="0"/>
            </a:endParaRPr>
          </a:p>
          <a:p>
            <a:pPr marL="12700" marR="276225" algn="just">
              <a:lnSpc>
                <a:spcPct val="100000"/>
              </a:lnSpc>
              <a:spcBef>
                <a:spcPts val="1485"/>
              </a:spcBef>
            </a:pPr>
            <a:r>
              <a:rPr sz="1900" dirty="0">
                <a:latin typeface="Arial" panose="020B0604020202020204" pitchFamily="34" charset="0"/>
                <a:cs typeface="Arial" panose="020B0604020202020204" pitchFamily="34" charset="0"/>
              </a:rPr>
              <a:t>L’élève suivant doit ajouter une nouvelle idée tirée de la leçon. Vous faites le tour du cercle pour créer une chaîne d’apprentissage.</a:t>
            </a:r>
            <a:endParaRPr sz="1900">
              <a:latin typeface="Arial" panose="020B0604020202020204" pitchFamily="34" charset="0"/>
              <a:cs typeface="Arial" panose="020B0604020202020204" pitchFamily="34" charset="0"/>
            </a:endParaRPr>
          </a:p>
        </p:txBody>
      </p:sp>
      <p:pic>
        <p:nvPicPr>
          <p:cNvPr id="6" name="object 6"/>
          <p:cNvPicPr/>
          <p:nvPr/>
        </p:nvPicPr>
        <p:blipFill>
          <a:blip r:embed="rId2" cstate="print"/>
          <a:stretch>
            <a:fillRect/>
          </a:stretch>
        </p:blipFill>
        <p:spPr>
          <a:xfrm>
            <a:off x="14142679" y="4640665"/>
            <a:ext cx="5199558" cy="6208428"/>
          </a:xfrm>
          <a:prstGeom prst="rect">
            <a:avLst/>
          </a:prstGeom>
        </p:spPr>
      </p:pic>
      <p:pic>
        <p:nvPicPr>
          <p:cNvPr id="7" name="object 7"/>
          <p:cNvPicPr/>
          <p:nvPr/>
        </p:nvPicPr>
        <p:blipFill>
          <a:blip r:embed="rId3" cstate="print"/>
          <a:stretch>
            <a:fillRect/>
          </a:stretch>
        </p:blipFill>
        <p:spPr>
          <a:xfrm>
            <a:off x="6296488" y="1225093"/>
            <a:ext cx="6729292" cy="9224043"/>
          </a:xfrm>
          <a:prstGeom prst="rect">
            <a:avLst/>
          </a:prstGeom>
        </p:spPr>
      </p:pic>
      <p:sp>
        <p:nvSpPr>
          <p:cNvPr id="10" name="object 10">
            <a:extLst>
              <a:ext uri="{FF2B5EF4-FFF2-40B4-BE49-F238E27FC236}">
                <a16:creationId xmlns:a16="http://schemas.microsoft.com/office/drawing/2014/main" id="{CB18BB93-6102-718E-3C3F-3C3A0282BF5C}"/>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73E036C2-4B79-FE55-3CD8-2ACD7FD57798}"/>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5" name="Picture 14" descr="A white line on a black background&#10;&#10;Description automatically generated">
            <a:extLst>
              <a:ext uri="{FF2B5EF4-FFF2-40B4-BE49-F238E27FC236}">
                <a16:creationId xmlns:a16="http://schemas.microsoft.com/office/drawing/2014/main" id="{76D3FCB8-2259-1934-F030-0CEEA1DED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8411">
            <a:off x="-306310" y="-3048109"/>
            <a:ext cx="7772400" cy="3881093"/>
          </a:xfrm>
          <a:prstGeom prst="rect">
            <a:avLst/>
          </a:prstGeom>
        </p:spPr>
      </p:pic>
      <p:sp>
        <p:nvSpPr>
          <p:cNvPr id="17" name="TextBox 16">
            <a:extLst>
              <a:ext uri="{FF2B5EF4-FFF2-40B4-BE49-F238E27FC236}">
                <a16:creationId xmlns:a16="http://schemas.microsoft.com/office/drawing/2014/main" id="{7F04B9A4-C223-A847-869A-DB14A70441BF}"/>
              </a:ext>
            </a:extLst>
          </p:cNvPr>
          <p:cNvSpPr txBox="1"/>
          <p:nvPr/>
        </p:nvSpPr>
        <p:spPr>
          <a:xfrm>
            <a:off x="1084365" y="1146825"/>
            <a:ext cx="6317799" cy="1176156"/>
          </a:xfrm>
          <a:prstGeom prst="rect">
            <a:avLst/>
          </a:prstGeom>
          <a:noFill/>
        </p:spPr>
        <p:txBody>
          <a:bodyPr wrap="square">
            <a:spAutoFit/>
          </a:bodyPr>
          <a:lstStyle/>
          <a:p>
            <a:pPr marL="12700" marR="798830">
              <a:lnSpc>
                <a:spcPct val="73400"/>
              </a:lnSpc>
              <a:spcBef>
                <a:spcPts val="2020"/>
              </a:spcBef>
            </a:pPr>
            <a:r>
              <a:rPr lang="en-CA" sz="4800" b="1" dirty="0" err="1">
                <a:solidFill>
                  <a:srgbClr val="2E3092"/>
                </a:solidFill>
                <a:latin typeface="Arial" panose="020B0604020202020204" pitchFamily="34" charset="0"/>
                <a:ea typeface="+mj-ea"/>
                <a:cs typeface="Arial" panose="020B0604020202020204" pitchFamily="34" charset="0"/>
              </a:rPr>
              <a:t>Activités</a:t>
            </a:r>
            <a:r>
              <a:rPr lang="en-CA" sz="4800" b="1" dirty="0">
                <a:solidFill>
                  <a:srgbClr val="2E3092"/>
                </a:solidFill>
                <a:latin typeface="Arial" panose="020B0604020202020204" pitchFamily="34" charset="0"/>
                <a:ea typeface="+mj-ea"/>
                <a:cs typeface="Arial" panose="020B0604020202020204" pitchFamily="34" charset="0"/>
              </a:rPr>
              <a:t> </a:t>
            </a:r>
            <a:r>
              <a:rPr lang="en-CA" sz="4800" b="1" dirty="0" err="1">
                <a:solidFill>
                  <a:srgbClr val="2E3092"/>
                </a:solidFill>
                <a:latin typeface="Arial" panose="020B0604020202020204" pitchFamily="34" charset="0"/>
                <a:ea typeface="+mj-ea"/>
                <a:cs typeface="Arial" panose="020B0604020202020204" pitchFamily="34" charset="0"/>
              </a:rPr>
              <a:t>complémentaires</a:t>
            </a:r>
            <a:endParaRPr lang="en-CA" sz="4800" b="1" dirty="0">
              <a:solidFill>
                <a:srgbClr val="2E3092"/>
              </a:solidFill>
              <a:latin typeface="Arial" panose="020B0604020202020204" pitchFamily="34" charset="0"/>
              <a:ea typeface="+mj-ea"/>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TotalTime>
  <Words>1306</Words>
  <Application>Microsoft Office PowerPoint</Application>
  <PresentationFormat>Personnalisé</PresentationFormat>
  <Paragraphs>67</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Office Theme</vt:lpstr>
      <vt:lpstr>Présentation PowerPoint</vt:lpstr>
      <vt:lpstr>Présentation PowerPoint</vt:lpstr>
      <vt:lpstr>Instructions pour l’activité de la mission</vt:lpstr>
      <vt:lpstr>Cercle d’échange d’idées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Lili Truemner-Caron</cp:lastModifiedBy>
  <cp:revision>7</cp:revision>
  <dcterms:created xsi:type="dcterms:W3CDTF">2026-05-21T19:52:18Z</dcterms:created>
  <dcterms:modified xsi:type="dcterms:W3CDTF">2026-06-11T15:59:55Z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2026-05-11T00:00:00Z</vt:filetime>
  </property>
  <property fmtid="{D5CDD505-2E9C-101B-9397-08002B2CF9AE}" pid="4" name="Creator">
    <vt:lpwstr>Adobe InDesign 20.5 (Macintosh)</vt:lpwstr>
  </property>
  <property fmtid="{D5CDD505-2E9C-101B-9397-08002B2CF9AE}" pid="5" name="LastSaved">
    <vt:filetime>2026-05-21T00:00:00Z</vt:filetime>
  </property>
  <property fmtid="{D5CDD505-2E9C-101B-9397-08002B2CF9AE}" pid="6" name="Producer">
    <vt:lpwstr>Adobe PDF Library 17.0</vt:lpwstr>
  </property>
</Properties>
</file>