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2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4"/>
    <p:restoredTop sz="94718"/>
  </p:normalViewPr>
  <p:slideViewPr>
    <p:cSldViewPr>
      <p:cViewPr varScale="1">
        <p:scale>
          <a:sx n="62" d="100"/>
          <a:sy n="62" d="100"/>
        </p:scale>
        <p:origin x="726"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en Jakubowski" userId="8cf2bc80-9027-41f8-8362-140783d782e4" providerId="ADAL" clId="{3367D123-68A0-4B50-8E61-F1328765DF64}"/>
    <pc:docChg chg="modSld">
      <pc:chgData name="Ellen Jakubowski" userId="8cf2bc80-9027-41f8-8362-140783d782e4" providerId="ADAL" clId="{3367D123-68A0-4B50-8E61-F1328765DF64}" dt="2026-05-28T14:42:28.649" v="2" actId="20577"/>
      <pc:docMkLst>
        <pc:docMk/>
      </pc:docMkLst>
      <pc:sldChg chg="modSp mod">
        <pc:chgData name="Ellen Jakubowski" userId="8cf2bc80-9027-41f8-8362-140783d782e4" providerId="ADAL" clId="{3367D123-68A0-4B50-8E61-F1328765DF64}" dt="2026-05-28T14:42:28.649" v="2" actId="20577"/>
        <pc:sldMkLst>
          <pc:docMk/>
          <pc:sldMk cId="0" sldId="258"/>
        </pc:sldMkLst>
        <pc:spChg chg="mod">
          <ac:chgData name="Ellen Jakubowski" userId="8cf2bc80-9027-41f8-8362-140783d782e4" providerId="ADAL" clId="{3367D123-68A0-4B50-8E61-F1328765DF64}" dt="2026-05-28T14:42:28.649" v="2" actId="20577"/>
          <ac:spMkLst>
            <pc:docMk/>
            <pc:sldMk cId="0" sldId="258"/>
            <ac:spMk id="5"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Footer Placeholder 8">
            <a:extLst>
              <a:ext uri="{FF2B5EF4-FFF2-40B4-BE49-F238E27FC236}">
                <a16:creationId xmlns:a16="http://schemas.microsoft.com/office/drawing/2014/main" id="{98D8FADC-CACF-61C5-1542-D630F9D03233}"/>
              </a:ext>
            </a:extLst>
          </p:cNvPr>
          <p:cNvSpPr>
            <a:spLocks noGrp="1"/>
          </p:cNvSpPr>
          <p:nvPr>
            <p:ph type="ftr" sz="quarter" idx="10"/>
          </p:nvPr>
        </p:nvSpPr>
        <p:spPr/>
        <p:txBody>
          <a:bodyPr/>
          <a:lstStyle/>
          <a:p>
            <a:pPr marL="12700">
              <a:spcBef>
                <a:spcPts val="200"/>
              </a:spcBef>
            </a:pPr>
            <a:r>
              <a:rPr lang="en-CA"/>
              <a:t>Mission: Explore to Restore — Living Planet Report Canada for Kids</a:t>
            </a:r>
            <a:endParaRPr lang="en-CA" dirty="0"/>
          </a:p>
        </p:txBody>
      </p:sp>
      <p:sp>
        <p:nvSpPr>
          <p:cNvPr id="10" name="Slide Number Placeholder 9">
            <a:extLst>
              <a:ext uri="{FF2B5EF4-FFF2-40B4-BE49-F238E27FC236}">
                <a16:creationId xmlns:a16="http://schemas.microsoft.com/office/drawing/2014/main" id="{4044323F-E384-A84F-6EB3-D84387AA90C4}"/>
              </a:ext>
            </a:extLst>
          </p:cNvPr>
          <p:cNvSpPr>
            <a:spLocks noGrp="1"/>
          </p:cNvSpPr>
          <p:nvPr>
            <p:ph type="sldNum" sz="quarter" idx="11"/>
          </p:nvPr>
        </p:nvSpPr>
        <p:spPr/>
        <p:txBody>
          <a:bodyPr/>
          <a:lstStyle/>
          <a:p>
            <a:pPr marL="38100">
              <a:spcBef>
                <a:spcPts val="200"/>
              </a:spcBef>
            </a:pPr>
            <a:fld id="{81D60167-4931-47E6-BA6A-407CBD079E47}" type="slidenum">
              <a:rPr lang="en-CA" smtClean="0"/>
              <a:pPr marL="38100">
                <a:spcBef>
                  <a:spcPts val="200"/>
                </a:spcBef>
              </a:pPr>
              <a:t>‹#›</a:t>
            </a:fld>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0849093"/>
            <a:ext cx="20104100" cy="452755"/>
          </a:xfrm>
          <a:custGeom>
            <a:avLst/>
            <a:gdLst/>
            <a:ahLst/>
            <a:cxnLst/>
            <a:rect l="l" t="t" r="r" b="b"/>
            <a:pathLst>
              <a:path w="20104100" h="452754">
                <a:moveTo>
                  <a:pt x="20104099" y="0"/>
                </a:moveTo>
                <a:lnTo>
                  <a:pt x="0" y="0"/>
                </a:lnTo>
                <a:lnTo>
                  <a:pt x="0" y="452342"/>
                </a:lnTo>
                <a:lnTo>
                  <a:pt x="20104099" y="452342"/>
                </a:lnTo>
                <a:lnTo>
                  <a:pt x="20104099" y="0"/>
                </a:lnTo>
                <a:close/>
              </a:path>
            </a:pathLst>
          </a:custGeom>
          <a:solidFill>
            <a:srgbClr val="222222"/>
          </a:solidFill>
        </p:spPr>
        <p:txBody>
          <a:bodyPr wrap="square" lIns="0" tIns="0" rIns="0" bIns="0" rtlCol="0"/>
          <a:lstStyle/>
          <a:p>
            <a:endParaRPr/>
          </a:p>
        </p:txBody>
      </p:sp>
      <p:sp>
        <p:nvSpPr>
          <p:cNvPr id="9" name="Footer Placeholder 8">
            <a:extLst>
              <a:ext uri="{FF2B5EF4-FFF2-40B4-BE49-F238E27FC236}">
                <a16:creationId xmlns:a16="http://schemas.microsoft.com/office/drawing/2014/main" id="{B4B4A30C-19BE-35EB-CC8B-2D1BD5E380CD}"/>
              </a:ext>
            </a:extLst>
          </p:cNvPr>
          <p:cNvSpPr>
            <a:spLocks noGrp="1"/>
          </p:cNvSpPr>
          <p:nvPr>
            <p:ph type="ftr" sz="quarter" idx="10"/>
          </p:nvPr>
        </p:nvSpPr>
        <p:spPr/>
        <p:txBody>
          <a:bodyPr/>
          <a:lstStyle/>
          <a:p>
            <a:pPr marL="12700">
              <a:spcBef>
                <a:spcPts val="200"/>
              </a:spcBef>
            </a:pPr>
            <a:r>
              <a:rPr lang="en-CA"/>
              <a:t>Mission: Explore to Restore — Living Planet Report Canada for Kids</a:t>
            </a:r>
            <a:endParaRPr lang="en-CA" dirty="0"/>
          </a:p>
        </p:txBody>
      </p:sp>
      <p:sp>
        <p:nvSpPr>
          <p:cNvPr id="10" name="Slide Number Placeholder 9">
            <a:extLst>
              <a:ext uri="{FF2B5EF4-FFF2-40B4-BE49-F238E27FC236}">
                <a16:creationId xmlns:a16="http://schemas.microsoft.com/office/drawing/2014/main" id="{0A974499-64AD-62CB-3BD4-A59A73E068BE}"/>
              </a:ext>
            </a:extLst>
          </p:cNvPr>
          <p:cNvSpPr>
            <a:spLocks noGrp="1"/>
          </p:cNvSpPr>
          <p:nvPr>
            <p:ph type="sldNum" sz="quarter" idx="11"/>
          </p:nvPr>
        </p:nvSpPr>
        <p:spPr/>
        <p:txBody>
          <a:bodyPr/>
          <a:lstStyle/>
          <a:p>
            <a:pPr marL="38100">
              <a:spcBef>
                <a:spcPts val="200"/>
              </a:spcBef>
            </a:pPr>
            <a:fld id="{81D60167-4931-47E6-BA6A-407CBD079E47}" type="slidenum">
              <a:rPr lang="en-CA" smtClean="0"/>
              <a:pPr marL="38100">
                <a:spcBef>
                  <a:spcPts val="200"/>
                </a:spcBef>
              </a:pPr>
              <a:t>‹#›</a:t>
            </a:fld>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12" name="bg object 16">
            <a:extLst>
              <a:ext uri="{FF2B5EF4-FFF2-40B4-BE49-F238E27FC236}">
                <a16:creationId xmlns:a16="http://schemas.microsoft.com/office/drawing/2014/main" id="{136A46BA-D5D4-AE8E-5F70-74D115DECEAF}"/>
              </a:ext>
            </a:extLst>
          </p:cNvPr>
          <p:cNvSpPr/>
          <p:nvPr userDrawn="1"/>
        </p:nvSpPr>
        <p:spPr>
          <a:xfrm>
            <a:off x="0" y="10849093"/>
            <a:ext cx="20104100" cy="452755"/>
          </a:xfrm>
          <a:custGeom>
            <a:avLst/>
            <a:gdLst/>
            <a:ahLst/>
            <a:cxnLst/>
            <a:rect l="l" t="t" r="r" b="b"/>
            <a:pathLst>
              <a:path w="20104100" h="452754">
                <a:moveTo>
                  <a:pt x="20104099" y="0"/>
                </a:moveTo>
                <a:lnTo>
                  <a:pt x="0" y="0"/>
                </a:lnTo>
                <a:lnTo>
                  <a:pt x="0" y="452342"/>
                </a:lnTo>
                <a:lnTo>
                  <a:pt x="20104099" y="452342"/>
                </a:lnTo>
                <a:lnTo>
                  <a:pt x="20104099" y="0"/>
                </a:lnTo>
                <a:close/>
              </a:path>
            </a:pathLst>
          </a:custGeom>
          <a:solidFill>
            <a:srgbClr val="222222"/>
          </a:solidFill>
        </p:spPr>
        <p:txBody>
          <a:bodyPr wrap="square" lIns="0" tIns="0" rIns="0" bIns="0" rtlCol="0"/>
          <a:lstStyle/>
          <a:p>
            <a:endParaRPr/>
          </a:p>
        </p:txBody>
      </p:sp>
      <p:sp>
        <p:nvSpPr>
          <p:cNvPr id="10" name="Footer Placeholder 9">
            <a:extLst>
              <a:ext uri="{FF2B5EF4-FFF2-40B4-BE49-F238E27FC236}">
                <a16:creationId xmlns:a16="http://schemas.microsoft.com/office/drawing/2014/main" id="{A476969E-ACDD-F438-A972-2F78C2974106}"/>
              </a:ext>
            </a:extLst>
          </p:cNvPr>
          <p:cNvSpPr>
            <a:spLocks noGrp="1"/>
          </p:cNvSpPr>
          <p:nvPr>
            <p:ph type="ftr" sz="quarter" idx="10"/>
          </p:nvPr>
        </p:nvSpPr>
        <p:spPr/>
        <p:txBody>
          <a:bodyPr/>
          <a:lstStyle/>
          <a:p>
            <a:pPr marL="12700">
              <a:spcBef>
                <a:spcPts val="200"/>
              </a:spcBef>
            </a:pPr>
            <a:r>
              <a:rPr lang="en-CA"/>
              <a:t>Mission: Explore to Restore — Living Planet Report Canada for Kids</a:t>
            </a:r>
            <a:endParaRPr lang="en-CA" dirty="0"/>
          </a:p>
        </p:txBody>
      </p:sp>
      <p:sp>
        <p:nvSpPr>
          <p:cNvPr id="11" name="Slide Number Placeholder 10">
            <a:extLst>
              <a:ext uri="{FF2B5EF4-FFF2-40B4-BE49-F238E27FC236}">
                <a16:creationId xmlns:a16="http://schemas.microsoft.com/office/drawing/2014/main" id="{B2253937-A2E0-0E6D-780D-A474653D07F3}"/>
              </a:ext>
            </a:extLst>
          </p:cNvPr>
          <p:cNvSpPr>
            <a:spLocks noGrp="1"/>
          </p:cNvSpPr>
          <p:nvPr>
            <p:ph type="sldNum" sz="quarter" idx="11"/>
          </p:nvPr>
        </p:nvSpPr>
        <p:spPr/>
        <p:txBody>
          <a:bodyPr/>
          <a:lstStyle/>
          <a:p>
            <a:pPr marL="38100">
              <a:spcBef>
                <a:spcPts val="200"/>
              </a:spcBef>
            </a:pPr>
            <a:fld id="{81D60167-4931-47E6-BA6A-407CBD079E47}" type="slidenum">
              <a:rPr lang="en-CA" smtClean="0"/>
              <a:pPr marL="38100">
                <a:spcBef>
                  <a:spcPts val="200"/>
                </a:spcBef>
              </a:pPr>
              <a:t>‹#›</a:t>
            </a:fld>
            <a:endParaRPr lang="en-C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F17451C-DF2A-4550-3A4A-0D90C1360E0A}"/>
              </a:ext>
            </a:extLst>
          </p:cNvPr>
          <p:cNvSpPr>
            <a:spLocks noGrp="1"/>
          </p:cNvSpPr>
          <p:nvPr>
            <p:ph type="ftr" sz="quarter" idx="10"/>
          </p:nvPr>
        </p:nvSpPr>
        <p:spPr/>
        <p:txBody>
          <a:bodyPr/>
          <a:lstStyle/>
          <a:p>
            <a:pPr marL="12700">
              <a:spcBef>
                <a:spcPts val="200"/>
              </a:spcBef>
            </a:pPr>
            <a:r>
              <a:rPr lang="en-CA"/>
              <a:t>Mission: Explore to Restore — Living Planet Report Canada for Kids</a:t>
            </a:r>
            <a:endParaRPr lang="en-CA" dirty="0"/>
          </a:p>
        </p:txBody>
      </p:sp>
      <p:sp>
        <p:nvSpPr>
          <p:cNvPr id="7" name="Slide Number Placeholder 6">
            <a:extLst>
              <a:ext uri="{FF2B5EF4-FFF2-40B4-BE49-F238E27FC236}">
                <a16:creationId xmlns:a16="http://schemas.microsoft.com/office/drawing/2014/main" id="{F1C89EFA-7CAA-3780-64A0-BFB89EEDC7E2}"/>
              </a:ext>
            </a:extLst>
          </p:cNvPr>
          <p:cNvSpPr>
            <a:spLocks noGrp="1"/>
          </p:cNvSpPr>
          <p:nvPr>
            <p:ph type="sldNum" sz="quarter" idx="11"/>
          </p:nvPr>
        </p:nvSpPr>
        <p:spPr/>
        <p:txBody>
          <a:bodyPr/>
          <a:lstStyle/>
          <a:p>
            <a:pPr marL="38100">
              <a:spcBef>
                <a:spcPts val="200"/>
              </a:spcBef>
            </a:pPr>
            <a:fld id="{81D60167-4931-47E6-BA6A-407CBD079E47}" type="slidenum">
              <a:rPr lang="en-CA" smtClean="0"/>
              <a:pPr marL="38100">
                <a:spcBef>
                  <a:spcPts val="200"/>
                </a:spcBef>
              </a:pPr>
              <a:t>‹#›</a:t>
            </a:fld>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7ED6C26-9790-357B-E0C9-4A092125FD96}"/>
              </a:ext>
            </a:extLst>
          </p:cNvPr>
          <p:cNvSpPr>
            <a:spLocks noGrp="1"/>
          </p:cNvSpPr>
          <p:nvPr>
            <p:ph type="ftr" sz="quarter" idx="10"/>
          </p:nvPr>
        </p:nvSpPr>
        <p:spPr/>
        <p:txBody>
          <a:bodyPr/>
          <a:lstStyle/>
          <a:p>
            <a:pPr marL="12700">
              <a:spcBef>
                <a:spcPts val="200"/>
              </a:spcBef>
            </a:pPr>
            <a:r>
              <a:rPr lang="en-CA"/>
              <a:t>Mission: Explore to Restore — Living Planet Report Canada for Kids</a:t>
            </a:r>
            <a:endParaRPr lang="en-CA" dirty="0"/>
          </a:p>
        </p:txBody>
      </p:sp>
      <p:sp>
        <p:nvSpPr>
          <p:cNvPr id="6" name="Slide Number Placeholder 5">
            <a:extLst>
              <a:ext uri="{FF2B5EF4-FFF2-40B4-BE49-F238E27FC236}">
                <a16:creationId xmlns:a16="http://schemas.microsoft.com/office/drawing/2014/main" id="{8B66D365-ACD0-C6E0-5BD1-9C7866182E7A}"/>
              </a:ext>
            </a:extLst>
          </p:cNvPr>
          <p:cNvSpPr>
            <a:spLocks noGrp="1"/>
          </p:cNvSpPr>
          <p:nvPr>
            <p:ph type="sldNum" sz="quarter" idx="11"/>
          </p:nvPr>
        </p:nvSpPr>
        <p:spPr/>
        <p:txBody>
          <a:bodyPr/>
          <a:lstStyle/>
          <a:p>
            <a:pPr marL="38100">
              <a:spcBef>
                <a:spcPts val="200"/>
              </a:spcBef>
            </a:pPr>
            <a:fld id="{81D60167-4931-47E6-BA6A-407CBD079E47}" type="slidenum">
              <a:rPr lang="en-CA" smtClean="0"/>
              <a:pPr marL="38100">
                <a:spcBef>
                  <a:spcPts val="200"/>
                </a:spcBef>
              </a:pPr>
              <a:t>‹#›</a:t>
            </a:fld>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0849093"/>
            <a:ext cx="20104100" cy="452755"/>
          </a:xfrm>
          <a:custGeom>
            <a:avLst/>
            <a:gdLst/>
            <a:ahLst/>
            <a:cxnLst/>
            <a:rect l="l" t="t" r="r" b="b"/>
            <a:pathLst>
              <a:path w="20104100" h="452754">
                <a:moveTo>
                  <a:pt x="20104099" y="0"/>
                </a:moveTo>
                <a:lnTo>
                  <a:pt x="0" y="0"/>
                </a:lnTo>
                <a:lnTo>
                  <a:pt x="0" y="452342"/>
                </a:lnTo>
                <a:lnTo>
                  <a:pt x="20104099" y="452342"/>
                </a:lnTo>
                <a:lnTo>
                  <a:pt x="20104099" y="0"/>
                </a:lnTo>
                <a:close/>
              </a:path>
            </a:pathLst>
          </a:custGeom>
          <a:solidFill>
            <a:srgbClr val="222222"/>
          </a:solidFill>
        </p:spPr>
        <p:txBody>
          <a:bodyPr wrap="square" lIns="0" tIns="0" rIns="0" bIns="0" rtlCol="0"/>
          <a:lstStyle/>
          <a:p>
            <a:endParaRPr/>
          </a:p>
        </p:txBody>
      </p:sp>
      <p:sp>
        <p:nvSpPr>
          <p:cNvPr id="4" name="Holder 4"/>
          <p:cNvSpPr>
            <a:spLocks noGrp="1"/>
          </p:cNvSpPr>
          <p:nvPr>
            <p:ph type="ftr" sz="quarter" idx="5"/>
          </p:nvPr>
        </p:nvSpPr>
        <p:spPr>
          <a:xfrm>
            <a:off x="1035298" y="10945295"/>
            <a:ext cx="5575935" cy="207749"/>
          </a:xfrm>
          <a:prstGeom prst="rect">
            <a:avLst/>
          </a:prstGeom>
        </p:spPr>
        <p:txBody>
          <a:bodyPr wrap="square" lIns="0" tIns="0" rIns="0" bIns="0">
            <a:spAutoFit/>
          </a:bodyPr>
          <a:lstStyle>
            <a:lvl1pPr>
              <a:defRPr sz="1350" b="0" i="0" spc="0">
                <a:solidFill>
                  <a:schemeClr val="bg1"/>
                </a:solidFill>
                <a:latin typeface="Arial" panose="020B0604020202020204" pitchFamily="34" charset="0"/>
                <a:cs typeface="Arial" panose="020B0604020202020204" pitchFamily="34" charset="0"/>
              </a:defRPr>
            </a:lvl1pPr>
          </a:lstStyle>
          <a:p>
            <a:pPr marL="12700">
              <a:spcBef>
                <a:spcPts val="200"/>
              </a:spcBef>
            </a:pPr>
            <a:r>
              <a:rPr lang="en-CA" dirty="0"/>
              <a:t>Mission: Explore to Restore — Living Planet Report Canada for Kids</a:t>
            </a:r>
          </a:p>
        </p:txBody>
      </p:sp>
      <p:sp>
        <p:nvSpPr>
          <p:cNvPr id="6" name="Holder 6"/>
          <p:cNvSpPr>
            <a:spLocks noGrp="1"/>
          </p:cNvSpPr>
          <p:nvPr>
            <p:ph type="sldNum" sz="quarter" idx="7"/>
          </p:nvPr>
        </p:nvSpPr>
        <p:spPr>
          <a:xfrm>
            <a:off x="18738851" y="10945295"/>
            <a:ext cx="436610" cy="207749"/>
          </a:xfrm>
          <a:prstGeom prst="rect">
            <a:avLst/>
          </a:prstGeom>
        </p:spPr>
        <p:txBody>
          <a:bodyPr wrap="square" lIns="0" tIns="0" rIns="0" bIns="0">
            <a:spAutoFit/>
          </a:bodyPr>
          <a:lstStyle>
            <a:lvl1pPr>
              <a:defRPr sz="1350" b="0" i="0" spc="0">
                <a:solidFill>
                  <a:schemeClr val="bg1"/>
                </a:solidFill>
                <a:latin typeface="Arial" panose="020B0604020202020204" pitchFamily="34" charset="0"/>
                <a:cs typeface="Arial" panose="020B0604020202020204" pitchFamily="34" charset="0"/>
              </a:defRPr>
            </a:lvl1pPr>
          </a:lstStyle>
          <a:p>
            <a:pPr marL="38100">
              <a:spcBef>
                <a:spcPts val="200"/>
              </a:spcBef>
            </a:pPr>
            <a:fld id="{81D60167-4931-47E6-BA6A-407CBD079E47}" type="slidenum">
              <a:rPr lang="en-CA" smtClean="0"/>
              <a:pPr marL="38100">
                <a:spcBef>
                  <a:spcPts val="200"/>
                </a:spcBef>
              </a:pPr>
              <a:t>‹#›</a:t>
            </a:fld>
            <a:endParaRPr lang="en-CA"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cartoon of a baby swimming in the water&#10;&#10;Description automatically generated">
            <a:extLst>
              <a:ext uri="{FF2B5EF4-FFF2-40B4-BE49-F238E27FC236}">
                <a16:creationId xmlns:a16="http://schemas.microsoft.com/office/drawing/2014/main" id="{999D742A-C399-7AE9-CE18-4BF69764E7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4"/>
          </a:xfrm>
          <a:prstGeom prst="rect">
            <a:avLst/>
          </a:prstGeom>
        </p:spPr>
      </p:pic>
      <p:pic>
        <p:nvPicPr>
          <p:cNvPr id="14" name="Picture 13" descr="A black background with white text&#10;&#10;Description automatically generated">
            <a:extLst>
              <a:ext uri="{FF2B5EF4-FFF2-40B4-BE49-F238E27FC236}">
                <a16:creationId xmlns:a16="http://schemas.microsoft.com/office/drawing/2014/main" id="{02561063-3532-8F2D-702F-4A8CD38500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2250" y="2009775"/>
            <a:ext cx="6400800" cy="3035300"/>
          </a:xfrm>
          <a:prstGeom prst="rect">
            <a:avLst/>
          </a:prstGeom>
        </p:spPr>
      </p:pic>
      <p:sp>
        <p:nvSpPr>
          <p:cNvPr id="5" name="object 5"/>
          <p:cNvSpPr txBox="1"/>
          <p:nvPr/>
        </p:nvSpPr>
        <p:spPr>
          <a:xfrm>
            <a:off x="5005549" y="362380"/>
            <a:ext cx="4173220" cy="314960"/>
          </a:xfrm>
          <a:prstGeom prst="rect">
            <a:avLst/>
          </a:prstGeom>
        </p:spPr>
        <p:txBody>
          <a:bodyPr vert="horz" wrap="square" lIns="0" tIns="12065" rIns="0" bIns="0" rtlCol="0">
            <a:spAutoFit/>
          </a:bodyPr>
          <a:lstStyle/>
          <a:p>
            <a:pPr marL="12700">
              <a:lnSpc>
                <a:spcPct val="100000"/>
              </a:lnSpc>
              <a:spcBef>
                <a:spcPts val="95"/>
              </a:spcBef>
            </a:pPr>
            <a:r>
              <a:rPr sz="1900" spc="-50" dirty="0">
                <a:latin typeface="Lucida Sans Unicode"/>
                <a:cs typeface="Lucida Sans Unicode"/>
              </a:rPr>
              <a:t>Living</a:t>
            </a:r>
            <a:r>
              <a:rPr sz="1900" spc="-105" dirty="0">
                <a:latin typeface="Lucida Sans Unicode"/>
                <a:cs typeface="Lucida Sans Unicode"/>
              </a:rPr>
              <a:t> </a:t>
            </a:r>
            <a:r>
              <a:rPr sz="1900" dirty="0">
                <a:latin typeface="Lucida Sans Unicode"/>
                <a:cs typeface="Lucida Sans Unicode"/>
              </a:rPr>
              <a:t>Planet</a:t>
            </a:r>
            <a:r>
              <a:rPr sz="1900" spc="-105" dirty="0">
                <a:latin typeface="Lucida Sans Unicode"/>
                <a:cs typeface="Lucida Sans Unicode"/>
              </a:rPr>
              <a:t> </a:t>
            </a:r>
            <a:r>
              <a:rPr sz="1900" spc="-10" dirty="0">
                <a:latin typeface="Lucida Sans Unicode"/>
                <a:cs typeface="Lucida Sans Unicode"/>
              </a:rPr>
              <a:t>Report</a:t>
            </a:r>
            <a:r>
              <a:rPr sz="1900" spc="-105" dirty="0">
                <a:latin typeface="Lucida Sans Unicode"/>
                <a:cs typeface="Lucida Sans Unicode"/>
              </a:rPr>
              <a:t> </a:t>
            </a:r>
            <a:r>
              <a:rPr sz="1900" spc="-10" dirty="0">
                <a:latin typeface="Lucida Sans Unicode"/>
                <a:cs typeface="Lucida Sans Unicode"/>
              </a:rPr>
              <a:t>Canada</a:t>
            </a:r>
            <a:r>
              <a:rPr sz="1900" spc="-105" dirty="0">
                <a:latin typeface="Lucida Sans Unicode"/>
                <a:cs typeface="Lucida Sans Unicode"/>
              </a:rPr>
              <a:t> </a:t>
            </a:r>
            <a:r>
              <a:rPr sz="1900" spc="-10" dirty="0">
                <a:latin typeface="Lucida Sans Unicode"/>
                <a:cs typeface="Lucida Sans Unicode"/>
              </a:rPr>
              <a:t>for</a:t>
            </a:r>
            <a:r>
              <a:rPr sz="1900" spc="-105" dirty="0">
                <a:latin typeface="Lucida Sans Unicode"/>
                <a:cs typeface="Lucida Sans Unicode"/>
              </a:rPr>
              <a:t> </a:t>
            </a:r>
            <a:r>
              <a:rPr sz="1900" spc="-20" dirty="0">
                <a:latin typeface="Lucida Sans Unicode"/>
                <a:cs typeface="Lucida Sans Unicode"/>
              </a:rPr>
              <a:t>Kids</a:t>
            </a:r>
            <a:endParaRPr sz="1900" dirty="0">
              <a:latin typeface="Lucida Sans Unicode"/>
              <a:cs typeface="Lucida Sans Unicode"/>
            </a:endParaRPr>
          </a:p>
        </p:txBody>
      </p:sp>
      <p:sp>
        <p:nvSpPr>
          <p:cNvPr id="15" name="object 15"/>
          <p:cNvSpPr/>
          <p:nvPr/>
        </p:nvSpPr>
        <p:spPr>
          <a:xfrm>
            <a:off x="7078318" y="5406594"/>
            <a:ext cx="6272530" cy="4404602"/>
          </a:xfrm>
          <a:custGeom>
            <a:avLst/>
            <a:gdLst/>
            <a:ahLst/>
            <a:cxnLst/>
            <a:rect l="l" t="t" r="r" b="b"/>
            <a:pathLst>
              <a:path w="6272530" h="4771390">
                <a:moveTo>
                  <a:pt x="6224941" y="0"/>
                </a:moveTo>
                <a:lnTo>
                  <a:pt x="47118" y="0"/>
                </a:lnTo>
                <a:lnTo>
                  <a:pt x="28779" y="3703"/>
                </a:lnTo>
                <a:lnTo>
                  <a:pt x="13801" y="13801"/>
                </a:lnTo>
                <a:lnTo>
                  <a:pt x="3703" y="28779"/>
                </a:lnTo>
                <a:lnTo>
                  <a:pt x="0" y="47118"/>
                </a:lnTo>
                <a:lnTo>
                  <a:pt x="0" y="4723981"/>
                </a:lnTo>
                <a:lnTo>
                  <a:pt x="3703" y="4742325"/>
                </a:lnTo>
                <a:lnTo>
                  <a:pt x="13801" y="4757302"/>
                </a:lnTo>
                <a:lnTo>
                  <a:pt x="28779" y="4767399"/>
                </a:lnTo>
                <a:lnTo>
                  <a:pt x="47118" y="4771100"/>
                </a:lnTo>
                <a:lnTo>
                  <a:pt x="6224941" y="4771100"/>
                </a:lnTo>
                <a:lnTo>
                  <a:pt x="6243280" y="4767399"/>
                </a:lnTo>
                <a:lnTo>
                  <a:pt x="6258258" y="4757302"/>
                </a:lnTo>
                <a:lnTo>
                  <a:pt x="6268357" y="4742325"/>
                </a:lnTo>
                <a:lnTo>
                  <a:pt x="6272060" y="4723981"/>
                </a:lnTo>
                <a:lnTo>
                  <a:pt x="6272060" y="47118"/>
                </a:lnTo>
                <a:lnTo>
                  <a:pt x="6268357" y="28779"/>
                </a:lnTo>
                <a:lnTo>
                  <a:pt x="6258258" y="13801"/>
                </a:lnTo>
                <a:lnTo>
                  <a:pt x="6243280" y="3703"/>
                </a:lnTo>
                <a:lnTo>
                  <a:pt x="6224941" y="0"/>
                </a:lnTo>
                <a:close/>
              </a:path>
            </a:pathLst>
          </a:custGeom>
          <a:solidFill>
            <a:srgbClr val="222222"/>
          </a:solidFill>
        </p:spPr>
        <p:txBody>
          <a:bodyPr wrap="square" lIns="0" tIns="0" rIns="0" bIns="0" rtlCol="0"/>
          <a:lstStyle/>
          <a:p>
            <a:endParaRPr/>
          </a:p>
        </p:txBody>
      </p:sp>
      <p:sp>
        <p:nvSpPr>
          <p:cNvPr id="16" name="object 16"/>
          <p:cNvSpPr txBox="1"/>
          <p:nvPr/>
        </p:nvSpPr>
        <p:spPr>
          <a:xfrm>
            <a:off x="7348332" y="5348303"/>
            <a:ext cx="5708015" cy="4159665"/>
          </a:xfrm>
          <a:prstGeom prst="rect">
            <a:avLst/>
          </a:prstGeom>
        </p:spPr>
        <p:txBody>
          <a:bodyPr vert="horz" wrap="square" lIns="0" tIns="193675" rIns="0" bIns="0" rtlCol="0">
            <a:spAutoFit/>
          </a:bodyPr>
          <a:lstStyle/>
          <a:p>
            <a:pPr marL="12700">
              <a:lnSpc>
                <a:spcPct val="100000"/>
              </a:lnSpc>
              <a:spcBef>
                <a:spcPts val="1525"/>
              </a:spcBef>
            </a:pPr>
            <a:r>
              <a:rPr sz="3550" b="1" dirty="0">
                <a:solidFill>
                  <a:srgbClr val="FFFFFF"/>
                </a:solidFill>
                <a:latin typeface="Arial" panose="020B0604020202020204" pitchFamily="34" charset="0"/>
                <a:cs typeface="Arial" panose="020B0604020202020204" pitchFamily="34" charset="0"/>
              </a:rPr>
              <a:t>Main objective:</a:t>
            </a:r>
            <a:endParaRPr sz="3550" b="1" dirty="0">
              <a:latin typeface="Arial" panose="020B0604020202020204" pitchFamily="34" charset="0"/>
              <a:cs typeface="Arial" panose="020B0604020202020204" pitchFamily="34" charset="0"/>
            </a:endParaRPr>
          </a:p>
          <a:p>
            <a:pPr marL="12700" marR="5080">
              <a:lnSpc>
                <a:spcPct val="101499"/>
              </a:lnSpc>
              <a:spcBef>
                <a:spcPts val="795"/>
              </a:spcBef>
            </a:pPr>
            <a:r>
              <a:rPr sz="1950" dirty="0">
                <a:solidFill>
                  <a:srgbClr val="FFFFFF"/>
                </a:solidFill>
                <a:latin typeface="Arial" panose="020B0604020202020204" pitchFamily="34" charset="0"/>
                <a:cs typeface="Arial" panose="020B0604020202020204" pitchFamily="34" charset="0"/>
              </a:rPr>
              <a:t>Focus on the scientist Q &amp; A video series, “Reporting in for wildlife in Canada.” Explore how scientists study wildlife and ecosystems, introducing observation and evidence-based decision-making. Students will watch a video series of questions and answers with WWF- Canada research scientist Jessica Currie. The students will learn how wildlife population data is collected and why it matters, the Living Planet Report Canada data trends and how youth can contribute to meaningful ways to help wildlife.</a:t>
            </a:r>
            <a:endParaRPr sz="1950" dirty="0">
              <a:latin typeface="Arial" panose="020B0604020202020204" pitchFamily="34" charset="0"/>
              <a:cs typeface="Arial" panose="020B0604020202020204" pitchFamily="34" charset="0"/>
            </a:endParaRPr>
          </a:p>
        </p:txBody>
      </p:sp>
      <p:sp>
        <p:nvSpPr>
          <p:cNvPr id="22" name="object 22"/>
          <p:cNvSpPr txBox="1"/>
          <p:nvPr/>
        </p:nvSpPr>
        <p:spPr>
          <a:xfrm>
            <a:off x="14286246" y="5444383"/>
            <a:ext cx="4707890" cy="4609532"/>
          </a:xfrm>
          <a:prstGeom prst="rect">
            <a:avLst/>
          </a:prstGeom>
        </p:spPr>
        <p:txBody>
          <a:bodyPr vert="horz" wrap="square" lIns="0" tIns="109220" rIns="0" bIns="0" rtlCol="0">
            <a:spAutoFit/>
          </a:bodyPr>
          <a:lstStyle/>
          <a:p>
            <a:pPr algn="l">
              <a:lnSpc>
                <a:spcPts val="3160"/>
              </a:lnSpc>
              <a:spcAft>
                <a:spcPts val="600"/>
              </a:spcAft>
            </a:pPr>
            <a:r>
              <a:rPr sz="3550" dirty="0">
                <a:latin typeface="Arial" panose="020B0604020202020204" pitchFamily="34" charset="0"/>
                <a:cs typeface="Arial" panose="020B0604020202020204" pitchFamily="34" charset="0"/>
              </a:rPr>
              <a:t>General learning outcomes:</a:t>
            </a:r>
          </a:p>
          <a:p>
            <a:pPr marR="210185">
              <a:lnSpc>
                <a:spcPct val="101499"/>
              </a:lnSpc>
            </a:pPr>
            <a:r>
              <a:rPr sz="1950" dirty="0">
                <a:latin typeface="Arial" panose="020B0604020202020204" pitchFamily="34" charset="0"/>
                <a:cs typeface="Arial" panose="020B0604020202020204" pitchFamily="34" charset="0"/>
              </a:rPr>
              <a:t>Please see Appendix 1 for general outcomes that apply to your province/ territory.</a:t>
            </a:r>
          </a:p>
          <a:p>
            <a:pPr marL="12700">
              <a:lnSpc>
                <a:spcPct val="100000"/>
              </a:lnSpc>
              <a:spcBef>
                <a:spcPts val="1885"/>
              </a:spcBef>
            </a:pPr>
            <a:r>
              <a:rPr sz="3550" dirty="0">
                <a:latin typeface="Arial" panose="020B0604020202020204" pitchFamily="34" charset="0"/>
                <a:cs typeface="Arial" panose="020B0604020202020204" pitchFamily="34" charset="0"/>
              </a:rPr>
              <a:t>Skills developed:</a:t>
            </a:r>
          </a:p>
          <a:p>
            <a:pPr marL="12700" marR="367030">
              <a:lnSpc>
                <a:spcPct val="101499"/>
              </a:lnSpc>
              <a:spcBef>
                <a:spcPts val="420"/>
              </a:spcBef>
            </a:pPr>
            <a:r>
              <a:rPr sz="1950" dirty="0">
                <a:latin typeface="Arial" panose="020B0604020202020204" pitchFamily="34" charset="0"/>
                <a:cs typeface="Arial" panose="020B0604020202020204" pitchFamily="34" charset="0"/>
              </a:rPr>
              <a:t>Active listening to a guest speaker, introduction to scientific data trends, introduction on</a:t>
            </a:r>
            <a:r>
              <a:rPr lang="en-CA" sz="1950" dirty="0">
                <a:latin typeface="Arial" panose="020B0604020202020204" pitchFamily="34" charset="0"/>
                <a:cs typeface="Arial" panose="020B0604020202020204" pitchFamily="34" charset="0"/>
              </a:rPr>
              <a:t> </a:t>
            </a:r>
            <a:r>
              <a:rPr sz="1950" dirty="0">
                <a:latin typeface="Arial" panose="020B0604020202020204" pitchFamily="34" charset="0"/>
                <a:cs typeface="Arial" panose="020B0604020202020204" pitchFamily="34" charset="0"/>
              </a:rPr>
              <a:t>how to inter-pret graphs, how data is collected and how it can be used,</a:t>
            </a:r>
            <a:r>
              <a:rPr lang="en-CA" sz="1950" dirty="0">
                <a:latin typeface="Arial" panose="020B0604020202020204" pitchFamily="34" charset="0"/>
                <a:cs typeface="Arial" panose="020B0604020202020204" pitchFamily="34" charset="0"/>
              </a:rPr>
              <a:t> </a:t>
            </a:r>
            <a:r>
              <a:rPr sz="1950" dirty="0">
                <a:latin typeface="Arial" panose="020B0604020202020204" pitchFamily="34" charset="0"/>
                <a:cs typeface="Arial" panose="020B0604020202020204" pitchFamily="34" charset="0"/>
              </a:rPr>
              <a:t>answering learning reflection questions.</a:t>
            </a:r>
          </a:p>
        </p:txBody>
      </p:sp>
      <p:sp>
        <p:nvSpPr>
          <p:cNvPr id="27" name="object 27"/>
          <p:cNvSpPr/>
          <p:nvPr/>
        </p:nvSpPr>
        <p:spPr>
          <a:xfrm>
            <a:off x="942379" y="5345418"/>
            <a:ext cx="4642485" cy="4465777"/>
          </a:xfrm>
          <a:custGeom>
            <a:avLst/>
            <a:gdLst/>
            <a:ahLst/>
            <a:cxnLst/>
            <a:rect l="l" t="t" r="r" b="b"/>
            <a:pathLst>
              <a:path w="4925060" h="4832350">
                <a:moveTo>
                  <a:pt x="4877683" y="0"/>
                </a:moveTo>
                <a:lnTo>
                  <a:pt x="47118" y="0"/>
                </a:lnTo>
                <a:lnTo>
                  <a:pt x="28779" y="3703"/>
                </a:lnTo>
                <a:lnTo>
                  <a:pt x="13801" y="13801"/>
                </a:lnTo>
                <a:lnTo>
                  <a:pt x="3703" y="28779"/>
                </a:lnTo>
                <a:lnTo>
                  <a:pt x="0" y="47118"/>
                </a:lnTo>
                <a:lnTo>
                  <a:pt x="0" y="4785163"/>
                </a:lnTo>
                <a:lnTo>
                  <a:pt x="3703" y="4803502"/>
                </a:lnTo>
                <a:lnTo>
                  <a:pt x="13801" y="4818480"/>
                </a:lnTo>
                <a:lnTo>
                  <a:pt x="28779" y="4828578"/>
                </a:lnTo>
                <a:lnTo>
                  <a:pt x="47118" y="4832282"/>
                </a:lnTo>
                <a:lnTo>
                  <a:pt x="4877683" y="4832282"/>
                </a:lnTo>
                <a:lnTo>
                  <a:pt x="4896027" y="4828578"/>
                </a:lnTo>
                <a:lnTo>
                  <a:pt x="4911004" y="4818480"/>
                </a:lnTo>
                <a:lnTo>
                  <a:pt x="4921101" y="4803502"/>
                </a:lnTo>
                <a:lnTo>
                  <a:pt x="4924802" y="4785163"/>
                </a:lnTo>
                <a:lnTo>
                  <a:pt x="4924802" y="47118"/>
                </a:lnTo>
                <a:lnTo>
                  <a:pt x="4921101" y="28779"/>
                </a:lnTo>
                <a:lnTo>
                  <a:pt x="4911004" y="13801"/>
                </a:lnTo>
                <a:lnTo>
                  <a:pt x="4896027" y="3703"/>
                </a:lnTo>
                <a:lnTo>
                  <a:pt x="4877683" y="0"/>
                </a:lnTo>
                <a:close/>
              </a:path>
            </a:pathLst>
          </a:custGeom>
          <a:solidFill>
            <a:srgbClr val="FCC941"/>
          </a:solidFill>
        </p:spPr>
        <p:txBody>
          <a:bodyPr wrap="square" lIns="0" tIns="0" rIns="0" bIns="0" rtlCol="0"/>
          <a:lstStyle/>
          <a:p>
            <a:endParaRPr/>
          </a:p>
        </p:txBody>
      </p:sp>
      <p:sp>
        <p:nvSpPr>
          <p:cNvPr id="28" name="object 28"/>
          <p:cNvSpPr/>
          <p:nvPr/>
        </p:nvSpPr>
        <p:spPr>
          <a:xfrm>
            <a:off x="1083736" y="6304575"/>
            <a:ext cx="4229735" cy="76043"/>
          </a:xfrm>
          <a:custGeom>
            <a:avLst/>
            <a:gdLst/>
            <a:ahLst/>
            <a:cxnLst/>
            <a:rect l="l" t="t" r="r" b="b"/>
            <a:pathLst>
              <a:path w="4642485">
                <a:moveTo>
                  <a:pt x="0" y="0"/>
                </a:moveTo>
                <a:lnTo>
                  <a:pt x="4642089" y="0"/>
                </a:lnTo>
              </a:path>
            </a:pathLst>
          </a:custGeom>
          <a:ln w="5235">
            <a:solidFill>
              <a:srgbClr val="000000"/>
            </a:solidFill>
          </a:ln>
        </p:spPr>
        <p:txBody>
          <a:bodyPr wrap="square" lIns="0" tIns="0" rIns="0" bIns="0" rtlCol="0"/>
          <a:lstStyle/>
          <a:p>
            <a:endParaRPr/>
          </a:p>
        </p:txBody>
      </p:sp>
      <p:sp>
        <p:nvSpPr>
          <p:cNvPr id="29" name="object 29"/>
          <p:cNvSpPr/>
          <p:nvPr/>
        </p:nvSpPr>
        <p:spPr>
          <a:xfrm flipV="1">
            <a:off x="1083736" y="8153040"/>
            <a:ext cx="4229735" cy="45719"/>
          </a:xfrm>
          <a:custGeom>
            <a:avLst/>
            <a:gdLst/>
            <a:ahLst/>
            <a:cxnLst/>
            <a:rect l="l" t="t" r="r" b="b"/>
            <a:pathLst>
              <a:path w="4642485">
                <a:moveTo>
                  <a:pt x="0" y="0"/>
                </a:moveTo>
                <a:lnTo>
                  <a:pt x="4642089" y="0"/>
                </a:lnTo>
              </a:path>
            </a:pathLst>
          </a:custGeom>
          <a:ln w="5235">
            <a:solidFill>
              <a:srgbClr val="000000"/>
            </a:solidFill>
          </a:ln>
        </p:spPr>
        <p:txBody>
          <a:bodyPr wrap="square" lIns="0" tIns="0" rIns="0" bIns="0" rtlCol="0"/>
          <a:lstStyle/>
          <a:p>
            <a:endParaRPr/>
          </a:p>
        </p:txBody>
      </p:sp>
      <p:sp>
        <p:nvSpPr>
          <p:cNvPr id="30" name="object 30"/>
          <p:cNvSpPr txBox="1"/>
          <p:nvPr/>
        </p:nvSpPr>
        <p:spPr>
          <a:xfrm>
            <a:off x="1071036" y="5444383"/>
            <a:ext cx="4193540" cy="699102"/>
          </a:xfrm>
          <a:prstGeom prst="rect">
            <a:avLst/>
          </a:prstGeom>
        </p:spPr>
        <p:txBody>
          <a:bodyPr vert="horz" wrap="square" lIns="0" tIns="62865" rIns="0" bIns="0" rtlCol="0">
            <a:spAutoFit/>
          </a:bodyPr>
          <a:lstStyle/>
          <a:p>
            <a:pPr marL="12700">
              <a:lnSpc>
                <a:spcPct val="100000"/>
              </a:lnSpc>
              <a:spcBef>
                <a:spcPts val="495"/>
              </a:spcBef>
            </a:pPr>
            <a:r>
              <a:rPr sz="1900" dirty="0">
                <a:latin typeface="Arial" panose="020B0604020202020204" pitchFamily="34" charset="0"/>
                <a:cs typeface="Arial" panose="020B0604020202020204" pitchFamily="34" charset="0"/>
              </a:rPr>
              <a:t>LENGTH OF LESSON:</a:t>
            </a:r>
          </a:p>
          <a:p>
            <a:pPr marL="12700" marR="5080">
              <a:lnSpc>
                <a:spcPct val="101499"/>
              </a:lnSpc>
              <a:spcBef>
                <a:spcPts val="370"/>
              </a:spcBef>
            </a:pPr>
            <a:r>
              <a:rPr sz="1900" b="1" dirty="0">
                <a:latin typeface="Arial" panose="020B0604020202020204" pitchFamily="34" charset="0"/>
                <a:cs typeface="Arial" panose="020B0604020202020204" pitchFamily="34" charset="0"/>
              </a:rPr>
              <a:t>One science class (40-60 minutes)</a:t>
            </a:r>
          </a:p>
        </p:txBody>
      </p:sp>
      <p:sp>
        <p:nvSpPr>
          <p:cNvPr id="31" name="object 31"/>
          <p:cNvSpPr txBox="1"/>
          <p:nvPr/>
        </p:nvSpPr>
        <p:spPr>
          <a:xfrm>
            <a:off x="1071036" y="6386512"/>
            <a:ext cx="4667885" cy="1656672"/>
          </a:xfrm>
          <a:prstGeom prst="rect">
            <a:avLst/>
          </a:prstGeom>
        </p:spPr>
        <p:txBody>
          <a:bodyPr vert="horz" wrap="square" lIns="0" tIns="62865" rIns="0" bIns="0" rtlCol="0">
            <a:spAutoFit/>
          </a:bodyPr>
          <a:lstStyle/>
          <a:p>
            <a:pPr marL="12700">
              <a:spcBef>
                <a:spcPts val="495"/>
              </a:spcBef>
            </a:pPr>
            <a:r>
              <a:rPr sz="1900" dirty="0">
                <a:latin typeface="Arial" panose="020B0604020202020204" pitchFamily="34" charset="0"/>
                <a:cs typeface="Arial" panose="020B0604020202020204" pitchFamily="34" charset="0"/>
              </a:rPr>
              <a:t>ASSESSMENT TOOLS:</a:t>
            </a:r>
          </a:p>
          <a:p>
            <a:pPr marL="12700">
              <a:lnSpc>
                <a:spcPct val="100000"/>
              </a:lnSpc>
              <a:spcBef>
                <a:spcPts val="405"/>
              </a:spcBef>
            </a:pPr>
            <a:r>
              <a:rPr sz="1900" dirty="0">
                <a:latin typeface="Arial" panose="020B0604020202020204" pitchFamily="34" charset="0"/>
                <a:cs typeface="Arial" panose="020B0604020202020204" pitchFamily="34" charset="0"/>
              </a:rPr>
              <a:t>Student:</a:t>
            </a:r>
            <a:r>
              <a:rPr sz="1900" dirty="0">
                <a:latin typeface="Arial MT"/>
                <a:cs typeface="Arial MT"/>
              </a:rPr>
              <a:t> </a:t>
            </a:r>
            <a:r>
              <a:rPr sz="1900" b="1" dirty="0">
                <a:latin typeface="Arial" panose="020B0604020202020204" pitchFamily="34" charset="0"/>
                <a:cs typeface="Arial" panose="020B0604020202020204" pitchFamily="34" charset="0"/>
              </a:rPr>
              <a:t>Back of Mission #2 card</a:t>
            </a:r>
          </a:p>
          <a:p>
            <a:pPr marL="12700" marR="5080">
              <a:lnSpc>
                <a:spcPct val="101499"/>
              </a:lnSpc>
              <a:spcBef>
                <a:spcPts val="370"/>
              </a:spcBef>
            </a:pPr>
            <a:r>
              <a:rPr sz="1900" dirty="0">
                <a:latin typeface="Arial MT"/>
                <a:cs typeface="Arial MT"/>
              </a:rPr>
              <a:t>Teacher: </a:t>
            </a:r>
            <a:r>
              <a:rPr sz="1900" b="1" dirty="0">
                <a:latin typeface="Arial" panose="020B0604020202020204" pitchFamily="34" charset="0"/>
                <a:cs typeface="Arial" panose="020B0604020202020204" pitchFamily="34" charset="0"/>
              </a:rPr>
              <a:t>Quick Assessment or Inquiry Learning Rubric, class discussion to check for understanding</a:t>
            </a:r>
          </a:p>
        </p:txBody>
      </p:sp>
      <p:sp>
        <p:nvSpPr>
          <p:cNvPr id="32" name="object 32"/>
          <p:cNvSpPr txBox="1"/>
          <p:nvPr/>
        </p:nvSpPr>
        <p:spPr>
          <a:xfrm>
            <a:off x="1071036" y="8280318"/>
            <a:ext cx="4242435" cy="1274836"/>
          </a:xfrm>
          <a:prstGeom prst="rect">
            <a:avLst/>
          </a:prstGeom>
        </p:spPr>
        <p:txBody>
          <a:bodyPr vert="horz" wrap="square" lIns="0" tIns="62865" rIns="0" bIns="0" rtlCol="0">
            <a:spAutoFit/>
          </a:bodyPr>
          <a:lstStyle/>
          <a:p>
            <a:pPr marL="12700">
              <a:spcBef>
                <a:spcPts val="495"/>
              </a:spcBef>
            </a:pPr>
            <a:r>
              <a:rPr sz="1900" dirty="0">
                <a:latin typeface="Arial" panose="020B0604020202020204" pitchFamily="34" charset="0"/>
                <a:cs typeface="Arial" panose="020B0604020202020204" pitchFamily="34" charset="0"/>
              </a:rPr>
              <a:t>MATERIALS REQUIRED:</a:t>
            </a:r>
          </a:p>
          <a:p>
            <a:pPr marL="12700" marR="5080">
              <a:lnSpc>
                <a:spcPct val="101499"/>
              </a:lnSpc>
              <a:spcBef>
                <a:spcPts val="370"/>
              </a:spcBef>
            </a:pPr>
            <a:r>
              <a:rPr sz="1900" b="1" dirty="0">
                <a:latin typeface="Arial" panose="020B0604020202020204" pitchFamily="34" charset="0"/>
                <a:cs typeface="Arial" panose="020B0604020202020204" pitchFamily="34" charset="0"/>
              </a:rPr>
              <a:t>Computer/projection to screen videos. Print off a Mission #2 card for each student.</a:t>
            </a:r>
          </a:p>
        </p:txBody>
      </p:sp>
      <p:sp>
        <p:nvSpPr>
          <p:cNvPr id="33" name="TextBox 32">
            <a:extLst>
              <a:ext uri="{FF2B5EF4-FFF2-40B4-BE49-F238E27FC236}">
                <a16:creationId xmlns:a16="http://schemas.microsoft.com/office/drawing/2014/main" id="{9D4E59B0-57A3-1797-43F3-474230BE2C32}"/>
              </a:ext>
            </a:extLst>
          </p:cNvPr>
          <p:cNvSpPr txBox="1"/>
          <p:nvPr/>
        </p:nvSpPr>
        <p:spPr>
          <a:xfrm>
            <a:off x="937980" y="4794736"/>
            <a:ext cx="4067569" cy="400110"/>
          </a:xfrm>
          <a:prstGeom prst="rect">
            <a:avLst/>
          </a:prstGeom>
          <a:noFill/>
        </p:spPr>
        <p:txBody>
          <a:bodyPr wrap="square" rtlCol="0">
            <a:spAutoFit/>
          </a:bodyPr>
          <a:lstStyle/>
          <a:p>
            <a:r>
              <a:rPr lang="en-CA" sz="2000" dirty="0">
                <a:latin typeface="Arial MT"/>
                <a:cs typeface="Arial MT"/>
              </a:rPr>
              <a:t>Grade</a:t>
            </a:r>
            <a:r>
              <a:rPr lang="en-CA" sz="2000" spc="15" dirty="0">
                <a:latin typeface="Arial MT"/>
                <a:cs typeface="Arial MT"/>
              </a:rPr>
              <a:t> </a:t>
            </a:r>
            <a:r>
              <a:rPr lang="en-CA" sz="2000" dirty="0">
                <a:latin typeface="Arial MT"/>
                <a:cs typeface="Arial MT"/>
              </a:rPr>
              <a:t>levels:</a:t>
            </a:r>
            <a:r>
              <a:rPr lang="en-CA" sz="2000" spc="15" dirty="0">
                <a:latin typeface="Arial MT"/>
                <a:cs typeface="Arial MT"/>
              </a:rPr>
              <a:t> </a:t>
            </a:r>
            <a:r>
              <a:rPr lang="en-CA" sz="2000" spc="105" dirty="0">
                <a:latin typeface="Arial MT"/>
                <a:cs typeface="Arial MT"/>
              </a:rPr>
              <a:t>four</a:t>
            </a:r>
            <a:r>
              <a:rPr lang="en-CA" sz="2000" spc="15" dirty="0">
                <a:latin typeface="Arial MT"/>
                <a:cs typeface="Arial MT"/>
              </a:rPr>
              <a:t> </a:t>
            </a:r>
            <a:r>
              <a:rPr lang="en-CA" sz="2000" spc="114" dirty="0">
                <a:latin typeface="Arial MT"/>
                <a:cs typeface="Arial MT"/>
              </a:rPr>
              <a:t>to</a:t>
            </a:r>
            <a:r>
              <a:rPr lang="en-CA" sz="2000" spc="15" dirty="0">
                <a:latin typeface="Arial MT"/>
                <a:cs typeface="Arial MT"/>
              </a:rPr>
              <a:t> </a:t>
            </a:r>
            <a:r>
              <a:rPr lang="en-CA" sz="2000" spc="-25" dirty="0">
                <a:latin typeface="Arial MT"/>
                <a:cs typeface="Arial MT"/>
              </a:rPr>
              <a:t>six</a:t>
            </a:r>
            <a:endParaRPr lang="en-CA" sz="2000" dirty="0">
              <a:latin typeface="Arial MT"/>
              <a:cs typeface="Arial MT"/>
            </a:endParaRPr>
          </a:p>
        </p:txBody>
      </p:sp>
      <p:pic>
        <p:nvPicPr>
          <p:cNvPr id="39" name="Picture 38" descr="A logo of a panda&#10;&#10;Description automatically generated">
            <a:extLst>
              <a:ext uri="{FF2B5EF4-FFF2-40B4-BE49-F238E27FC236}">
                <a16:creationId xmlns:a16="http://schemas.microsoft.com/office/drawing/2014/main" id="{4735D443-4747-6229-797A-247CD7123F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7988" y="0"/>
            <a:ext cx="1197561" cy="1346059"/>
          </a:xfrm>
          <a:prstGeom prst="rect">
            <a:avLst/>
          </a:prstGeom>
        </p:spPr>
      </p:pic>
      <p:grpSp>
        <p:nvGrpSpPr>
          <p:cNvPr id="7" name="Group 6">
            <a:extLst>
              <a:ext uri="{FF2B5EF4-FFF2-40B4-BE49-F238E27FC236}">
                <a16:creationId xmlns:a16="http://schemas.microsoft.com/office/drawing/2014/main" id="{13482986-54B9-AE14-B8EA-6867B6D29424}"/>
              </a:ext>
            </a:extLst>
          </p:cNvPr>
          <p:cNvGrpSpPr/>
          <p:nvPr/>
        </p:nvGrpSpPr>
        <p:grpSpPr>
          <a:xfrm>
            <a:off x="937980" y="0"/>
            <a:ext cx="2879090" cy="3634740"/>
            <a:chOff x="937980" y="0"/>
            <a:chExt cx="2879090" cy="3634740"/>
          </a:xfrm>
        </p:grpSpPr>
        <p:sp>
          <p:nvSpPr>
            <p:cNvPr id="8" name="object 18">
              <a:extLst>
                <a:ext uri="{FF2B5EF4-FFF2-40B4-BE49-F238E27FC236}">
                  <a16:creationId xmlns:a16="http://schemas.microsoft.com/office/drawing/2014/main" id="{2A102DA6-E8CC-8F25-BAE7-ADC5AE9FB22E}"/>
                </a:ext>
              </a:extLst>
            </p:cNvPr>
            <p:cNvSpPr/>
            <p:nvPr/>
          </p:nvSpPr>
          <p:spPr>
            <a:xfrm>
              <a:off x="937980" y="0"/>
              <a:ext cx="2879090" cy="3634740"/>
            </a:xfrm>
            <a:custGeom>
              <a:avLst/>
              <a:gdLst/>
              <a:ahLst/>
              <a:cxnLst/>
              <a:rect l="l" t="t" r="r" b="b"/>
              <a:pathLst>
                <a:path w="2879090" h="3634740">
                  <a:moveTo>
                    <a:pt x="2878655" y="0"/>
                  </a:moveTo>
                  <a:lnTo>
                    <a:pt x="0" y="0"/>
                  </a:lnTo>
                  <a:lnTo>
                    <a:pt x="0" y="2195297"/>
                  </a:lnTo>
                  <a:lnTo>
                    <a:pt x="800" y="2243773"/>
                  </a:lnTo>
                  <a:lnTo>
                    <a:pt x="3187" y="2291848"/>
                  </a:lnTo>
                  <a:lnTo>
                    <a:pt x="7133" y="2339497"/>
                  </a:lnTo>
                  <a:lnTo>
                    <a:pt x="12614" y="2386693"/>
                  </a:lnTo>
                  <a:lnTo>
                    <a:pt x="19604" y="2433413"/>
                  </a:lnTo>
                  <a:lnTo>
                    <a:pt x="28079" y="2479631"/>
                  </a:lnTo>
                  <a:lnTo>
                    <a:pt x="38013" y="2525322"/>
                  </a:lnTo>
                  <a:lnTo>
                    <a:pt x="49381" y="2570460"/>
                  </a:lnTo>
                  <a:lnTo>
                    <a:pt x="62158" y="2615020"/>
                  </a:lnTo>
                  <a:lnTo>
                    <a:pt x="76319" y="2658978"/>
                  </a:lnTo>
                  <a:lnTo>
                    <a:pt x="91838" y="2702308"/>
                  </a:lnTo>
                  <a:lnTo>
                    <a:pt x="108691" y="2744984"/>
                  </a:lnTo>
                  <a:lnTo>
                    <a:pt x="126851" y="2786982"/>
                  </a:lnTo>
                  <a:lnTo>
                    <a:pt x="146295" y="2828277"/>
                  </a:lnTo>
                  <a:lnTo>
                    <a:pt x="166996" y="2868843"/>
                  </a:lnTo>
                  <a:lnTo>
                    <a:pt x="188929" y="2908654"/>
                  </a:lnTo>
                  <a:lnTo>
                    <a:pt x="212070" y="2947687"/>
                  </a:lnTo>
                  <a:lnTo>
                    <a:pt x="236393" y="2985916"/>
                  </a:lnTo>
                  <a:lnTo>
                    <a:pt x="261874" y="3023314"/>
                  </a:lnTo>
                  <a:lnTo>
                    <a:pt x="288485" y="3059859"/>
                  </a:lnTo>
                  <a:lnTo>
                    <a:pt x="316204" y="3095523"/>
                  </a:lnTo>
                  <a:lnTo>
                    <a:pt x="345004" y="3130282"/>
                  </a:lnTo>
                  <a:lnTo>
                    <a:pt x="374860" y="3164111"/>
                  </a:lnTo>
                  <a:lnTo>
                    <a:pt x="405747" y="3196985"/>
                  </a:lnTo>
                  <a:lnTo>
                    <a:pt x="437640" y="3228878"/>
                  </a:lnTo>
                  <a:lnTo>
                    <a:pt x="470513" y="3259765"/>
                  </a:lnTo>
                  <a:lnTo>
                    <a:pt x="504342" y="3289621"/>
                  </a:lnTo>
                  <a:lnTo>
                    <a:pt x="539101" y="3318421"/>
                  </a:lnTo>
                  <a:lnTo>
                    <a:pt x="574766" y="3346139"/>
                  </a:lnTo>
                  <a:lnTo>
                    <a:pt x="611310" y="3372751"/>
                  </a:lnTo>
                  <a:lnTo>
                    <a:pt x="648709" y="3398231"/>
                  </a:lnTo>
                  <a:lnTo>
                    <a:pt x="686937" y="3422554"/>
                  </a:lnTo>
                  <a:lnTo>
                    <a:pt x="725970" y="3445695"/>
                  </a:lnTo>
                  <a:lnTo>
                    <a:pt x="765782" y="3467629"/>
                  </a:lnTo>
                  <a:lnTo>
                    <a:pt x="806348" y="3488330"/>
                  </a:lnTo>
                  <a:lnTo>
                    <a:pt x="847642" y="3507773"/>
                  </a:lnTo>
                  <a:lnTo>
                    <a:pt x="889640" y="3525934"/>
                  </a:lnTo>
                  <a:lnTo>
                    <a:pt x="932317" y="3542786"/>
                  </a:lnTo>
                  <a:lnTo>
                    <a:pt x="975647" y="3558305"/>
                  </a:lnTo>
                  <a:lnTo>
                    <a:pt x="1019604" y="3572466"/>
                  </a:lnTo>
                  <a:lnTo>
                    <a:pt x="1064165" y="3585243"/>
                  </a:lnTo>
                  <a:lnTo>
                    <a:pt x="1109303" y="3596611"/>
                  </a:lnTo>
                  <a:lnTo>
                    <a:pt x="1154993" y="3606545"/>
                  </a:lnTo>
                  <a:lnTo>
                    <a:pt x="1201211" y="3615020"/>
                  </a:lnTo>
                  <a:lnTo>
                    <a:pt x="1247931" y="3622011"/>
                  </a:lnTo>
                  <a:lnTo>
                    <a:pt x="1295128" y="3627492"/>
                  </a:lnTo>
                  <a:lnTo>
                    <a:pt x="1342776" y="3631438"/>
                  </a:lnTo>
                  <a:lnTo>
                    <a:pt x="1390851" y="3633824"/>
                  </a:lnTo>
                  <a:lnTo>
                    <a:pt x="1439327" y="3634625"/>
                  </a:lnTo>
                  <a:lnTo>
                    <a:pt x="1487804" y="3633824"/>
                  </a:lnTo>
                  <a:lnTo>
                    <a:pt x="1535879" y="3631438"/>
                  </a:lnTo>
                  <a:lnTo>
                    <a:pt x="1583527" y="3627492"/>
                  </a:lnTo>
                  <a:lnTo>
                    <a:pt x="1630724" y="3622011"/>
                  </a:lnTo>
                  <a:lnTo>
                    <a:pt x="1677444" y="3615020"/>
                  </a:lnTo>
                  <a:lnTo>
                    <a:pt x="1723661" y="3606545"/>
                  </a:lnTo>
                  <a:lnTo>
                    <a:pt x="1769352" y="3596611"/>
                  </a:lnTo>
                  <a:lnTo>
                    <a:pt x="1814490" y="3585243"/>
                  </a:lnTo>
                  <a:lnTo>
                    <a:pt x="1859051" y="3572466"/>
                  </a:lnTo>
                  <a:lnTo>
                    <a:pt x="1903008" y="3558305"/>
                  </a:lnTo>
                  <a:lnTo>
                    <a:pt x="1946338" y="3542786"/>
                  </a:lnTo>
                  <a:lnTo>
                    <a:pt x="1989014" y="3525934"/>
                  </a:lnTo>
                  <a:lnTo>
                    <a:pt x="2031013" y="3507773"/>
                  </a:lnTo>
                  <a:lnTo>
                    <a:pt x="2072307" y="3488330"/>
                  </a:lnTo>
                  <a:lnTo>
                    <a:pt x="2112873" y="3467629"/>
                  </a:lnTo>
                  <a:lnTo>
                    <a:pt x="2152685" y="3445695"/>
                  </a:lnTo>
                  <a:lnTo>
                    <a:pt x="2191717" y="3422554"/>
                  </a:lnTo>
                  <a:lnTo>
                    <a:pt x="2229946" y="3398231"/>
                  </a:lnTo>
                  <a:lnTo>
                    <a:pt x="2267345" y="3372751"/>
                  </a:lnTo>
                  <a:lnTo>
                    <a:pt x="2303889" y="3346139"/>
                  </a:lnTo>
                  <a:lnTo>
                    <a:pt x="2339553" y="3318421"/>
                  </a:lnTo>
                  <a:lnTo>
                    <a:pt x="2374313" y="3289621"/>
                  </a:lnTo>
                  <a:lnTo>
                    <a:pt x="2408142" y="3259765"/>
                  </a:lnTo>
                  <a:lnTo>
                    <a:pt x="2441015" y="3228878"/>
                  </a:lnTo>
                  <a:lnTo>
                    <a:pt x="2472908" y="3196985"/>
                  </a:lnTo>
                  <a:lnTo>
                    <a:pt x="2503795" y="3164111"/>
                  </a:lnTo>
                  <a:lnTo>
                    <a:pt x="2533651" y="3130282"/>
                  </a:lnTo>
                  <a:lnTo>
                    <a:pt x="2562451" y="3095523"/>
                  </a:lnTo>
                  <a:lnTo>
                    <a:pt x="2590169" y="3059859"/>
                  </a:lnTo>
                  <a:lnTo>
                    <a:pt x="2616781" y="3023314"/>
                  </a:lnTo>
                  <a:lnTo>
                    <a:pt x="2642261" y="2985916"/>
                  </a:lnTo>
                  <a:lnTo>
                    <a:pt x="2666584" y="2947687"/>
                  </a:lnTo>
                  <a:lnTo>
                    <a:pt x="2689725" y="2908654"/>
                  </a:lnTo>
                  <a:lnTo>
                    <a:pt x="2711659" y="2868843"/>
                  </a:lnTo>
                  <a:lnTo>
                    <a:pt x="2732360" y="2828277"/>
                  </a:lnTo>
                  <a:lnTo>
                    <a:pt x="2751804" y="2786982"/>
                  </a:lnTo>
                  <a:lnTo>
                    <a:pt x="2769964" y="2744984"/>
                  </a:lnTo>
                  <a:lnTo>
                    <a:pt x="2786817" y="2702308"/>
                  </a:lnTo>
                  <a:lnTo>
                    <a:pt x="2802336" y="2658978"/>
                  </a:lnTo>
                  <a:lnTo>
                    <a:pt x="2816496" y="2615020"/>
                  </a:lnTo>
                  <a:lnTo>
                    <a:pt x="2829273" y="2570460"/>
                  </a:lnTo>
                  <a:lnTo>
                    <a:pt x="2840642" y="2525322"/>
                  </a:lnTo>
                  <a:lnTo>
                    <a:pt x="2850576" y="2479631"/>
                  </a:lnTo>
                  <a:lnTo>
                    <a:pt x="2859051" y="2433413"/>
                  </a:lnTo>
                  <a:lnTo>
                    <a:pt x="2866041" y="2386693"/>
                  </a:lnTo>
                  <a:lnTo>
                    <a:pt x="2871522" y="2339497"/>
                  </a:lnTo>
                  <a:lnTo>
                    <a:pt x="2875468" y="2291848"/>
                  </a:lnTo>
                  <a:lnTo>
                    <a:pt x="2877854" y="2243773"/>
                  </a:lnTo>
                  <a:lnTo>
                    <a:pt x="2878655" y="2195297"/>
                  </a:lnTo>
                  <a:lnTo>
                    <a:pt x="2878655" y="0"/>
                  </a:lnTo>
                  <a:close/>
                </a:path>
              </a:pathLst>
            </a:custGeom>
            <a:solidFill>
              <a:srgbClr val="FCC941"/>
            </a:solidFill>
          </p:spPr>
          <p:txBody>
            <a:bodyPr wrap="square" lIns="0" tIns="0" rIns="0" bIns="0" rtlCol="0"/>
            <a:lstStyle/>
            <a:p>
              <a:endParaRPr/>
            </a:p>
          </p:txBody>
        </p:sp>
        <p:sp>
          <p:nvSpPr>
            <p:cNvPr id="9" name="object 20">
              <a:extLst>
                <a:ext uri="{FF2B5EF4-FFF2-40B4-BE49-F238E27FC236}">
                  <a16:creationId xmlns:a16="http://schemas.microsoft.com/office/drawing/2014/main" id="{1D8B82A5-B3F1-A100-4296-4AEA3559F759}"/>
                </a:ext>
              </a:extLst>
            </p:cNvPr>
            <p:cNvSpPr txBox="1"/>
            <p:nvPr/>
          </p:nvSpPr>
          <p:spPr>
            <a:xfrm>
              <a:off x="937980" y="414038"/>
              <a:ext cx="2870008" cy="1514774"/>
            </a:xfrm>
            <a:prstGeom prst="rect">
              <a:avLst/>
            </a:prstGeom>
          </p:spPr>
          <p:txBody>
            <a:bodyPr vert="horz" wrap="square" lIns="0" tIns="229870" rIns="0" bIns="0" rtlCol="0">
              <a:spAutoFit/>
            </a:bodyPr>
            <a:lstStyle/>
            <a:p>
              <a:pPr marR="5080" algn="ctr">
                <a:lnSpc>
                  <a:spcPts val="5000"/>
                </a:lnSpc>
              </a:pPr>
              <a:r>
                <a:rPr sz="4000" dirty="0">
                  <a:solidFill>
                    <a:srgbClr val="222222"/>
                  </a:solidFill>
                  <a:latin typeface="Arial" panose="020B0604020202020204" pitchFamily="34" charset="0"/>
                  <a:cs typeface="Arial" panose="020B0604020202020204" pitchFamily="34" charset="0"/>
                </a:rPr>
                <a:t>LESSON PLAN</a:t>
              </a:r>
              <a:endParaRPr sz="4000" dirty="0">
                <a:latin typeface="Arial" panose="020B0604020202020204" pitchFamily="34" charset="0"/>
                <a:cs typeface="Arial" panose="020B0604020202020204" pitchFamily="34" charset="0"/>
              </a:endParaRPr>
            </a:p>
          </p:txBody>
        </p:sp>
        <p:sp>
          <p:nvSpPr>
            <p:cNvPr id="10" name="object 21">
              <a:extLst>
                <a:ext uri="{FF2B5EF4-FFF2-40B4-BE49-F238E27FC236}">
                  <a16:creationId xmlns:a16="http://schemas.microsoft.com/office/drawing/2014/main" id="{6697591C-8CDE-69D4-0A1B-9CF8C73B995B}"/>
                </a:ext>
              </a:extLst>
            </p:cNvPr>
            <p:cNvSpPr txBox="1"/>
            <p:nvPr/>
          </p:nvSpPr>
          <p:spPr>
            <a:xfrm>
              <a:off x="937980" y="1651003"/>
              <a:ext cx="2879090" cy="1852430"/>
            </a:xfrm>
            <a:prstGeom prst="rect">
              <a:avLst/>
            </a:prstGeom>
          </p:spPr>
          <p:txBody>
            <a:bodyPr vert="horz" wrap="square" lIns="0" tIns="13335" rIns="0" bIns="0" rtlCol="0">
              <a:spAutoFit/>
            </a:bodyPr>
            <a:lstStyle/>
            <a:p>
              <a:pPr marL="1024255">
                <a:lnSpc>
                  <a:spcPct val="100000"/>
                </a:lnSpc>
                <a:spcBef>
                  <a:spcPts val="105"/>
                </a:spcBef>
              </a:pPr>
              <a:r>
                <a:rPr lang="en-CA" sz="11950" spc="-1250" dirty="0">
                  <a:solidFill>
                    <a:srgbClr val="222222"/>
                  </a:solidFill>
                  <a:latin typeface="Arial" panose="020B0604020202020204" pitchFamily="34" charset="0"/>
                  <a:cs typeface="Arial" panose="020B0604020202020204" pitchFamily="34" charset="0"/>
                </a:rPr>
                <a:t>2</a:t>
              </a:r>
              <a:endParaRPr sz="11950" dirty="0">
                <a:latin typeface="Arial" panose="020B0604020202020204" pitchFamily="34" charset="0"/>
                <a:cs typeface="Arial" panose="020B0604020202020204" pitchFamily="34" charset="0"/>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929679" y="6819935"/>
            <a:ext cx="5716270" cy="3113096"/>
          </a:xfrm>
          <a:prstGeom prst="rect">
            <a:avLst/>
          </a:prstGeom>
        </p:spPr>
        <p:txBody>
          <a:bodyPr vert="horz" wrap="square" lIns="0" tIns="102235" rIns="0" bIns="0" rtlCol="0">
            <a:spAutoFit/>
          </a:bodyPr>
          <a:lstStyle/>
          <a:p>
            <a:pPr marR="193040">
              <a:lnSpc>
                <a:spcPts val="3560"/>
              </a:lnSpc>
              <a:spcAft>
                <a:spcPts val="600"/>
              </a:spcAft>
            </a:pPr>
            <a:r>
              <a:rPr sz="3550" dirty="0">
                <a:latin typeface="Arial" panose="020B0604020202020204" pitchFamily="34" charset="0"/>
                <a:cs typeface="Arial" panose="020B0604020202020204" pitchFamily="34" charset="0"/>
              </a:rPr>
              <a:t>Introduce the mission and explain the process</a:t>
            </a:r>
            <a:br>
              <a:rPr lang="en-CA" sz="3550" dirty="0">
                <a:latin typeface="Arial" panose="020B0604020202020204" pitchFamily="34" charset="0"/>
                <a:cs typeface="Arial" panose="020B0604020202020204" pitchFamily="34" charset="0"/>
              </a:rPr>
            </a:br>
            <a:r>
              <a:rPr sz="3550" dirty="0">
                <a:latin typeface="Arial" panose="020B0604020202020204" pitchFamily="34" charset="0"/>
                <a:cs typeface="Arial" panose="020B0604020202020204" pitchFamily="34" charset="0"/>
              </a:rPr>
              <a:t>(active listening):</a:t>
            </a:r>
          </a:p>
          <a:p>
            <a:pPr marL="12700" marR="5080">
              <a:lnSpc>
                <a:spcPct val="101499"/>
              </a:lnSpc>
              <a:spcBef>
                <a:spcPts val="415"/>
              </a:spcBef>
            </a:pPr>
            <a:r>
              <a:rPr sz="1950" dirty="0">
                <a:latin typeface="Arial MT"/>
                <a:cs typeface="Arial MT"/>
              </a:rPr>
              <a:t>“Your mission is to listen like a scientist. As you watch the videos, listen for clues about how scientists know how wildlife is doing in Canada, what happens after a report is released and how young people can help.”</a:t>
            </a:r>
          </a:p>
        </p:txBody>
      </p:sp>
      <p:sp>
        <p:nvSpPr>
          <p:cNvPr id="4" name="object 4"/>
          <p:cNvSpPr/>
          <p:nvPr/>
        </p:nvSpPr>
        <p:spPr>
          <a:xfrm>
            <a:off x="14425389" y="798398"/>
            <a:ext cx="4925060" cy="5550776"/>
          </a:xfrm>
          <a:custGeom>
            <a:avLst/>
            <a:gdLst/>
            <a:ahLst/>
            <a:cxnLst/>
            <a:rect l="l" t="t" r="r" b="b"/>
            <a:pathLst>
              <a:path w="4925059" h="5615940">
                <a:moveTo>
                  <a:pt x="4877683" y="0"/>
                </a:moveTo>
                <a:lnTo>
                  <a:pt x="47118" y="0"/>
                </a:lnTo>
                <a:lnTo>
                  <a:pt x="28779" y="3703"/>
                </a:lnTo>
                <a:lnTo>
                  <a:pt x="13801" y="13801"/>
                </a:lnTo>
                <a:lnTo>
                  <a:pt x="3703" y="28779"/>
                </a:lnTo>
                <a:lnTo>
                  <a:pt x="0" y="47118"/>
                </a:lnTo>
                <a:lnTo>
                  <a:pt x="0" y="5568532"/>
                </a:lnTo>
                <a:lnTo>
                  <a:pt x="3703" y="5586871"/>
                </a:lnTo>
                <a:lnTo>
                  <a:pt x="13801" y="5601849"/>
                </a:lnTo>
                <a:lnTo>
                  <a:pt x="28779" y="5611947"/>
                </a:lnTo>
                <a:lnTo>
                  <a:pt x="47118" y="5615651"/>
                </a:lnTo>
                <a:lnTo>
                  <a:pt x="4877683" y="5615651"/>
                </a:lnTo>
                <a:lnTo>
                  <a:pt x="4896027" y="5611947"/>
                </a:lnTo>
                <a:lnTo>
                  <a:pt x="4911004" y="5601849"/>
                </a:lnTo>
                <a:lnTo>
                  <a:pt x="4921101" y="5586871"/>
                </a:lnTo>
                <a:lnTo>
                  <a:pt x="4924802" y="5568532"/>
                </a:lnTo>
                <a:lnTo>
                  <a:pt x="4924802" y="47118"/>
                </a:lnTo>
                <a:lnTo>
                  <a:pt x="4921101" y="28779"/>
                </a:lnTo>
                <a:lnTo>
                  <a:pt x="4911004" y="13801"/>
                </a:lnTo>
                <a:lnTo>
                  <a:pt x="4896027" y="3703"/>
                </a:lnTo>
                <a:lnTo>
                  <a:pt x="4877683" y="0"/>
                </a:lnTo>
                <a:close/>
              </a:path>
            </a:pathLst>
          </a:custGeom>
          <a:solidFill>
            <a:srgbClr val="FCC941"/>
          </a:solidFill>
        </p:spPr>
        <p:txBody>
          <a:bodyPr wrap="square" lIns="0" tIns="0" rIns="0" bIns="0" rtlCol="0"/>
          <a:lstStyle/>
          <a:p>
            <a:endParaRPr/>
          </a:p>
        </p:txBody>
      </p:sp>
      <p:sp>
        <p:nvSpPr>
          <p:cNvPr id="5" name="object 5"/>
          <p:cNvSpPr txBox="1"/>
          <p:nvPr/>
        </p:nvSpPr>
        <p:spPr>
          <a:xfrm>
            <a:off x="14648284" y="1038594"/>
            <a:ext cx="4410075" cy="5143459"/>
          </a:xfrm>
          <a:prstGeom prst="rect">
            <a:avLst/>
          </a:prstGeom>
        </p:spPr>
        <p:txBody>
          <a:bodyPr vert="horz" wrap="square" lIns="0" tIns="11430" rIns="0" bIns="0" rtlCol="0">
            <a:spAutoFit/>
          </a:bodyPr>
          <a:lstStyle/>
          <a:p>
            <a:pPr marL="12700" marR="266065">
              <a:lnSpc>
                <a:spcPct val="101499"/>
              </a:lnSpc>
              <a:spcBef>
                <a:spcPts val="90"/>
              </a:spcBef>
            </a:pPr>
            <a:r>
              <a:rPr sz="1950" dirty="0">
                <a:latin typeface="Arial MT"/>
                <a:cs typeface="Arial MT"/>
              </a:rPr>
              <a:t>Provide some guidance to students on how they will treat the videos</a:t>
            </a:r>
          </a:p>
          <a:p>
            <a:pPr marL="12700" marR="545465">
              <a:lnSpc>
                <a:spcPct val="101499"/>
              </a:lnSpc>
              <a:spcAft>
                <a:spcPts val="600"/>
              </a:spcAft>
            </a:pPr>
            <a:r>
              <a:rPr sz="1950" dirty="0">
                <a:latin typeface="Arial MT"/>
                <a:cs typeface="Arial MT"/>
              </a:rPr>
              <a:t>as if there was a real guest in the classroom.</a:t>
            </a:r>
          </a:p>
          <a:p>
            <a:pPr marL="12700" marR="442595">
              <a:lnSpc>
                <a:spcPct val="117300"/>
              </a:lnSpc>
              <a:spcAft>
                <a:spcPts val="600"/>
              </a:spcAft>
            </a:pPr>
            <a:r>
              <a:rPr sz="1950" b="1" dirty="0">
                <a:latin typeface="Arial" panose="020B0604020202020204" pitchFamily="34" charset="0"/>
                <a:cs typeface="Arial" panose="020B0604020202020204" pitchFamily="34" charset="0"/>
              </a:rPr>
              <a:t>What would that look like? </a:t>
            </a:r>
            <a:br>
              <a:rPr lang="en-CA" sz="1950" b="1" dirty="0">
                <a:latin typeface="Arial" panose="020B0604020202020204" pitchFamily="34" charset="0"/>
                <a:cs typeface="Arial" panose="020B0604020202020204" pitchFamily="34" charset="0"/>
              </a:rPr>
            </a:br>
            <a:r>
              <a:rPr sz="1950" b="1" dirty="0">
                <a:latin typeface="Arial" panose="020B0604020202020204" pitchFamily="34" charset="0"/>
                <a:cs typeface="Arial" panose="020B0604020202020204" pitchFamily="34" charset="0"/>
              </a:rPr>
              <a:t>What questions would you ask?</a:t>
            </a:r>
          </a:p>
          <a:p>
            <a:pPr marL="12700" marR="5080">
              <a:lnSpc>
                <a:spcPct val="101499"/>
              </a:lnSpc>
              <a:spcBef>
                <a:spcPts val="370"/>
              </a:spcBef>
              <a:tabLst>
                <a:tab pos="1421765" algn="l"/>
              </a:tabLst>
            </a:pPr>
            <a:r>
              <a:rPr sz="1950" dirty="0">
                <a:latin typeface="Arial MT"/>
                <a:cs typeface="Arial MT"/>
              </a:rPr>
              <a:t>Prior to viewing the videos brainstorm a few questions and write them on the board. When it gets to the point in the video where scientist Jessica Currie is answering questions, see if any of them match the class’s questions.	You can assign a class recorder to listen to the questions on the video and then they can check off any that match the class’s questions.</a:t>
            </a:r>
          </a:p>
        </p:txBody>
      </p:sp>
      <p:sp>
        <p:nvSpPr>
          <p:cNvPr id="6" name="object 6"/>
          <p:cNvSpPr txBox="1"/>
          <p:nvPr/>
        </p:nvSpPr>
        <p:spPr>
          <a:xfrm>
            <a:off x="913169" y="2757582"/>
            <a:ext cx="5328881" cy="2281458"/>
          </a:xfrm>
          <a:prstGeom prst="rect">
            <a:avLst/>
          </a:prstGeom>
        </p:spPr>
        <p:txBody>
          <a:bodyPr vert="horz" wrap="square" lIns="0" tIns="109220" rIns="0" bIns="0" rtlCol="0">
            <a:spAutoFit/>
          </a:bodyPr>
          <a:lstStyle/>
          <a:p>
            <a:pPr marL="12700">
              <a:lnSpc>
                <a:spcPct val="100000"/>
              </a:lnSpc>
              <a:spcBef>
                <a:spcPts val="860"/>
              </a:spcBef>
              <a:spcAft>
                <a:spcPts val="600"/>
              </a:spcAft>
            </a:pPr>
            <a:r>
              <a:rPr sz="3550" dirty="0">
                <a:latin typeface="Arial" panose="020B0604020202020204" pitchFamily="34" charset="0"/>
                <a:cs typeface="Arial" panose="020B0604020202020204" pitchFamily="34" charset="0"/>
              </a:rPr>
              <a:t>Background information:</a:t>
            </a:r>
          </a:p>
          <a:p>
            <a:pPr marL="12700" marR="5080">
              <a:lnSpc>
                <a:spcPct val="101499"/>
              </a:lnSpc>
              <a:spcBef>
                <a:spcPts val="425"/>
              </a:spcBef>
            </a:pPr>
            <a:r>
              <a:rPr sz="1950" dirty="0">
                <a:latin typeface="Arial MT"/>
                <a:cs typeface="Arial" panose="020B0604020202020204" pitchFamily="34" charset="0"/>
              </a:rPr>
              <a:t>In Lesson 2, students understand that the </a:t>
            </a:r>
            <a:r>
              <a:rPr sz="1950" i="1" dirty="0">
                <a:latin typeface="Trebuchet MS"/>
                <a:cs typeface="Arial" panose="020B0604020202020204" pitchFamily="34" charset="0"/>
              </a:rPr>
              <a:t>Living Planet Report Canada 2025 </a:t>
            </a:r>
            <a:r>
              <a:rPr sz="1950" dirty="0">
                <a:latin typeface="Arial MT"/>
                <a:cs typeface="Arial" panose="020B0604020202020204" pitchFamily="34" charset="0"/>
              </a:rPr>
              <a:t>is built from real observations and real questions, which makes their exploration and follow up actions much more meaningful.</a:t>
            </a:r>
          </a:p>
        </p:txBody>
      </p:sp>
      <p:sp>
        <p:nvSpPr>
          <p:cNvPr id="8" name="object 8"/>
          <p:cNvSpPr txBox="1"/>
          <p:nvPr/>
        </p:nvSpPr>
        <p:spPr>
          <a:xfrm>
            <a:off x="14412689" y="7129572"/>
            <a:ext cx="4950460" cy="2616321"/>
          </a:xfrm>
          <a:prstGeom prst="rect">
            <a:avLst/>
          </a:prstGeom>
          <a:solidFill>
            <a:srgbClr val="00728F"/>
          </a:solidFill>
        </p:spPr>
        <p:txBody>
          <a:bodyPr vert="horz" wrap="square" lIns="144000" tIns="144000" rIns="144000" bIns="144000" rtlCol="0">
            <a:spAutoFit/>
          </a:bodyPr>
          <a:lstStyle/>
          <a:p>
            <a:pPr marL="12700">
              <a:lnSpc>
                <a:spcPts val="3660"/>
              </a:lnSpc>
              <a:spcBef>
                <a:spcPts val="860"/>
              </a:spcBef>
            </a:pPr>
            <a:r>
              <a:rPr sz="2800" b="1" dirty="0">
                <a:solidFill>
                  <a:schemeClr val="bg1"/>
                </a:solidFill>
                <a:latin typeface="Arial" panose="020B0604020202020204" pitchFamily="34" charset="0"/>
                <a:cs typeface="Arial" panose="020B0604020202020204" pitchFamily="34" charset="0"/>
              </a:rPr>
              <a:t>Vocabulary building blocks</a:t>
            </a:r>
          </a:p>
          <a:p>
            <a:pPr marL="12700" marR="5080">
              <a:lnSpc>
                <a:spcPct val="101499"/>
              </a:lnSpc>
              <a:spcBef>
                <a:spcPts val="425"/>
              </a:spcBef>
            </a:pPr>
            <a:r>
              <a:rPr sz="1950" dirty="0">
                <a:solidFill>
                  <a:srgbClr val="FFFFFF"/>
                </a:solidFill>
                <a:latin typeface="Arial MT"/>
                <a:cs typeface="Arial MT"/>
              </a:rPr>
              <a:t>Before showing the videos, brainstorm a list of science vocabulary words and write them on the board. Whenever the</a:t>
            </a:r>
            <a:r>
              <a:rPr lang="en-CA" sz="1950" dirty="0">
                <a:solidFill>
                  <a:srgbClr val="FFFFFF"/>
                </a:solidFill>
                <a:latin typeface="Arial MT"/>
                <a:cs typeface="Arial MT"/>
              </a:rPr>
              <a:t> </a:t>
            </a:r>
            <a:r>
              <a:rPr sz="1950" dirty="0">
                <a:solidFill>
                  <a:srgbClr val="FFFFFF"/>
                </a:solidFill>
                <a:latin typeface="Arial MT"/>
                <a:cs typeface="Arial MT"/>
              </a:rPr>
              <a:t>scientist says one of these words, you can put a checkmark. Don’t stop the video, just keep a running tally.</a:t>
            </a:r>
            <a:endParaRPr sz="1950" dirty="0">
              <a:latin typeface="Arial MT"/>
              <a:cs typeface="Arial MT"/>
            </a:endParaRPr>
          </a:p>
        </p:txBody>
      </p:sp>
      <p:sp>
        <p:nvSpPr>
          <p:cNvPr id="10" name="object 10"/>
          <p:cNvSpPr/>
          <p:nvPr/>
        </p:nvSpPr>
        <p:spPr>
          <a:xfrm>
            <a:off x="8081360" y="2498430"/>
            <a:ext cx="982980" cy="597535"/>
          </a:xfrm>
          <a:custGeom>
            <a:avLst/>
            <a:gdLst/>
            <a:ahLst/>
            <a:cxnLst/>
            <a:rect l="l" t="t" r="r" b="b"/>
            <a:pathLst>
              <a:path w="982979" h="597535">
                <a:moveTo>
                  <a:pt x="935290" y="0"/>
                </a:moveTo>
                <a:lnTo>
                  <a:pt x="47118" y="0"/>
                </a:lnTo>
                <a:lnTo>
                  <a:pt x="28779" y="3703"/>
                </a:lnTo>
                <a:lnTo>
                  <a:pt x="13801" y="13801"/>
                </a:lnTo>
                <a:lnTo>
                  <a:pt x="3703" y="28779"/>
                </a:lnTo>
                <a:lnTo>
                  <a:pt x="0" y="47118"/>
                </a:lnTo>
                <a:lnTo>
                  <a:pt x="0" y="549972"/>
                </a:lnTo>
                <a:lnTo>
                  <a:pt x="3703" y="568312"/>
                </a:lnTo>
                <a:lnTo>
                  <a:pt x="13801" y="583289"/>
                </a:lnTo>
                <a:lnTo>
                  <a:pt x="28779" y="593388"/>
                </a:lnTo>
                <a:lnTo>
                  <a:pt x="47118" y="597091"/>
                </a:lnTo>
                <a:lnTo>
                  <a:pt x="935290" y="597091"/>
                </a:lnTo>
                <a:lnTo>
                  <a:pt x="953630" y="593388"/>
                </a:lnTo>
                <a:lnTo>
                  <a:pt x="968607" y="583289"/>
                </a:lnTo>
                <a:lnTo>
                  <a:pt x="978706" y="568312"/>
                </a:lnTo>
                <a:lnTo>
                  <a:pt x="982409" y="549972"/>
                </a:lnTo>
                <a:lnTo>
                  <a:pt x="982409" y="47118"/>
                </a:lnTo>
                <a:lnTo>
                  <a:pt x="978706" y="28779"/>
                </a:lnTo>
                <a:lnTo>
                  <a:pt x="968607" y="13801"/>
                </a:lnTo>
                <a:lnTo>
                  <a:pt x="953630" y="3703"/>
                </a:lnTo>
                <a:lnTo>
                  <a:pt x="935290" y="0"/>
                </a:lnTo>
                <a:close/>
              </a:path>
            </a:pathLst>
          </a:custGeom>
          <a:solidFill>
            <a:srgbClr val="222222"/>
          </a:solidFill>
        </p:spPr>
        <p:txBody>
          <a:bodyPr wrap="square" lIns="0" tIns="0" rIns="0" bIns="0" rtlCol="0"/>
          <a:lstStyle/>
          <a:p>
            <a:endParaRPr/>
          </a:p>
        </p:txBody>
      </p:sp>
      <p:sp>
        <p:nvSpPr>
          <p:cNvPr id="11" name="object 11"/>
          <p:cNvSpPr txBox="1"/>
          <p:nvPr/>
        </p:nvSpPr>
        <p:spPr>
          <a:xfrm>
            <a:off x="8257136" y="2605297"/>
            <a:ext cx="651913" cy="304571"/>
          </a:xfrm>
          <a:prstGeom prst="rect">
            <a:avLst/>
          </a:prstGeom>
        </p:spPr>
        <p:txBody>
          <a:bodyPr vert="horz" wrap="square" lIns="0" tIns="12065" rIns="0" bIns="0" rtlCol="0">
            <a:spAutoFit/>
          </a:bodyPr>
          <a:lstStyle/>
          <a:p>
            <a:pPr marL="12700">
              <a:lnSpc>
                <a:spcPct val="100000"/>
              </a:lnSpc>
              <a:spcBef>
                <a:spcPts val="95"/>
              </a:spcBef>
            </a:pPr>
            <a:r>
              <a:rPr sz="1900" b="1" dirty="0">
                <a:solidFill>
                  <a:srgbClr val="FFCD03"/>
                </a:solidFill>
                <a:latin typeface="Arial" panose="020B0604020202020204" pitchFamily="34" charset="0"/>
                <a:cs typeface="Arial" panose="020B0604020202020204" pitchFamily="34" charset="0"/>
              </a:rPr>
              <a:t>Tip:</a:t>
            </a:r>
            <a:endParaRPr sz="1900" b="1" dirty="0">
              <a:latin typeface="Arial" panose="020B0604020202020204" pitchFamily="34" charset="0"/>
              <a:cs typeface="Arial" panose="020B0604020202020204" pitchFamily="34" charset="0"/>
            </a:endParaRPr>
          </a:p>
        </p:txBody>
      </p:sp>
      <p:sp>
        <p:nvSpPr>
          <p:cNvPr id="12" name="object 12"/>
          <p:cNvSpPr/>
          <p:nvPr/>
        </p:nvSpPr>
        <p:spPr>
          <a:xfrm>
            <a:off x="8077701" y="3087392"/>
            <a:ext cx="4710430" cy="1626870"/>
          </a:xfrm>
          <a:custGeom>
            <a:avLst/>
            <a:gdLst/>
            <a:ahLst/>
            <a:cxnLst/>
            <a:rect l="l" t="t" r="r" b="b"/>
            <a:pathLst>
              <a:path w="4710430" h="1626870">
                <a:moveTo>
                  <a:pt x="4662831" y="0"/>
                </a:moveTo>
                <a:lnTo>
                  <a:pt x="47118" y="0"/>
                </a:lnTo>
                <a:lnTo>
                  <a:pt x="28779" y="3703"/>
                </a:lnTo>
                <a:lnTo>
                  <a:pt x="13801" y="13801"/>
                </a:lnTo>
                <a:lnTo>
                  <a:pt x="3703" y="28779"/>
                </a:lnTo>
                <a:lnTo>
                  <a:pt x="0" y="47118"/>
                </a:lnTo>
                <a:lnTo>
                  <a:pt x="0" y="1579501"/>
                </a:lnTo>
                <a:lnTo>
                  <a:pt x="3703" y="1597841"/>
                </a:lnTo>
                <a:lnTo>
                  <a:pt x="13801" y="1612818"/>
                </a:lnTo>
                <a:lnTo>
                  <a:pt x="28779" y="1622917"/>
                </a:lnTo>
                <a:lnTo>
                  <a:pt x="47118" y="1626620"/>
                </a:lnTo>
                <a:lnTo>
                  <a:pt x="4662831" y="1626620"/>
                </a:lnTo>
                <a:lnTo>
                  <a:pt x="4681171" y="1622917"/>
                </a:lnTo>
                <a:lnTo>
                  <a:pt x="4696148" y="1612818"/>
                </a:lnTo>
                <a:lnTo>
                  <a:pt x="4706247" y="1597841"/>
                </a:lnTo>
                <a:lnTo>
                  <a:pt x="4709950" y="1579501"/>
                </a:lnTo>
                <a:lnTo>
                  <a:pt x="4709950" y="47118"/>
                </a:lnTo>
                <a:lnTo>
                  <a:pt x="4706247" y="28779"/>
                </a:lnTo>
                <a:lnTo>
                  <a:pt x="4696148" y="13801"/>
                </a:lnTo>
                <a:lnTo>
                  <a:pt x="4681171" y="3703"/>
                </a:lnTo>
                <a:lnTo>
                  <a:pt x="4662831" y="0"/>
                </a:lnTo>
                <a:close/>
              </a:path>
            </a:pathLst>
          </a:custGeom>
          <a:solidFill>
            <a:srgbClr val="FCC941"/>
          </a:solidFill>
        </p:spPr>
        <p:txBody>
          <a:bodyPr wrap="square" lIns="0" tIns="0" rIns="0" bIns="0" rtlCol="0"/>
          <a:lstStyle/>
          <a:p>
            <a:endParaRPr/>
          </a:p>
        </p:txBody>
      </p:sp>
      <p:sp>
        <p:nvSpPr>
          <p:cNvPr id="13" name="object 13"/>
          <p:cNvSpPr txBox="1"/>
          <p:nvPr/>
        </p:nvSpPr>
        <p:spPr>
          <a:xfrm>
            <a:off x="8253477" y="3280470"/>
            <a:ext cx="4305300" cy="1231900"/>
          </a:xfrm>
          <a:prstGeom prst="rect">
            <a:avLst/>
          </a:prstGeom>
        </p:spPr>
        <p:txBody>
          <a:bodyPr vert="horz" wrap="square" lIns="0" tIns="11430" rIns="0" bIns="0" rtlCol="0">
            <a:spAutoFit/>
          </a:bodyPr>
          <a:lstStyle/>
          <a:p>
            <a:pPr marL="12700" marR="130175">
              <a:lnSpc>
                <a:spcPct val="101499"/>
              </a:lnSpc>
              <a:spcBef>
                <a:spcPts val="90"/>
              </a:spcBef>
            </a:pPr>
            <a:r>
              <a:rPr sz="1950" dirty="0">
                <a:latin typeface="Arial MT"/>
                <a:cs typeface="Arial MT"/>
              </a:rPr>
              <a:t>You can use your own words for the introduction, but try to cover all</a:t>
            </a:r>
          </a:p>
          <a:p>
            <a:pPr marL="12700" marR="5080">
              <a:lnSpc>
                <a:spcPct val="101499"/>
              </a:lnSpc>
            </a:pPr>
            <a:r>
              <a:rPr sz="1950" dirty="0">
                <a:latin typeface="Arial MT"/>
                <a:cs typeface="Arial MT"/>
              </a:rPr>
              <a:t>three points so students understand what to focus on while watching.</a:t>
            </a:r>
          </a:p>
        </p:txBody>
      </p:sp>
      <p:sp>
        <p:nvSpPr>
          <p:cNvPr id="15" name="object 15"/>
          <p:cNvSpPr txBox="1">
            <a:spLocks noGrp="1"/>
          </p:cNvSpPr>
          <p:nvPr>
            <p:ph type="ftr" sz="quarter" idx="10"/>
          </p:nvPr>
        </p:nvSpPr>
        <p:spPr>
          <a:xfrm>
            <a:off x="1035298" y="10945295"/>
            <a:ext cx="5575935" cy="207749"/>
          </a:xfrm>
        </p:spPr>
        <p:txBody>
          <a:bodyPr vert="horz" wrap="square" lIns="0" tIns="25400" rIns="0" bIns="0" rtlCol="0">
            <a:spAutoFit/>
          </a:bodyPr>
          <a:lstStyle/>
          <a:p>
            <a:r>
              <a:rPr lang="en-CA" dirty="0"/>
              <a:t>Mission: Explore to Restore — Living Planet Report Canada for Kids</a:t>
            </a:r>
          </a:p>
        </p:txBody>
      </p:sp>
      <p:sp>
        <p:nvSpPr>
          <p:cNvPr id="16" name="object 16"/>
          <p:cNvSpPr txBox="1">
            <a:spLocks noGrp="1"/>
          </p:cNvSpPr>
          <p:nvPr>
            <p:ph type="sldNum" sz="quarter" idx="11"/>
          </p:nvPr>
        </p:nvSpPr>
        <p:spPr>
          <a:xfrm>
            <a:off x="18738851" y="10945295"/>
            <a:ext cx="436610" cy="207749"/>
          </a:xfrm>
        </p:spPr>
        <p:txBody>
          <a:bodyPr vert="horz" wrap="square" lIns="0" tIns="25400" rIns="0" bIns="0" rtlCol="0">
            <a:spAutoFit/>
          </a:bodyPr>
          <a:lstStyle/>
          <a:p>
            <a:fld id="{81D60167-4931-47E6-BA6A-407CBD079E47}" type="slidenum">
              <a:rPr lang="en-CA" dirty="0"/>
              <a:pPr/>
              <a:t>2</a:t>
            </a:fld>
            <a:endParaRPr lang="en-CA" dirty="0"/>
          </a:p>
        </p:txBody>
      </p:sp>
      <p:sp>
        <p:nvSpPr>
          <p:cNvPr id="14" name="object 14"/>
          <p:cNvSpPr txBox="1"/>
          <p:nvPr/>
        </p:nvSpPr>
        <p:spPr>
          <a:xfrm>
            <a:off x="8088274" y="4888398"/>
            <a:ext cx="4950460" cy="5312416"/>
          </a:xfrm>
          <a:prstGeom prst="rect">
            <a:avLst/>
          </a:prstGeom>
        </p:spPr>
        <p:txBody>
          <a:bodyPr vert="horz" wrap="square" lIns="0" tIns="109220" rIns="0" bIns="0" rtlCol="0">
            <a:spAutoFit/>
          </a:bodyPr>
          <a:lstStyle/>
          <a:p>
            <a:pPr>
              <a:spcAft>
                <a:spcPts val="600"/>
              </a:spcAft>
            </a:pPr>
            <a:r>
              <a:rPr sz="3550" dirty="0">
                <a:latin typeface="Arial" panose="020B0604020202020204" pitchFamily="34" charset="0"/>
                <a:cs typeface="Arial" panose="020B0604020202020204" pitchFamily="34" charset="0"/>
              </a:rPr>
              <a:t>Connect the learning:</a:t>
            </a:r>
          </a:p>
          <a:p>
            <a:pPr marL="12700" marR="313690">
              <a:lnSpc>
                <a:spcPct val="101499"/>
              </a:lnSpc>
              <a:spcBef>
                <a:spcPts val="425"/>
              </a:spcBef>
            </a:pPr>
            <a:r>
              <a:rPr sz="1950" dirty="0">
                <a:latin typeface="Arial MT"/>
                <a:cs typeface="Arial MT"/>
              </a:rPr>
              <a:t>Remind students that the scientist will be talking about the </a:t>
            </a:r>
            <a:r>
              <a:rPr sz="1950" i="1" dirty="0">
                <a:latin typeface="Trebuchet MS"/>
                <a:cs typeface="Trebuchet MS"/>
              </a:rPr>
              <a:t>Living Planet Report</a:t>
            </a:r>
            <a:endParaRPr sz="1950" dirty="0">
              <a:latin typeface="Trebuchet MS"/>
              <a:cs typeface="Trebuchet MS"/>
            </a:endParaRPr>
          </a:p>
          <a:p>
            <a:pPr marL="12700" marR="13970">
              <a:lnSpc>
                <a:spcPct val="101499"/>
              </a:lnSpc>
            </a:pPr>
            <a:r>
              <a:rPr sz="1950" i="1" dirty="0">
                <a:latin typeface="Trebuchet MS"/>
                <a:cs typeface="Trebuchet MS"/>
              </a:rPr>
              <a:t>Canada 2025</a:t>
            </a:r>
            <a:r>
              <a:rPr sz="1950" dirty="0">
                <a:latin typeface="Arial MT"/>
                <a:cs typeface="Arial MT"/>
              </a:rPr>
              <a:t>, and that they have explored the LPRC for Kids website in the previous lesson. Now, they will get to learn more about what is happening to wildlife across the country. The goal is to help students understand how scientists gather and</a:t>
            </a:r>
          </a:p>
          <a:p>
            <a:pPr marL="12700" marR="383540">
              <a:lnSpc>
                <a:spcPct val="101499"/>
              </a:lnSpc>
            </a:pPr>
            <a:r>
              <a:rPr sz="1950" dirty="0">
                <a:latin typeface="Arial MT"/>
                <a:cs typeface="Arial MT"/>
              </a:rPr>
              <a:t>use data to track wildlife populations, and why that knowledge matters for protecting interconnected ecosystems. This lesson centres the scientist's voice and positions the </a:t>
            </a:r>
            <a:r>
              <a:rPr sz="1950" i="1" dirty="0">
                <a:latin typeface="Trebuchet MS"/>
                <a:cs typeface="Trebuchet MS"/>
              </a:rPr>
              <a:t>Living Planet Report</a:t>
            </a:r>
            <a:endParaRPr sz="1950" dirty="0">
              <a:latin typeface="Trebuchet MS"/>
              <a:cs typeface="Trebuchet MS"/>
            </a:endParaRPr>
          </a:p>
          <a:p>
            <a:pPr marL="12700" marR="5080">
              <a:lnSpc>
                <a:spcPct val="101499"/>
              </a:lnSpc>
            </a:pPr>
            <a:r>
              <a:rPr sz="1950" i="1" dirty="0">
                <a:latin typeface="Trebuchet MS"/>
                <a:cs typeface="Trebuchet MS"/>
              </a:rPr>
              <a:t>Canada 2025 </a:t>
            </a:r>
            <a:r>
              <a:rPr sz="1950" dirty="0">
                <a:latin typeface="Arial MT"/>
                <a:cs typeface="Arial MT"/>
              </a:rPr>
              <a:t>as something created by real people doing real work.</a:t>
            </a:r>
          </a:p>
        </p:txBody>
      </p:sp>
      <p:pic>
        <p:nvPicPr>
          <p:cNvPr id="17" name="Picture 16" descr="A yellow spiral on a black background&#10;&#10;Description automatically generated">
            <a:extLst>
              <a:ext uri="{FF2B5EF4-FFF2-40B4-BE49-F238E27FC236}">
                <a16:creationId xmlns:a16="http://schemas.microsoft.com/office/drawing/2014/main" id="{BCD854B6-184F-1A61-2BB8-B895214441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654" y="5567295"/>
            <a:ext cx="3380800" cy="781879"/>
          </a:xfrm>
          <a:prstGeom prst="rect">
            <a:avLst/>
          </a:prstGeom>
        </p:spPr>
      </p:pic>
      <p:pic>
        <p:nvPicPr>
          <p:cNvPr id="18" name="Picture 17" descr="A white line on a black background&#10;&#10;Description automatically generated">
            <a:extLst>
              <a:ext uri="{FF2B5EF4-FFF2-40B4-BE49-F238E27FC236}">
                <a16:creationId xmlns:a16="http://schemas.microsoft.com/office/drawing/2014/main" id="{7A2FFEFB-9236-82F2-0543-018949AB6D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50" y="-1525673"/>
            <a:ext cx="7772400" cy="388109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bg object 17">
            <a:extLst>
              <a:ext uri="{FF2B5EF4-FFF2-40B4-BE49-F238E27FC236}">
                <a16:creationId xmlns:a16="http://schemas.microsoft.com/office/drawing/2014/main" id="{0C94B945-E55A-CAEF-64B3-34B687C36F18}"/>
              </a:ext>
            </a:extLst>
          </p:cNvPr>
          <p:cNvPicPr/>
          <p:nvPr/>
        </p:nvPicPr>
        <p:blipFill>
          <a:blip r:embed="rId2" cstate="print"/>
          <a:stretch>
            <a:fillRect/>
          </a:stretch>
        </p:blipFill>
        <p:spPr>
          <a:xfrm>
            <a:off x="11168926" y="3617680"/>
            <a:ext cx="8324270" cy="6738025"/>
          </a:xfrm>
          <a:prstGeom prst="rect">
            <a:avLst/>
          </a:prstGeom>
        </p:spPr>
      </p:pic>
      <p:sp>
        <p:nvSpPr>
          <p:cNvPr id="3" name="object 3"/>
          <p:cNvSpPr txBox="1"/>
          <p:nvPr/>
        </p:nvSpPr>
        <p:spPr>
          <a:xfrm>
            <a:off x="887179" y="560386"/>
            <a:ext cx="4761515" cy="2098973"/>
          </a:xfrm>
          <a:prstGeom prst="rect">
            <a:avLst/>
          </a:prstGeom>
        </p:spPr>
        <p:txBody>
          <a:bodyPr vert="horz" wrap="square" lIns="0" tIns="17145" rIns="0" bIns="0" rtlCol="0">
            <a:spAutoFit/>
          </a:bodyPr>
          <a:lstStyle/>
          <a:p>
            <a:pPr>
              <a:lnSpc>
                <a:spcPts val="5380"/>
              </a:lnSpc>
            </a:pPr>
            <a:r>
              <a:rPr lang="en-CA" sz="5900" b="1" dirty="0">
                <a:solidFill>
                  <a:srgbClr val="2E3092"/>
                </a:solidFill>
                <a:latin typeface="Arial" panose="020B0604020202020204" pitchFamily="34" charset="0"/>
                <a:cs typeface="Arial" panose="020B0604020202020204" pitchFamily="34" charset="0"/>
              </a:rPr>
              <a:t>Mission activity </a:t>
            </a:r>
            <a:r>
              <a:rPr sz="5900" b="1" dirty="0">
                <a:solidFill>
                  <a:srgbClr val="2E3092"/>
                </a:solidFill>
                <a:latin typeface="Arial" panose="020B0604020202020204" pitchFamily="34" charset="0"/>
                <a:cs typeface="Arial" panose="020B0604020202020204" pitchFamily="34" charset="0"/>
              </a:rPr>
              <a:t>instructions</a:t>
            </a:r>
            <a:endParaRPr sz="5900" b="1" dirty="0">
              <a:latin typeface="Arial" panose="020B0604020202020204" pitchFamily="34" charset="0"/>
              <a:cs typeface="Arial" panose="020B0604020202020204" pitchFamily="34" charset="0"/>
            </a:endParaRPr>
          </a:p>
        </p:txBody>
      </p:sp>
      <p:sp>
        <p:nvSpPr>
          <p:cNvPr id="5" name="object 5"/>
          <p:cNvSpPr txBox="1"/>
          <p:nvPr/>
        </p:nvSpPr>
        <p:spPr>
          <a:xfrm>
            <a:off x="887179" y="3000281"/>
            <a:ext cx="4967641" cy="5193088"/>
          </a:xfrm>
          <a:prstGeom prst="rect">
            <a:avLst/>
          </a:prstGeom>
        </p:spPr>
        <p:txBody>
          <a:bodyPr vert="horz" wrap="square" lIns="0" tIns="12065" rIns="0" bIns="0" rtlCol="0">
            <a:spAutoFit/>
          </a:bodyPr>
          <a:lstStyle/>
          <a:p>
            <a:pPr marL="893763" marR="5080" indent="-881063">
              <a:lnSpc>
                <a:spcPct val="100000"/>
              </a:lnSpc>
              <a:spcAft>
                <a:spcPts val="1200"/>
              </a:spcAft>
            </a:pPr>
            <a:r>
              <a:rPr lang="en-CA" sz="2000" b="1" dirty="0">
                <a:solidFill>
                  <a:srgbClr val="047390"/>
                </a:solidFill>
                <a:latin typeface="Arial" panose="020B0604020202020204" pitchFamily="34" charset="0"/>
                <a:cs typeface="Arial" panose="020B0604020202020204" pitchFamily="34" charset="0"/>
              </a:rPr>
              <a:t>Step 1</a:t>
            </a:r>
            <a:r>
              <a:rPr lang="en-CA" sz="2000" dirty="0">
                <a:solidFill>
                  <a:srgbClr val="047390"/>
                </a:solidFill>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In this lesson, the students are learning how science works and why it is important. The main focus of this lesson will be a listening activity and focusing on what scientist Jessica is saying. Prepare the students for what active listening looks like. Role play a few scenarios to practice not interrupting, raising a hand when asking a question, taking notes, etc.</a:t>
            </a:r>
            <a:endParaRPr lang="en-CA" sz="1900" dirty="0">
              <a:solidFill>
                <a:srgbClr val="222222"/>
              </a:solidFill>
              <a:latin typeface="Arial" panose="020B0604020202020204" pitchFamily="34" charset="0"/>
              <a:cs typeface="Arial" panose="020B0604020202020204" pitchFamily="34" charset="0"/>
            </a:endParaRPr>
          </a:p>
          <a:p>
            <a:pPr marL="893763" marR="5080" indent="-881063">
              <a:spcBef>
                <a:spcPts val="95"/>
              </a:spcBef>
            </a:pPr>
            <a:r>
              <a:rPr lang="en-CA" sz="2000" b="1" dirty="0">
                <a:solidFill>
                  <a:srgbClr val="047390"/>
                </a:solidFill>
                <a:latin typeface="Arial" panose="020B0604020202020204" pitchFamily="34" charset="0"/>
                <a:cs typeface="Arial" panose="020B0604020202020204" pitchFamily="34" charset="0"/>
              </a:rPr>
              <a:t>Step 2</a:t>
            </a:r>
            <a:r>
              <a:rPr lang="en-CA" sz="1800" dirty="0">
                <a:solidFill>
                  <a:srgbClr val="047390"/>
                </a:solidFill>
                <a:latin typeface="Arial" panose="020B0604020202020204" pitchFamily="34" charset="0"/>
                <a:cs typeface="Arial" panose="020B0604020202020204" pitchFamily="34" charset="0"/>
              </a:rPr>
              <a:t>	</a:t>
            </a:r>
            <a:r>
              <a:rPr lang="en-CA" sz="1900" dirty="0">
                <a:solidFill>
                  <a:srgbClr val="222222"/>
                </a:solidFill>
                <a:latin typeface="Arial MT"/>
              </a:rPr>
              <a:t>Group the students so that they can view the screen where you will be showing the videos. Show the videos; there are four short videos </a:t>
            </a:r>
            <a:r>
              <a:rPr lang="en-CA" sz="1900">
                <a:solidFill>
                  <a:srgbClr val="222222"/>
                </a:solidFill>
                <a:latin typeface="Arial MT"/>
              </a:rPr>
              <a:t>(1-3.5 </a:t>
            </a:r>
            <a:r>
              <a:rPr lang="en-CA" sz="1900" dirty="0">
                <a:solidFill>
                  <a:srgbClr val="222222"/>
                </a:solidFill>
                <a:latin typeface="Arial MT"/>
              </a:rPr>
              <a:t>minutes each) with WWF-Canada research scientist Jessica Currie.</a:t>
            </a:r>
          </a:p>
          <a:p>
            <a:pPr marL="893763" marR="5080" indent="-881063">
              <a:lnSpc>
                <a:spcPct val="100000"/>
              </a:lnSpc>
              <a:spcBef>
                <a:spcPts val="95"/>
              </a:spcBef>
            </a:pPr>
            <a:endParaRPr sz="1900" dirty="0">
              <a:latin typeface="Arial MT"/>
              <a:cs typeface="Arial MT"/>
            </a:endParaRPr>
          </a:p>
        </p:txBody>
      </p:sp>
      <p:grpSp>
        <p:nvGrpSpPr>
          <p:cNvPr id="7" name="object 7"/>
          <p:cNvGrpSpPr/>
          <p:nvPr/>
        </p:nvGrpSpPr>
        <p:grpSpPr>
          <a:xfrm>
            <a:off x="1648937" y="8133614"/>
            <a:ext cx="3384550" cy="2000250"/>
            <a:chOff x="1648937" y="7810442"/>
            <a:chExt cx="3384550" cy="2000250"/>
          </a:xfrm>
        </p:grpSpPr>
        <p:sp>
          <p:nvSpPr>
            <p:cNvPr id="8" name="object 8"/>
            <p:cNvSpPr/>
            <p:nvPr/>
          </p:nvSpPr>
          <p:spPr>
            <a:xfrm>
              <a:off x="1669876" y="8210640"/>
              <a:ext cx="3363595" cy="1599565"/>
            </a:xfrm>
            <a:custGeom>
              <a:avLst/>
              <a:gdLst/>
              <a:ahLst/>
              <a:cxnLst/>
              <a:rect l="l" t="t" r="r" b="b"/>
              <a:pathLst>
                <a:path w="3363595" h="1599565">
                  <a:moveTo>
                    <a:pt x="3316014" y="0"/>
                  </a:moveTo>
                  <a:lnTo>
                    <a:pt x="47118" y="0"/>
                  </a:lnTo>
                  <a:lnTo>
                    <a:pt x="28779" y="3703"/>
                  </a:lnTo>
                  <a:lnTo>
                    <a:pt x="13801" y="13801"/>
                  </a:lnTo>
                  <a:lnTo>
                    <a:pt x="3703" y="28779"/>
                  </a:lnTo>
                  <a:lnTo>
                    <a:pt x="0" y="47118"/>
                  </a:lnTo>
                  <a:lnTo>
                    <a:pt x="0" y="1552413"/>
                  </a:lnTo>
                  <a:lnTo>
                    <a:pt x="3703" y="1570753"/>
                  </a:lnTo>
                  <a:lnTo>
                    <a:pt x="13801" y="1585730"/>
                  </a:lnTo>
                  <a:lnTo>
                    <a:pt x="28779" y="1595829"/>
                  </a:lnTo>
                  <a:lnTo>
                    <a:pt x="47118" y="1599532"/>
                  </a:lnTo>
                  <a:lnTo>
                    <a:pt x="3316014" y="1599532"/>
                  </a:lnTo>
                  <a:lnTo>
                    <a:pt x="3334353" y="1595829"/>
                  </a:lnTo>
                  <a:lnTo>
                    <a:pt x="3349331" y="1585730"/>
                  </a:lnTo>
                  <a:lnTo>
                    <a:pt x="3359429" y="1570753"/>
                  </a:lnTo>
                  <a:lnTo>
                    <a:pt x="3363133" y="1552413"/>
                  </a:lnTo>
                  <a:lnTo>
                    <a:pt x="3363133" y="47118"/>
                  </a:lnTo>
                  <a:lnTo>
                    <a:pt x="3359429" y="28779"/>
                  </a:lnTo>
                  <a:lnTo>
                    <a:pt x="3349331" y="13801"/>
                  </a:lnTo>
                  <a:lnTo>
                    <a:pt x="3334353" y="3703"/>
                  </a:lnTo>
                  <a:lnTo>
                    <a:pt x="3316014" y="0"/>
                  </a:lnTo>
                  <a:close/>
                </a:path>
              </a:pathLst>
            </a:custGeom>
            <a:solidFill>
              <a:srgbClr val="FCC941"/>
            </a:solidFill>
          </p:spPr>
          <p:txBody>
            <a:bodyPr wrap="square" lIns="0" tIns="0" rIns="0" bIns="0" rtlCol="0"/>
            <a:lstStyle/>
            <a:p>
              <a:endParaRPr/>
            </a:p>
          </p:txBody>
        </p:sp>
        <p:sp>
          <p:nvSpPr>
            <p:cNvPr id="9" name="object 9"/>
            <p:cNvSpPr/>
            <p:nvPr/>
          </p:nvSpPr>
          <p:spPr>
            <a:xfrm>
              <a:off x="1648937" y="7810442"/>
              <a:ext cx="1869439" cy="518159"/>
            </a:xfrm>
            <a:custGeom>
              <a:avLst/>
              <a:gdLst/>
              <a:ahLst/>
              <a:cxnLst/>
              <a:rect l="l" t="t" r="r" b="b"/>
              <a:pathLst>
                <a:path w="1869439" h="518159">
                  <a:moveTo>
                    <a:pt x="1829954" y="0"/>
                  </a:moveTo>
                  <a:lnTo>
                    <a:pt x="39464" y="0"/>
                  </a:lnTo>
                  <a:lnTo>
                    <a:pt x="24101" y="7013"/>
                  </a:lnTo>
                  <a:lnTo>
                    <a:pt x="11557" y="26139"/>
                  </a:lnTo>
                  <a:lnTo>
                    <a:pt x="3100" y="54506"/>
                  </a:lnTo>
                  <a:lnTo>
                    <a:pt x="0" y="89243"/>
                  </a:lnTo>
                  <a:lnTo>
                    <a:pt x="0" y="428876"/>
                  </a:lnTo>
                  <a:lnTo>
                    <a:pt x="3100" y="463613"/>
                  </a:lnTo>
                  <a:lnTo>
                    <a:pt x="11557" y="491981"/>
                  </a:lnTo>
                  <a:lnTo>
                    <a:pt x="24101" y="511106"/>
                  </a:lnTo>
                  <a:lnTo>
                    <a:pt x="39464" y="518120"/>
                  </a:lnTo>
                  <a:lnTo>
                    <a:pt x="1829954" y="518120"/>
                  </a:lnTo>
                  <a:lnTo>
                    <a:pt x="1845318" y="511106"/>
                  </a:lnTo>
                  <a:lnTo>
                    <a:pt x="1857862" y="491981"/>
                  </a:lnTo>
                  <a:lnTo>
                    <a:pt x="1866318" y="463613"/>
                  </a:lnTo>
                  <a:lnTo>
                    <a:pt x="1869419" y="428876"/>
                  </a:lnTo>
                  <a:lnTo>
                    <a:pt x="1869419" y="89243"/>
                  </a:lnTo>
                  <a:lnTo>
                    <a:pt x="1866318" y="54506"/>
                  </a:lnTo>
                  <a:lnTo>
                    <a:pt x="1857862" y="26139"/>
                  </a:lnTo>
                  <a:lnTo>
                    <a:pt x="1845318" y="7013"/>
                  </a:lnTo>
                  <a:lnTo>
                    <a:pt x="1829954" y="0"/>
                  </a:lnTo>
                  <a:close/>
                </a:path>
              </a:pathLst>
            </a:custGeom>
            <a:solidFill>
              <a:srgbClr val="222222"/>
            </a:solidFill>
          </p:spPr>
          <p:txBody>
            <a:bodyPr wrap="square" lIns="0" tIns="0" rIns="0" bIns="0" rtlCol="0"/>
            <a:lstStyle/>
            <a:p>
              <a:endParaRPr/>
            </a:p>
          </p:txBody>
        </p:sp>
      </p:grpSp>
      <p:sp>
        <p:nvSpPr>
          <p:cNvPr id="10" name="object 10"/>
          <p:cNvSpPr txBox="1"/>
          <p:nvPr/>
        </p:nvSpPr>
        <p:spPr>
          <a:xfrm>
            <a:off x="1777591" y="8229600"/>
            <a:ext cx="2980690" cy="1768475"/>
          </a:xfrm>
          <a:prstGeom prst="rect">
            <a:avLst/>
          </a:prstGeom>
        </p:spPr>
        <p:txBody>
          <a:bodyPr vert="horz" wrap="square" lIns="0" tIns="15875" rIns="0" bIns="0" rtlCol="0">
            <a:spAutoFit/>
          </a:bodyPr>
          <a:lstStyle/>
          <a:p>
            <a:pPr marL="12700">
              <a:lnSpc>
                <a:spcPct val="100000"/>
              </a:lnSpc>
              <a:spcBef>
                <a:spcPts val="125"/>
              </a:spcBef>
            </a:pPr>
            <a:r>
              <a:rPr sz="1950" b="1" dirty="0">
                <a:solidFill>
                  <a:srgbClr val="FCC941"/>
                </a:solidFill>
                <a:latin typeface="Arial" panose="020B0604020202020204" pitchFamily="34" charset="0"/>
                <a:cs typeface="Arial" panose="020B0604020202020204" pitchFamily="34" charset="0"/>
              </a:rPr>
              <a:t>Teacher tip</a:t>
            </a:r>
            <a:endParaRPr sz="1950" b="1" dirty="0">
              <a:latin typeface="Arial" panose="020B0604020202020204" pitchFamily="34" charset="0"/>
              <a:cs typeface="Arial" panose="020B0604020202020204" pitchFamily="34" charset="0"/>
            </a:endParaRPr>
          </a:p>
          <a:p>
            <a:pPr marL="80645" marR="5080">
              <a:lnSpc>
                <a:spcPct val="101499"/>
              </a:lnSpc>
              <a:spcBef>
                <a:spcPts val="1850"/>
              </a:spcBef>
            </a:pPr>
            <a:r>
              <a:rPr sz="1950" dirty="0">
                <a:latin typeface="Arial" panose="020B0604020202020204" pitchFamily="34" charset="0"/>
                <a:cs typeface="Arial" panose="020B0604020202020204" pitchFamily="34" charset="0"/>
              </a:rPr>
              <a:t>These videos can be downloaded ahead of time and viewed without an internet connection.</a:t>
            </a:r>
          </a:p>
        </p:txBody>
      </p:sp>
      <p:sp>
        <p:nvSpPr>
          <p:cNvPr id="11" name="object 11"/>
          <p:cNvSpPr txBox="1"/>
          <p:nvPr/>
        </p:nvSpPr>
        <p:spPr>
          <a:xfrm>
            <a:off x="11452919" y="4451518"/>
            <a:ext cx="5934075" cy="612347"/>
          </a:xfrm>
          <a:prstGeom prst="rect">
            <a:avLst/>
          </a:prstGeom>
        </p:spPr>
        <p:txBody>
          <a:bodyPr vert="horz" wrap="square" lIns="0" tIns="12065" rIns="0" bIns="0" rtlCol="0">
            <a:spAutoFit/>
          </a:bodyPr>
          <a:lstStyle/>
          <a:p>
            <a:pPr marL="936625" marR="5080" indent="-923925">
              <a:lnSpc>
                <a:spcPct val="100000"/>
              </a:lnSpc>
              <a:spcBef>
                <a:spcPts val="95"/>
              </a:spcBef>
              <a:tabLst>
                <a:tab pos="719138" algn="l"/>
              </a:tabLst>
            </a:pPr>
            <a:r>
              <a:rPr sz="2000" b="1" dirty="0">
                <a:solidFill>
                  <a:srgbClr val="047390"/>
                </a:solidFill>
                <a:latin typeface="Arial" panose="020B0604020202020204" pitchFamily="34" charset="0"/>
                <a:cs typeface="Arial" panose="020B0604020202020204" pitchFamily="34" charset="0"/>
              </a:rPr>
              <a:t>Step 4</a:t>
            </a:r>
            <a:r>
              <a:rPr sz="1900" dirty="0">
                <a:solidFill>
                  <a:srgbClr val="047390"/>
                </a:solidFill>
                <a:latin typeface="Times New Roman"/>
                <a:cs typeface="Times New Roman"/>
              </a:rPr>
              <a:t>	</a:t>
            </a:r>
            <a:r>
              <a:rPr sz="1900" dirty="0">
                <a:solidFill>
                  <a:srgbClr val="222222"/>
                </a:solidFill>
                <a:latin typeface="Arial MT"/>
                <a:cs typeface="Arial MT"/>
              </a:rPr>
              <a:t>Ask the students to complete the exit ticket on the back of their Mission #2 card.</a:t>
            </a:r>
            <a:endParaRPr sz="1900" dirty="0">
              <a:latin typeface="Arial MT"/>
              <a:cs typeface="Arial MT"/>
            </a:endParaRPr>
          </a:p>
        </p:txBody>
      </p:sp>
      <p:sp>
        <p:nvSpPr>
          <p:cNvPr id="12" name="object 12"/>
          <p:cNvSpPr/>
          <p:nvPr/>
        </p:nvSpPr>
        <p:spPr>
          <a:xfrm>
            <a:off x="11465619" y="2626183"/>
            <a:ext cx="4560382" cy="1602105"/>
          </a:xfrm>
          <a:custGeom>
            <a:avLst/>
            <a:gdLst/>
            <a:ahLst/>
            <a:cxnLst/>
            <a:rect l="l" t="t" r="r" b="b"/>
            <a:pathLst>
              <a:path w="4925059" h="1602104">
                <a:moveTo>
                  <a:pt x="4877683" y="0"/>
                </a:moveTo>
                <a:lnTo>
                  <a:pt x="47118" y="0"/>
                </a:lnTo>
                <a:lnTo>
                  <a:pt x="28779" y="3703"/>
                </a:lnTo>
                <a:lnTo>
                  <a:pt x="13801" y="13801"/>
                </a:lnTo>
                <a:lnTo>
                  <a:pt x="3703" y="28779"/>
                </a:lnTo>
                <a:lnTo>
                  <a:pt x="0" y="47118"/>
                </a:lnTo>
                <a:lnTo>
                  <a:pt x="0" y="1554926"/>
                </a:lnTo>
                <a:lnTo>
                  <a:pt x="3703" y="1573266"/>
                </a:lnTo>
                <a:lnTo>
                  <a:pt x="13801" y="1588243"/>
                </a:lnTo>
                <a:lnTo>
                  <a:pt x="28779" y="1598342"/>
                </a:lnTo>
                <a:lnTo>
                  <a:pt x="47118" y="1602045"/>
                </a:lnTo>
                <a:lnTo>
                  <a:pt x="4877683" y="1602045"/>
                </a:lnTo>
                <a:lnTo>
                  <a:pt x="4896027" y="1598342"/>
                </a:lnTo>
                <a:lnTo>
                  <a:pt x="4911004" y="1588243"/>
                </a:lnTo>
                <a:lnTo>
                  <a:pt x="4921101" y="1573266"/>
                </a:lnTo>
                <a:lnTo>
                  <a:pt x="4924802" y="1554926"/>
                </a:lnTo>
                <a:lnTo>
                  <a:pt x="4924802" y="47118"/>
                </a:lnTo>
                <a:lnTo>
                  <a:pt x="4921101" y="28779"/>
                </a:lnTo>
                <a:lnTo>
                  <a:pt x="4911004" y="13801"/>
                </a:lnTo>
                <a:lnTo>
                  <a:pt x="4896027" y="3703"/>
                </a:lnTo>
                <a:lnTo>
                  <a:pt x="4877683" y="0"/>
                </a:lnTo>
                <a:close/>
              </a:path>
            </a:pathLst>
          </a:custGeom>
          <a:solidFill>
            <a:srgbClr val="222222"/>
          </a:solidFill>
        </p:spPr>
        <p:txBody>
          <a:bodyPr wrap="square" lIns="0" tIns="0" rIns="0" bIns="0" rtlCol="0"/>
          <a:lstStyle/>
          <a:p>
            <a:endParaRPr/>
          </a:p>
        </p:txBody>
      </p:sp>
      <p:sp>
        <p:nvSpPr>
          <p:cNvPr id="13" name="object 13"/>
          <p:cNvSpPr txBox="1"/>
          <p:nvPr/>
        </p:nvSpPr>
        <p:spPr>
          <a:xfrm>
            <a:off x="11671745" y="2824698"/>
            <a:ext cx="4354256" cy="1205073"/>
          </a:xfrm>
          <a:prstGeom prst="rect">
            <a:avLst/>
          </a:prstGeom>
        </p:spPr>
        <p:txBody>
          <a:bodyPr vert="horz" wrap="square" lIns="0" tIns="11430" rIns="0" bIns="0" rtlCol="0">
            <a:spAutoFit/>
          </a:bodyPr>
          <a:lstStyle/>
          <a:p>
            <a:pPr marL="12700" marR="5080">
              <a:lnSpc>
                <a:spcPct val="101499"/>
              </a:lnSpc>
              <a:spcBef>
                <a:spcPts val="90"/>
              </a:spcBef>
            </a:pPr>
            <a:r>
              <a:rPr sz="1950" b="1" dirty="0">
                <a:solidFill>
                  <a:srgbClr val="FFCD03"/>
                </a:solidFill>
                <a:latin typeface="Arial" panose="020B0604020202020204" pitchFamily="34" charset="0"/>
                <a:cs typeface="Arial" panose="020B0604020202020204" pitchFamily="34" charset="0"/>
              </a:rPr>
              <a:t>NOTE: </a:t>
            </a:r>
            <a:r>
              <a:rPr sz="1950" dirty="0">
                <a:solidFill>
                  <a:srgbClr val="FFFFFF"/>
                </a:solidFill>
                <a:latin typeface="Arial MT"/>
                <a:cs typeface="Arial MT"/>
              </a:rPr>
              <a:t>We will revisit the evidence-to-action idea later in Lesson 6, when students are ready to apply it themselves as ‘student scientists.’</a:t>
            </a:r>
            <a:endParaRPr sz="1950" dirty="0">
              <a:latin typeface="Arial MT"/>
              <a:cs typeface="Arial MT"/>
            </a:endParaRPr>
          </a:p>
        </p:txBody>
      </p:sp>
      <p:sp>
        <p:nvSpPr>
          <p:cNvPr id="14" name="object 14"/>
          <p:cNvSpPr txBox="1"/>
          <p:nvPr/>
        </p:nvSpPr>
        <p:spPr>
          <a:xfrm>
            <a:off x="6042961" y="2630064"/>
            <a:ext cx="5203831" cy="7493718"/>
          </a:xfrm>
          <a:prstGeom prst="rect">
            <a:avLst/>
          </a:prstGeom>
        </p:spPr>
        <p:txBody>
          <a:bodyPr vert="horz" wrap="square" lIns="0" tIns="12065" rIns="0" bIns="0" rtlCol="0">
            <a:spAutoFit/>
          </a:bodyPr>
          <a:lstStyle/>
          <a:p>
            <a:pPr marL="893763" marR="116205" indent="-873125">
              <a:lnSpc>
                <a:spcPct val="100000"/>
              </a:lnSpc>
              <a:spcBef>
                <a:spcPts val="95"/>
              </a:spcBef>
            </a:pPr>
            <a:r>
              <a:rPr sz="2000" b="1" dirty="0">
                <a:solidFill>
                  <a:srgbClr val="047390"/>
                </a:solidFill>
                <a:latin typeface="Arial" panose="020B0604020202020204" pitchFamily="34" charset="0"/>
                <a:cs typeface="Arial" panose="020B0604020202020204" pitchFamily="34" charset="0"/>
              </a:rPr>
              <a:t>Step 3</a:t>
            </a:r>
            <a:r>
              <a:rPr lang="en-CA" sz="1900" dirty="0">
                <a:solidFill>
                  <a:srgbClr val="047390"/>
                </a:solidFill>
                <a:latin typeface="Times New Roman"/>
                <a:cs typeface="Times New Roman"/>
              </a:rPr>
              <a:t>	</a:t>
            </a:r>
            <a:r>
              <a:rPr sz="1900" dirty="0">
                <a:solidFill>
                  <a:srgbClr val="222222"/>
                </a:solidFill>
                <a:latin typeface="Arial MT"/>
                <a:cs typeface="Arial MT"/>
              </a:rPr>
              <a:t>After watching the videos, guide the students in a discussion. Some types of questions could include:</a:t>
            </a:r>
            <a:endParaRPr sz="1900" dirty="0">
              <a:latin typeface="Arial MT"/>
              <a:cs typeface="Arial MT"/>
            </a:endParaRPr>
          </a:p>
          <a:p>
            <a:pPr marL="903288" marR="5080" indent="-317500">
              <a:lnSpc>
                <a:spcPct val="100000"/>
              </a:lnSpc>
              <a:spcBef>
                <a:spcPts val="730"/>
              </a:spcBef>
              <a:buChar char="•"/>
            </a:pPr>
            <a:r>
              <a:rPr sz="1900" dirty="0">
                <a:solidFill>
                  <a:srgbClr val="222222"/>
                </a:solidFill>
                <a:latin typeface="Arial MT"/>
                <a:cs typeface="Arial MT"/>
              </a:rPr>
              <a:t>Noticing and wondering (What stood out? What surprised you? What did you find most surprising about what’s happening to wildlife in Canada?)</a:t>
            </a:r>
            <a:endParaRPr sz="1900" dirty="0">
              <a:latin typeface="Arial MT"/>
              <a:cs typeface="Arial MT"/>
            </a:endParaRPr>
          </a:p>
          <a:p>
            <a:pPr marL="903288" marR="391160" indent="-317500">
              <a:lnSpc>
                <a:spcPct val="100000"/>
              </a:lnSpc>
              <a:spcBef>
                <a:spcPts val="720"/>
              </a:spcBef>
              <a:buChar char="•"/>
            </a:pPr>
            <a:r>
              <a:rPr sz="1900" dirty="0">
                <a:solidFill>
                  <a:srgbClr val="222222"/>
                </a:solidFill>
                <a:latin typeface="Arial MT"/>
                <a:cs typeface="Arial MT"/>
              </a:rPr>
              <a:t>Sorting ideas (What is the scientist trying to figure out? Why?)</a:t>
            </a:r>
            <a:endParaRPr sz="1900" dirty="0">
              <a:latin typeface="Arial MT"/>
              <a:cs typeface="Arial MT"/>
            </a:endParaRPr>
          </a:p>
          <a:p>
            <a:pPr marL="903288" marR="394335" indent="-317500">
              <a:lnSpc>
                <a:spcPct val="100000"/>
              </a:lnSpc>
              <a:spcBef>
                <a:spcPts val="735"/>
              </a:spcBef>
              <a:buChar char="•"/>
            </a:pPr>
            <a:r>
              <a:rPr sz="1900" dirty="0">
                <a:solidFill>
                  <a:srgbClr val="222222"/>
                </a:solidFill>
                <a:latin typeface="Arial MT"/>
                <a:cs typeface="Arial MT"/>
              </a:rPr>
              <a:t>Making connections (How does this relate to what we explored on the website in Lesson 1? How did</a:t>
            </a:r>
            <a:r>
              <a:rPr lang="en-CA" sz="1900" dirty="0">
                <a:latin typeface="Arial MT"/>
                <a:cs typeface="Arial MT"/>
              </a:rPr>
              <a:t> </a:t>
            </a:r>
            <a:r>
              <a:rPr sz="1900" dirty="0">
                <a:solidFill>
                  <a:srgbClr val="222222"/>
                </a:solidFill>
                <a:latin typeface="Arial MT"/>
                <a:cs typeface="Arial MT"/>
              </a:rPr>
              <a:t>today’s lesson connect to something you already knew? Did it change or enhance your understanding in any way?)</a:t>
            </a:r>
            <a:endParaRPr sz="1900" dirty="0">
              <a:latin typeface="Arial MT"/>
              <a:cs typeface="Arial MT"/>
            </a:endParaRPr>
          </a:p>
          <a:p>
            <a:pPr marL="903288" marR="250825" indent="-317500">
              <a:lnSpc>
                <a:spcPct val="100000"/>
              </a:lnSpc>
              <a:spcBef>
                <a:spcPts val="650"/>
              </a:spcBef>
              <a:buChar char="•"/>
            </a:pPr>
            <a:r>
              <a:rPr sz="1900" dirty="0">
                <a:solidFill>
                  <a:srgbClr val="222222"/>
                </a:solidFill>
                <a:latin typeface="Arial MT"/>
                <a:cs typeface="Arial MT"/>
              </a:rPr>
              <a:t>Reflection (How did your</a:t>
            </a:r>
            <a:r>
              <a:rPr lang="en-CA" sz="1900" dirty="0">
                <a:solidFill>
                  <a:srgbClr val="222222"/>
                </a:solidFill>
                <a:latin typeface="Arial MT"/>
                <a:cs typeface="Arial MT"/>
              </a:rPr>
              <a:t> </a:t>
            </a:r>
            <a:r>
              <a:rPr sz="1900" dirty="0">
                <a:solidFill>
                  <a:srgbClr val="222222"/>
                </a:solidFill>
                <a:latin typeface="Arial MT"/>
                <a:cs typeface="Arial MT"/>
              </a:rPr>
              <a:t>understanding of wildlife in Canada change today?)</a:t>
            </a:r>
            <a:endParaRPr sz="1900" dirty="0">
              <a:latin typeface="Arial MT"/>
              <a:cs typeface="Arial MT"/>
            </a:endParaRPr>
          </a:p>
          <a:p>
            <a:pPr marL="903288" marR="323850" indent="-317500">
              <a:lnSpc>
                <a:spcPct val="100000"/>
              </a:lnSpc>
              <a:spcBef>
                <a:spcPts val="730"/>
              </a:spcBef>
              <a:buChar char="•"/>
            </a:pPr>
            <a:r>
              <a:rPr sz="1900" dirty="0">
                <a:solidFill>
                  <a:srgbClr val="222222"/>
                </a:solidFill>
                <a:latin typeface="Arial MT"/>
                <a:cs typeface="Arial MT"/>
              </a:rPr>
              <a:t>Action (What should I do with what I learned and know? What will I be</a:t>
            </a:r>
            <a:r>
              <a:rPr lang="en-CA" sz="1900" dirty="0">
                <a:latin typeface="Arial MT"/>
                <a:cs typeface="Arial MT"/>
              </a:rPr>
              <a:t> </a:t>
            </a:r>
            <a:r>
              <a:rPr sz="1900" dirty="0">
                <a:solidFill>
                  <a:srgbClr val="222222"/>
                </a:solidFill>
                <a:latin typeface="Arial MT"/>
                <a:cs typeface="Arial MT"/>
              </a:rPr>
              <a:t>able to do with this knowledge? Who should I tell or share this with? Who would care or benefit the most?)</a:t>
            </a:r>
            <a:endParaRPr sz="1900" dirty="0">
              <a:latin typeface="Arial MT"/>
              <a:cs typeface="Arial MT"/>
            </a:endParaRPr>
          </a:p>
        </p:txBody>
      </p:sp>
      <p:sp>
        <p:nvSpPr>
          <p:cNvPr id="19" name="object 19"/>
          <p:cNvSpPr txBox="1">
            <a:spLocks noGrp="1"/>
          </p:cNvSpPr>
          <p:nvPr>
            <p:ph type="ftr" sz="quarter" idx="10"/>
          </p:nvPr>
        </p:nvSpPr>
        <p:spPr>
          <a:xfrm>
            <a:off x="1035298" y="10945295"/>
            <a:ext cx="5575935" cy="207749"/>
          </a:xfrm>
        </p:spPr>
        <p:txBody>
          <a:bodyPr vert="horz" wrap="square" lIns="0" tIns="25400" rIns="0" bIns="0" rtlCol="0">
            <a:spAutoFit/>
          </a:bodyPr>
          <a:lstStyle/>
          <a:p>
            <a:r>
              <a:rPr lang="en-CA" dirty="0"/>
              <a:t>Mission: Explore to Restore — Living Planet Report Canada for Kids</a:t>
            </a:r>
          </a:p>
        </p:txBody>
      </p:sp>
      <p:sp>
        <p:nvSpPr>
          <p:cNvPr id="20" name="object 20"/>
          <p:cNvSpPr txBox="1">
            <a:spLocks noGrp="1"/>
          </p:cNvSpPr>
          <p:nvPr>
            <p:ph type="sldNum" sz="quarter" idx="11"/>
          </p:nvPr>
        </p:nvSpPr>
        <p:spPr>
          <a:xfrm>
            <a:off x="18738851" y="10945295"/>
            <a:ext cx="436610" cy="207749"/>
          </a:xfrm>
        </p:spPr>
        <p:txBody>
          <a:bodyPr vert="horz" wrap="square" lIns="0" tIns="25400" rIns="0" bIns="0" rtlCol="0">
            <a:spAutoFit/>
          </a:bodyPr>
          <a:lstStyle/>
          <a:p>
            <a:fld id="{81D60167-4931-47E6-BA6A-407CBD079E47}" type="slidenum">
              <a:rPr lang="en-CA" dirty="0"/>
              <a:pPr/>
              <a:t>3</a:t>
            </a:fld>
            <a:endParaRPr lang="en-CA" dirty="0"/>
          </a:p>
        </p:txBody>
      </p:sp>
      <p:pic>
        <p:nvPicPr>
          <p:cNvPr id="4" name="Picture 3" descr="A yellow spiral on a black background&#10;&#10;Description automatically generated">
            <a:extLst>
              <a:ext uri="{FF2B5EF4-FFF2-40B4-BE49-F238E27FC236}">
                <a16:creationId xmlns:a16="http://schemas.microsoft.com/office/drawing/2014/main" id="{5D42E778-FC57-01D6-F7EA-038E26638B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5301" y="-809210"/>
            <a:ext cx="13553977" cy="332377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g object 17">
            <a:extLst>
              <a:ext uri="{FF2B5EF4-FFF2-40B4-BE49-F238E27FC236}">
                <a16:creationId xmlns:a16="http://schemas.microsoft.com/office/drawing/2014/main" id="{136BC033-3370-F58C-B8F6-03DA1B670827}"/>
              </a:ext>
            </a:extLst>
          </p:cNvPr>
          <p:cNvPicPr/>
          <p:nvPr/>
        </p:nvPicPr>
        <p:blipFill>
          <a:blip r:embed="rId2" cstate="print"/>
          <a:stretch>
            <a:fillRect/>
          </a:stretch>
        </p:blipFill>
        <p:spPr>
          <a:xfrm>
            <a:off x="6176073" y="1625050"/>
            <a:ext cx="6729292" cy="9224043"/>
          </a:xfrm>
          <a:prstGeom prst="rect">
            <a:avLst/>
          </a:prstGeom>
        </p:spPr>
      </p:pic>
      <p:pic>
        <p:nvPicPr>
          <p:cNvPr id="11" name="bg object 18">
            <a:extLst>
              <a:ext uri="{FF2B5EF4-FFF2-40B4-BE49-F238E27FC236}">
                <a16:creationId xmlns:a16="http://schemas.microsoft.com/office/drawing/2014/main" id="{4E4DFE18-809A-54BF-E4AD-BFAE4D9B0F23}"/>
              </a:ext>
            </a:extLst>
          </p:cNvPr>
          <p:cNvPicPr/>
          <p:nvPr/>
        </p:nvPicPr>
        <p:blipFill>
          <a:blip r:embed="rId3" cstate="print"/>
          <a:stretch>
            <a:fillRect/>
          </a:stretch>
        </p:blipFill>
        <p:spPr>
          <a:xfrm>
            <a:off x="13737592" y="4193589"/>
            <a:ext cx="5604646" cy="6177005"/>
          </a:xfrm>
          <a:prstGeom prst="rect">
            <a:avLst/>
          </a:prstGeom>
        </p:spPr>
      </p:pic>
      <p:pic>
        <p:nvPicPr>
          <p:cNvPr id="9" name="Picture 8" descr="A white line on a black background&#10;&#10;Description automatically generated">
            <a:extLst>
              <a:ext uri="{FF2B5EF4-FFF2-40B4-BE49-F238E27FC236}">
                <a16:creationId xmlns:a16="http://schemas.microsoft.com/office/drawing/2014/main" id="{D754A1C8-F0F1-CA03-497F-BBA68B3E06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750" y="-1525673"/>
            <a:ext cx="7772400" cy="3881093"/>
          </a:xfrm>
          <a:prstGeom prst="rect">
            <a:avLst/>
          </a:prstGeom>
        </p:spPr>
      </p:pic>
      <p:sp>
        <p:nvSpPr>
          <p:cNvPr id="3" name="object 3"/>
          <p:cNvSpPr txBox="1"/>
          <p:nvPr/>
        </p:nvSpPr>
        <p:spPr>
          <a:xfrm>
            <a:off x="929678" y="2164358"/>
            <a:ext cx="4931372" cy="7894469"/>
          </a:xfrm>
          <a:prstGeom prst="rect">
            <a:avLst/>
          </a:prstGeom>
        </p:spPr>
        <p:txBody>
          <a:bodyPr vert="horz" wrap="square" lIns="0" tIns="0" rIns="0" bIns="0" rtlCol="0">
            <a:spAutoFit/>
          </a:bodyPr>
          <a:lstStyle/>
          <a:p>
            <a:pPr>
              <a:lnSpc>
                <a:spcPts val="5580"/>
              </a:lnSpc>
            </a:pPr>
            <a:r>
              <a:rPr lang="en-CA" sz="5900" b="1" dirty="0">
                <a:solidFill>
                  <a:srgbClr val="2E3092"/>
                </a:solidFill>
                <a:latin typeface="Arial" panose="020B0604020202020204" pitchFamily="34" charset="0"/>
                <a:cs typeface="Arial" panose="020B0604020202020204" pitchFamily="34" charset="0"/>
              </a:rPr>
              <a:t>Extension </a:t>
            </a:r>
            <a:r>
              <a:rPr sz="5900" b="1" dirty="0">
                <a:solidFill>
                  <a:srgbClr val="2E3092"/>
                </a:solidFill>
                <a:latin typeface="Arial" panose="020B0604020202020204" pitchFamily="34" charset="0"/>
                <a:cs typeface="Arial" panose="020B0604020202020204" pitchFamily="34" charset="0"/>
              </a:rPr>
              <a:t>activities</a:t>
            </a:r>
            <a:endParaRPr sz="5900" b="1" dirty="0">
              <a:latin typeface="Arial" panose="020B0604020202020204" pitchFamily="34" charset="0"/>
              <a:cs typeface="Arial" panose="020B0604020202020204" pitchFamily="34" charset="0"/>
            </a:endParaRPr>
          </a:p>
          <a:p>
            <a:pPr marL="436245" marR="525780" indent="-424180">
              <a:lnSpc>
                <a:spcPts val="3560"/>
              </a:lnSpc>
              <a:spcAft>
                <a:spcPts val="600"/>
              </a:spcAft>
              <a:buAutoNum type="arabicPeriod"/>
              <a:tabLst>
                <a:tab pos="436245" algn="l"/>
              </a:tabLst>
            </a:pPr>
            <a:r>
              <a:rPr sz="3050" b="1" dirty="0">
                <a:solidFill>
                  <a:srgbClr val="047390"/>
                </a:solidFill>
                <a:latin typeface="Arial" panose="020B0604020202020204" pitchFamily="34" charset="0"/>
                <a:cs typeface="Arial" panose="020B0604020202020204" pitchFamily="34" charset="0"/>
              </a:rPr>
              <a:t>Local </a:t>
            </a:r>
            <a:r>
              <a:rPr lang="en-CA" sz="3050" b="1" dirty="0">
                <a:solidFill>
                  <a:srgbClr val="047390"/>
                </a:solidFill>
                <a:latin typeface="Arial" panose="020B0604020202020204" pitchFamily="34" charset="0"/>
                <a:cs typeface="Arial" panose="020B0604020202020204" pitchFamily="34" charset="0"/>
              </a:rPr>
              <a:t>perspective (separate </a:t>
            </a:r>
            <a:r>
              <a:rPr sz="3050" b="1" dirty="0">
                <a:solidFill>
                  <a:srgbClr val="047390"/>
                </a:solidFill>
                <a:latin typeface="Arial" panose="020B0604020202020204" pitchFamily="34" charset="0"/>
                <a:cs typeface="Arial" panose="020B0604020202020204" pitchFamily="34" charset="0"/>
              </a:rPr>
              <a:t>session)</a:t>
            </a:r>
            <a:endParaRPr sz="3050" b="1" dirty="0">
              <a:latin typeface="Arial" panose="020B0604020202020204" pitchFamily="34" charset="0"/>
              <a:cs typeface="Arial" panose="020B0604020202020204" pitchFamily="34" charset="0"/>
            </a:endParaRPr>
          </a:p>
          <a:p>
            <a:pPr marL="635000" marR="307340" lvl="1" indent="-381000">
              <a:lnSpc>
                <a:spcPct val="100000"/>
              </a:lnSpc>
              <a:buFont typeface="Arial" panose="020B0604020202020204" pitchFamily="34" charset="0"/>
              <a:buChar char="•"/>
            </a:pPr>
            <a:r>
              <a:rPr sz="1900" dirty="0">
                <a:latin typeface="Arial MT"/>
                <a:cs typeface="Arial MT"/>
              </a:rPr>
              <a:t>Invite a guest who is a local scientist,</a:t>
            </a:r>
            <a:r>
              <a:rPr lang="en-CA" sz="1900" dirty="0">
                <a:latin typeface="Arial MT"/>
                <a:cs typeface="Arial MT"/>
              </a:rPr>
              <a:t> </a:t>
            </a:r>
            <a:r>
              <a:rPr sz="1900" dirty="0">
                <a:latin typeface="Arial MT"/>
                <a:cs typeface="Arial MT"/>
              </a:rPr>
              <a:t>researcher,</a:t>
            </a:r>
            <a:r>
              <a:rPr lang="en-CA" sz="1900" dirty="0">
                <a:latin typeface="Arial MT"/>
                <a:cs typeface="Arial MT"/>
              </a:rPr>
              <a:t> </a:t>
            </a:r>
            <a:r>
              <a:rPr sz="1900" dirty="0">
                <a:latin typeface="Arial MT"/>
                <a:cs typeface="Arial MT"/>
              </a:rPr>
              <a:t>conservationist and/or</a:t>
            </a:r>
            <a:r>
              <a:rPr lang="en-CA" sz="1900" dirty="0">
                <a:latin typeface="Arial MT"/>
                <a:cs typeface="Arial MT"/>
              </a:rPr>
              <a:t> </a:t>
            </a:r>
            <a:r>
              <a:rPr sz="1900" dirty="0">
                <a:latin typeface="Arial MT"/>
                <a:cs typeface="Arial MT"/>
              </a:rPr>
              <a:t>Indigenous community member to</a:t>
            </a:r>
            <a:r>
              <a:rPr lang="en-CA" sz="1900" dirty="0">
                <a:latin typeface="Arial MT"/>
                <a:cs typeface="Arial MT"/>
              </a:rPr>
              <a:t> </a:t>
            </a:r>
            <a:r>
              <a:rPr sz="1900" dirty="0">
                <a:latin typeface="Arial MT"/>
                <a:cs typeface="Arial MT"/>
              </a:rPr>
              <a:t>speak with the class.</a:t>
            </a:r>
          </a:p>
          <a:p>
            <a:pPr marL="635000" marR="75565" lvl="1" indent="-381000">
              <a:lnSpc>
                <a:spcPct val="100000"/>
              </a:lnSpc>
              <a:spcBef>
                <a:spcPts val="725"/>
              </a:spcBef>
              <a:buFont typeface="Arial" panose="020B0604020202020204" pitchFamily="34" charset="0"/>
              <a:buChar char="•"/>
            </a:pPr>
            <a:r>
              <a:rPr sz="1900" dirty="0">
                <a:latin typeface="Arial MT"/>
                <a:cs typeface="Arial MT"/>
              </a:rPr>
              <a:t>Prepare the class on appropriate </a:t>
            </a:r>
            <a:r>
              <a:rPr sz="1900" dirty="0" err="1">
                <a:latin typeface="Arial MT"/>
                <a:cs typeface="Arial MT"/>
              </a:rPr>
              <a:t>behaviour</a:t>
            </a:r>
            <a:r>
              <a:rPr sz="1900" dirty="0">
                <a:latin typeface="Arial MT"/>
                <a:cs typeface="Arial MT"/>
              </a:rPr>
              <a:t> when having a special guest in the</a:t>
            </a:r>
            <a:r>
              <a:rPr lang="en-CA" sz="1900" dirty="0">
                <a:latin typeface="Arial MT"/>
                <a:cs typeface="Arial MT"/>
              </a:rPr>
              <a:t> </a:t>
            </a:r>
            <a:r>
              <a:rPr sz="1900" dirty="0">
                <a:latin typeface="Arial MT"/>
                <a:cs typeface="Arial MT"/>
              </a:rPr>
              <a:t>classroom.</a:t>
            </a:r>
          </a:p>
          <a:p>
            <a:pPr marL="635000" marR="5080" lvl="1" indent="-381000">
              <a:lnSpc>
                <a:spcPct val="100000"/>
              </a:lnSpc>
              <a:spcBef>
                <a:spcPts val="730"/>
              </a:spcBef>
              <a:buFont typeface="Arial" panose="020B0604020202020204" pitchFamily="34" charset="0"/>
              <a:buChar char="•"/>
            </a:pPr>
            <a:r>
              <a:rPr sz="1900" dirty="0">
                <a:latin typeface="Arial MT"/>
                <a:cs typeface="Arial MT"/>
              </a:rPr>
              <a:t>Students prepare one or two questions in advance.</a:t>
            </a:r>
          </a:p>
          <a:p>
            <a:pPr marL="635000" marR="30480" lvl="1" indent="-381000">
              <a:lnSpc>
                <a:spcPct val="100000"/>
              </a:lnSpc>
              <a:spcBef>
                <a:spcPts val="730"/>
              </a:spcBef>
              <a:buFont typeface="Arial" panose="020B0604020202020204" pitchFamily="34" charset="0"/>
              <a:buChar char="•"/>
            </a:pPr>
            <a:r>
              <a:rPr sz="1900" dirty="0">
                <a:latin typeface="Arial MT"/>
                <a:cs typeface="Arial MT"/>
              </a:rPr>
              <a:t>After the guest speaker presents, ensure there is time for the students to ask their questions. Also ensure  that there is time to properly thank the guest for their time.</a:t>
            </a:r>
          </a:p>
          <a:p>
            <a:pPr marL="635000" marR="116205" lvl="1" indent="-381000">
              <a:lnSpc>
                <a:spcPct val="100000"/>
              </a:lnSpc>
              <a:spcBef>
                <a:spcPts val="720"/>
              </a:spcBef>
              <a:buFont typeface="Arial" panose="020B0604020202020204" pitchFamily="34" charset="0"/>
              <a:buChar char="•"/>
            </a:pPr>
            <a:r>
              <a:rPr sz="1900" dirty="0">
                <a:latin typeface="Arial MT"/>
                <a:cs typeface="Arial MT"/>
              </a:rPr>
              <a:t>Debrief: compare local perspectives with what they learned from the video series.</a:t>
            </a:r>
          </a:p>
        </p:txBody>
      </p:sp>
      <p:sp>
        <p:nvSpPr>
          <p:cNvPr id="7" name="object 7"/>
          <p:cNvSpPr txBox="1">
            <a:spLocks noGrp="1"/>
          </p:cNvSpPr>
          <p:nvPr>
            <p:ph type="ftr" sz="quarter" idx="10"/>
          </p:nvPr>
        </p:nvSpPr>
        <p:spPr>
          <a:xfrm>
            <a:off x="1035298" y="10945295"/>
            <a:ext cx="5575935" cy="207749"/>
          </a:xfrm>
        </p:spPr>
        <p:txBody>
          <a:bodyPr vert="horz" wrap="square" lIns="0" tIns="25400" rIns="0" bIns="0" rtlCol="0">
            <a:spAutoFit/>
          </a:bodyPr>
          <a:lstStyle/>
          <a:p>
            <a:r>
              <a:rPr lang="en-CA" dirty="0"/>
              <a:t>Mission: Explore to Restore — Living Planet Report Canada for Kids</a:t>
            </a:r>
          </a:p>
        </p:txBody>
      </p:sp>
      <p:sp>
        <p:nvSpPr>
          <p:cNvPr id="8" name="object 8"/>
          <p:cNvSpPr txBox="1">
            <a:spLocks noGrp="1"/>
          </p:cNvSpPr>
          <p:nvPr>
            <p:ph type="sldNum" sz="quarter" idx="11"/>
          </p:nvPr>
        </p:nvSpPr>
        <p:spPr>
          <a:xfrm>
            <a:off x="18738851" y="10945295"/>
            <a:ext cx="436610" cy="207749"/>
          </a:xfrm>
        </p:spPr>
        <p:txBody>
          <a:bodyPr vert="horz" wrap="square" lIns="0" tIns="25400" rIns="0" bIns="0" rtlCol="0">
            <a:spAutoFit/>
          </a:bodyPr>
          <a:lstStyle/>
          <a:p>
            <a:fld id="{81D60167-4931-47E6-BA6A-407CBD079E47}" type="slidenum">
              <a:rPr lang="en-CA" dirty="0"/>
              <a:pPr/>
              <a:t>4</a:t>
            </a:fld>
            <a:endParaRPr lang="en-CA" dirty="0"/>
          </a:p>
        </p:txBody>
      </p:sp>
      <p:sp>
        <p:nvSpPr>
          <p:cNvPr id="4" name="object 4"/>
          <p:cNvSpPr txBox="1">
            <a:spLocks noGrp="1"/>
          </p:cNvSpPr>
          <p:nvPr>
            <p:ph type="title" idx="4294967295"/>
          </p:nvPr>
        </p:nvSpPr>
        <p:spPr>
          <a:xfrm>
            <a:off x="13743434" y="921702"/>
            <a:ext cx="5103812" cy="481013"/>
          </a:xfrm>
          <a:prstGeom prst="rect">
            <a:avLst/>
          </a:prstGeom>
        </p:spPr>
        <p:txBody>
          <a:bodyPr vert="horz" wrap="square" lIns="0" tIns="12700" rIns="0" bIns="0" rtlCol="0">
            <a:spAutoFit/>
          </a:bodyPr>
          <a:lstStyle/>
          <a:p>
            <a:pPr marL="12700">
              <a:lnSpc>
                <a:spcPct val="100000"/>
              </a:lnSpc>
              <a:spcBef>
                <a:spcPts val="100"/>
              </a:spcBef>
            </a:pPr>
            <a:r>
              <a:rPr sz="3050" b="1" dirty="0">
                <a:solidFill>
                  <a:srgbClr val="047390"/>
                </a:solidFill>
                <a:latin typeface="Arial" panose="020B0604020202020204" pitchFamily="34" charset="0"/>
                <a:cs typeface="Arial" panose="020B0604020202020204" pitchFamily="34" charset="0"/>
              </a:rPr>
              <a:t>2. 'Pass the idea' circle</a:t>
            </a:r>
          </a:p>
        </p:txBody>
      </p:sp>
      <p:sp>
        <p:nvSpPr>
          <p:cNvPr id="5" name="object 5"/>
          <p:cNvSpPr txBox="1"/>
          <p:nvPr/>
        </p:nvSpPr>
        <p:spPr>
          <a:xfrm>
            <a:off x="14308331" y="1496403"/>
            <a:ext cx="4867275" cy="2620589"/>
          </a:xfrm>
          <a:prstGeom prst="rect">
            <a:avLst/>
          </a:prstGeom>
        </p:spPr>
        <p:txBody>
          <a:bodyPr vert="horz" wrap="square" lIns="0" tIns="12065" rIns="0" bIns="0" rtlCol="0">
            <a:spAutoFit/>
          </a:bodyPr>
          <a:lstStyle/>
          <a:p>
            <a:pPr marL="12700" marR="57150">
              <a:lnSpc>
                <a:spcPct val="100000"/>
              </a:lnSpc>
              <a:spcBef>
                <a:spcPts val="95"/>
              </a:spcBef>
            </a:pPr>
            <a:r>
              <a:rPr sz="1900" dirty="0">
                <a:latin typeface="Arial MT"/>
                <a:cs typeface="Arial MT"/>
              </a:rPr>
              <a:t>Students stand in a circle. Or, this idea could be useful when they are lining up for recess or their next class after this activity.</a:t>
            </a:r>
          </a:p>
          <a:p>
            <a:pPr marL="12700">
              <a:lnSpc>
                <a:spcPct val="100000"/>
              </a:lnSpc>
              <a:spcBef>
                <a:spcPts val="730"/>
              </a:spcBef>
            </a:pPr>
            <a:r>
              <a:rPr sz="1900" dirty="0">
                <a:latin typeface="Arial MT"/>
                <a:cs typeface="Arial MT"/>
              </a:rPr>
              <a:t>One student starts with:</a:t>
            </a:r>
          </a:p>
          <a:p>
            <a:pPr marL="436245">
              <a:lnSpc>
                <a:spcPct val="100000"/>
              </a:lnSpc>
              <a:spcBef>
                <a:spcPts val="735"/>
              </a:spcBef>
            </a:pPr>
            <a:r>
              <a:rPr sz="1900" b="1" dirty="0">
                <a:latin typeface="Arial" panose="020B0604020202020204" pitchFamily="34" charset="0"/>
                <a:cs typeface="Arial" panose="020B0604020202020204" pitchFamily="34" charset="0"/>
              </a:rPr>
              <a:t>“One thing scientists discovered is…”</a:t>
            </a:r>
          </a:p>
          <a:p>
            <a:pPr marL="12700" marR="231140">
              <a:lnSpc>
                <a:spcPct val="100000"/>
              </a:lnSpc>
              <a:spcBef>
                <a:spcPts val="735"/>
              </a:spcBef>
            </a:pPr>
            <a:r>
              <a:rPr sz="1900" dirty="0">
                <a:latin typeface="Arial MT"/>
                <a:cs typeface="Arial MT"/>
              </a:rPr>
              <a:t>The next student must add a new idea from the lesson. You go around the circle building a chain of learning.</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652</TotalTime>
  <Words>1150</Words>
  <Application>Microsoft Office PowerPoint</Application>
  <PresentationFormat>Custom</PresentationFormat>
  <Paragraphs>66</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Arial MT</vt:lpstr>
      <vt:lpstr>Lucida Sans Unicode</vt:lpstr>
      <vt:lpstr>Times New Roman</vt:lpstr>
      <vt:lpstr>Trebuchet MS</vt:lpstr>
      <vt:lpstr>Office Theme</vt:lpstr>
      <vt:lpstr>PowerPoint Presentation</vt:lpstr>
      <vt:lpstr>PowerPoint Presentation</vt:lpstr>
      <vt:lpstr>PowerPoint Presentation</vt:lpstr>
      <vt:lpstr>2. 'Pass the idea' circle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Ellen Jakubowski</cp:lastModifiedBy>
  <cp:revision>3</cp:revision>
  <dcterms:created xsi:type="dcterms:W3CDTF">2026-05-20T03:43:33Z</dcterms:created>
  <dcterms:modified xsi:type="dcterms:W3CDTF">2026-05-28T14:42:29Z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2026-05-08T00:00:00Z</vt:filetime>
  </property>
  <property fmtid="{D5CDD505-2E9C-101B-9397-08002B2CF9AE}" pid="3" name="Creator">
    <vt:lpwstr>Adobe InDesign 20.5 (Macintosh)</vt:lpwstr>
  </property>
  <property fmtid="{D5CDD505-2E9C-101B-9397-08002B2CF9AE}" pid="4" name="LastSaved">
    <vt:filetime>2026-05-20T00:00:00Z</vt:filetime>
  </property>
  <property fmtid="{D5CDD505-2E9C-101B-9397-08002B2CF9AE}" pid="5" name="Producer">
    <vt:lpwstr>Adobe PDF Library 17.0</vt:lpwstr>
  </property>
</Properties>
</file>