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73899-C2E2-5F79-7E1D-0ABBD007CF9B}" v="9" dt="2026-06-11T16:08:56.7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62" d="100"/>
          <a:sy n="62" d="100"/>
        </p:scale>
        <p:origin x="82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undo custSel modSld">
      <pc:chgData name="Ellen Jakubowski" userId="8cf2bc80-9027-41f8-8362-140783d782e4" providerId="ADAL" clId="{3367D123-68A0-4B50-8E61-F1328765DF64}" dt="2026-05-27T20:27:07.176" v="18" actId="1076"/>
      <pc:docMkLst>
        <pc:docMk/>
      </pc:docMkLst>
      <pc:sldChg chg="addSp modSp mod">
        <pc:chgData name="Ellen Jakubowski" userId="8cf2bc80-9027-41f8-8362-140783d782e4" providerId="ADAL" clId="{3367D123-68A0-4B50-8E61-F1328765DF64}" dt="2026-05-27T20:27:07.176" v="18" actId="1076"/>
        <pc:sldMkLst>
          <pc:docMk/>
          <pc:sldMk cId="0" sldId="260"/>
        </pc:sldMkLst>
        <pc:spChg chg="add mod">
          <ac:chgData name="Ellen Jakubowski" userId="8cf2bc80-9027-41f8-8362-140783d782e4" providerId="ADAL" clId="{3367D123-68A0-4B50-8E61-F1328765DF64}" dt="2026-05-27T20:27:07.176" v="18" actId="1076"/>
          <ac:spMkLst>
            <pc:docMk/>
            <pc:sldMk cId="0" sldId="260"/>
            <ac:spMk id="3" creationId="{E8DF4B19-4252-DD33-DBF6-509495417F4A}"/>
          </ac:spMkLst>
        </pc:spChg>
        <pc:spChg chg="mod">
          <ac:chgData name="Ellen Jakubowski" userId="8cf2bc80-9027-41f8-8362-140783d782e4" providerId="ADAL" clId="{3367D123-68A0-4B50-8E61-F1328765DF64}" dt="2026-05-27T20:24:50.808" v="7" actId="1076"/>
          <ac:spMkLst>
            <pc:docMk/>
            <pc:sldMk cId="0" sldId="260"/>
            <ac:spMk id="4" creationId="{00000000-0000-0000-0000-000000000000}"/>
          </ac:spMkLst>
        </pc:spChg>
      </pc:sldChg>
    </pc:docChg>
  </pc:docChgLst>
  <pc:docChgLst>
    <pc:chgData name="Jahanzeb Hussain" userId="S::jhussain@wwfcanada.org::5a74b236-6707-4ba5-a163-c957b7226a97" providerId="AD" clId="Web-{4AA73899-C2E2-5F79-7E1D-0ABBD007CF9B}"/>
    <pc:docChg chg="modSld">
      <pc:chgData name="Jahanzeb Hussain" userId="S::jhussain@wwfcanada.org::5a74b236-6707-4ba5-a163-c957b7226a97" providerId="AD" clId="Web-{4AA73899-C2E2-5F79-7E1D-0ABBD007CF9B}" dt="2026-06-11T16:08:56.736" v="3" actId="20577"/>
      <pc:docMkLst>
        <pc:docMk/>
      </pc:docMkLst>
      <pc:sldChg chg="modSp">
        <pc:chgData name="Jahanzeb Hussain" userId="S::jhussain@wwfcanada.org::5a74b236-6707-4ba5-a163-c957b7226a97" providerId="AD" clId="Web-{4AA73899-C2E2-5F79-7E1D-0ABBD007CF9B}" dt="2026-06-11T16:03:13.591" v="1" actId="20577"/>
        <pc:sldMkLst>
          <pc:docMk/>
          <pc:sldMk cId="0" sldId="256"/>
        </pc:sldMkLst>
        <pc:spChg chg="mod">
          <ac:chgData name="Jahanzeb Hussain" userId="S::jhussain@wwfcanada.org::5a74b236-6707-4ba5-a163-c957b7226a97" providerId="AD" clId="Web-{4AA73899-C2E2-5F79-7E1D-0ABBD007CF9B}" dt="2026-06-11T16:03:13.591" v="1" actId="20577"/>
          <ac:spMkLst>
            <pc:docMk/>
            <pc:sldMk cId="0" sldId="256"/>
            <ac:spMk id="19" creationId="{00000000-0000-0000-0000-000000000000}"/>
          </ac:spMkLst>
        </pc:spChg>
      </pc:sldChg>
      <pc:sldChg chg="modSp">
        <pc:chgData name="Jahanzeb Hussain" userId="S::jhussain@wwfcanada.org::5a74b236-6707-4ba5-a163-c957b7226a97" providerId="AD" clId="Web-{4AA73899-C2E2-5F79-7E1D-0ABBD007CF9B}" dt="2026-06-11T16:08:56.736" v="3" actId="20577"/>
        <pc:sldMkLst>
          <pc:docMk/>
          <pc:sldMk cId="0" sldId="258"/>
        </pc:sldMkLst>
        <pc:spChg chg="mod">
          <ac:chgData name="Jahanzeb Hussain" userId="S::jhussain@wwfcanada.org::5a74b236-6707-4ba5-a163-c957b7226a97" providerId="AD" clId="Web-{4AA73899-C2E2-5F79-7E1D-0ABBD007CF9B}" dt="2026-06-11T16:08:56.736" v="3" actId="20577"/>
          <ac:spMkLst>
            <pc:docMk/>
            <pc:sldMk cId="0" sldId="258"/>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3050" b="0" i="0">
                <a:solidFill>
                  <a:srgbClr val="047390"/>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047390"/>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047390"/>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047390"/>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9315525" y="872336"/>
            <a:ext cx="3688079" cy="490855"/>
          </a:xfrm>
          <a:prstGeom prst="rect">
            <a:avLst/>
          </a:prstGeom>
        </p:spPr>
        <p:txBody>
          <a:bodyPr wrap="square" lIns="0" tIns="0" rIns="0" bIns="0">
            <a:spAutoFit/>
          </a:bodyPr>
          <a:lstStyle>
            <a:lvl1pPr>
              <a:defRPr sz="3050" b="0" i="0">
                <a:solidFill>
                  <a:srgbClr val="047390"/>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cartoon of a child reading a book&#10;&#10;Description automatically generated">
            <a:extLst>
              <a:ext uri="{FF2B5EF4-FFF2-40B4-BE49-F238E27FC236}">
                <a16:creationId xmlns:a16="http://schemas.microsoft.com/office/drawing/2014/main" id="{2F4AC3F2-1C45-2F70-C5F7-4C991051B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5" name="object 5"/>
          <p:cNvSpPr/>
          <p:nvPr/>
        </p:nvSpPr>
        <p:spPr>
          <a:xfrm>
            <a:off x="8015267" y="6264275"/>
            <a:ext cx="5592976" cy="1846895"/>
          </a:xfrm>
          <a:custGeom>
            <a:avLst/>
            <a:gdLst/>
            <a:ahLst/>
            <a:cxnLst/>
            <a:rect l="l" t="t" r="r" b="b"/>
            <a:pathLst>
              <a:path w="4427855" h="2074545">
                <a:moveTo>
                  <a:pt x="4380254" y="0"/>
                </a:moveTo>
                <a:lnTo>
                  <a:pt x="47118" y="0"/>
                </a:lnTo>
                <a:lnTo>
                  <a:pt x="28779" y="3703"/>
                </a:lnTo>
                <a:lnTo>
                  <a:pt x="13801" y="13801"/>
                </a:lnTo>
                <a:lnTo>
                  <a:pt x="3703" y="28779"/>
                </a:lnTo>
                <a:lnTo>
                  <a:pt x="0" y="47118"/>
                </a:lnTo>
                <a:lnTo>
                  <a:pt x="0" y="2027341"/>
                </a:lnTo>
                <a:lnTo>
                  <a:pt x="3703" y="2045681"/>
                </a:lnTo>
                <a:lnTo>
                  <a:pt x="13801" y="2060658"/>
                </a:lnTo>
                <a:lnTo>
                  <a:pt x="28779" y="2070757"/>
                </a:lnTo>
                <a:lnTo>
                  <a:pt x="47118" y="2074460"/>
                </a:lnTo>
                <a:lnTo>
                  <a:pt x="4380254" y="2074460"/>
                </a:lnTo>
                <a:lnTo>
                  <a:pt x="4398598" y="2070757"/>
                </a:lnTo>
                <a:lnTo>
                  <a:pt x="4413575" y="2060658"/>
                </a:lnTo>
                <a:lnTo>
                  <a:pt x="4423671" y="2045681"/>
                </a:lnTo>
                <a:lnTo>
                  <a:pt x="4427373" y="2027341"/>
                </a:lnTo>
                <a:lnTo>
                  <a:pt x="4427373" y="47118"/>
                </a:lnTo>
                <a:lnTo>
                  <a:pt x="4423671" y="28779"/>
                </a:lnTo>
                <a:lnTo>
                  <a:pt x="4413575" y="13801"/>
                </a:lnTo>
                <a:lnTo>
                  <a:pt x="4398598" y="3703"/>
                </a:lnTo>
                <a:lnTo>
                  <a:pt x="4380254"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164751" y="6264275"/>
            <a:ext cx="5355468" cy="1585690"/>
          </a:xfrm>
          <a:prstGeom prst="rect">
            <a:avLst/>
          </a:prstGeom>
        </p:spPr>
        <p:txBody>
          <a:bodyPr vert="horz" wrap="square" lIns="0" tIns="109855" rIns="0" bIns="0" rtlCol="0">
            <a:spAutoFit/>
          </a:bodyPr>
          <a:lstStyle/>
          <a:p>
            <a:pPr marL="12700">
              <a:lnSpc>
                <a:spcPct val="100000"/>
              </a:lnSpc>
              <a:spcBef>
                <a:spcPts val="865"/>
              </a:spcBef>
            </a:pPr>
            <a:r>
              <a:rPr sz="3550" b="1" dirty="0">
                <a:solidFill>
                  <a:srgbClr val="FFFFFF"/>
                </a:solidFill>
                <a:latin typeface="Arial" panose="020B0604020202020204" pitchFamily="34" charset="0"/>
                <a:cs typeface="Arial" panose="020B0604020202020204" pitchFamily="34" charset="0"/>
              </a:rPr>
              <a:t>Objectif principal :</a:t>
            </a:r>
            <a:endParaRPr sz="3550" b="1" dirty="0">
              <a:latin typeface="Arial" panose="020B0604020202020204" pitchFamily="34" charset="0"/>
              <a:cs typeface="Arial" panose="020B0604020202020204" pitchFamily="34" charset="0"/>
            </a:endParaRPr>
          </a:p>
          <a:p>
            <a:pPr marL="12700" marR="5080">
              <a:lnSpc>
                <a:spcPct val="100000"/>
              </a:lnSpc>
              <a:spcBef>
                <a:spcPts val="405"/>
              </a:spcBef>
            </a:pPr>
            <a:r>
              <a:rPr sz="1900" dirty="0">
                <a:solidFill>
                  <a:srgbClr val="FFFFFF"/>
                </a:solidFill>
                <a:latin typeface="Arial" panose="020B0604020202020204" pitchFamily="34" charset="0"/>
                <a:cs typeface="Arial" panose="020B0604020202020204" pitchFamily="34" charset="0"/>
              </a:rPr>
              <a:t>Cette leçon permet de mieux comprendre la biodiversité grâce à des histoires sur les espèces et à des jeux-questionnaires.</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14624050" y="6038272"/>
            <a:ext cx="4766350" cy="3717043"/>
          </a:xfrm>
          <a:prstGeom prst="rect">
            <a:avLst/>
          </a:prstGeom>
        </p:spPr>
        <p:txBody>
          <a:bodyPr vert="horz" wrap="square" lIns="0" tIns="109855" rIns="0" bIns="0" rtlCol="0">
            <a:spAutoFit/>
          </a:bodyPr>
          <a:lstStyle/>
          <a:p>
            <a:pPr marL="12700">
              <a:lnSpc>
                <a:spcPts val="3560"/>
              </a:lnSpc>
              <a:spcBef>
                <a:spcPts val="865"/>
              </a:spcBef>
            </a:pPr>
            <a:r>
              <a:rPr sz="3200" dirty="0">
                <a:latin typeface="Arial" panose="020B0604020202020204" pitchFamily="34" charset="0"/>
                <a:cs typeface="Arial" panose="020B0604020202020204" pitchFamily="34" charset="0"/>
              </a:rPr>
              <a:t>Compétences développée</a:t>
            </a:r>
            <a:r>
              <a:rPr sz="3200" spc="600" dirty="0">
                <a:latin typeface="Arial" panose="020B0604020202020204" pitchFamily="34" charset="0"/>
                <a:cs typeface="Arial" panose="020B0604020202020204" pitchFamily="34" charset="0"/>
              </a:rPr>
              <a:t>s</a:t>
            </a:r>
            <a:r>
              <a:rPr sz="3200" spc="300" dirty="0">
                <a:latin typeface="Arial" panose="020B0604020202020204" pitchFamily="34" charset="0"/>
                <a:cs typeface="Arial" panose="020B0604020202020204" pitchFamily="34" charset="0"/>
              </a:rPr>
              <a:t>:</a:t>
            </a:r>
          </a:p>
          <a:p>
            <a:pPr marL="12700" marR="5080">
              <a:lnSpc>
                <a:spcPct val="100000"/>
              </a:lnSpc>
              <a:spcBef>
                <a:spcPts val="405"/>
              </a:spcBef>
            </a:pPr>
            <a:r>
              <a:rPr sz="1900" dirty="0">
                <a:latin typeface="Arial" panose="020B0604020202020204" pitchFamily="34" charset="0"/>
                <a:cs typeface="Arial" panose="020B0604020202020204" pitchFamily="34" charset="0"/>
              </a:rPr>
              <a:t>Compétences en gestion du temps et de communication grâce à l'utilisation de diverses ressources et activités en ligne, capacités de recherche, pensée critique, consultation de contenu numérique, découverte des espèces présentes au Canada, sélection d'une espèce cible à étudier, et importance de la compréhension des espèces et des écosystèmes.</a:t>
            </a:r>
          </a:p>
        </p:txBody>
      </p:sp>
      <p:sp>
        <p:nvSpPr>
          <p:cNvPr id="11" name="object 11"/>
          <p:cNvSpPr/>
          <p:nvPr/>
        </p:nvSpPr>
        <p:spPr>
          <a:xfrm>
            <a:off x="942379" y="4709619"/>
            <a:ext cx="5980190" cy="5468505"/>
          </a:xfrm>
          <a:custGeom>
            <a:avLst/>
            <a:gdLst/>
            <a:ahLst/>
            <a:cxnLst/>
            <a:rect l="l" t="t" r="r" b="b"/>
            <a:pathLst>
              <a:path w="7012940" h="5598159">
                <a:moveTo>
                  <a:pt x="6965630" y="0"/>
                </a:moveTo>
                <a:lnTo>
                  <a:pt x="47118" y="0"/>
                </a:lnTo>
                <a:lnTo>
                  <a:pt x="28779" y="3703"/>
                </a:lnTo>
                <a:lnTo>
                  <a:pt x="13801" y="13801"/>
                </a:lnTo>
                <a:lnTo>
                  <a:pt x="3703" y="28779"/>
                </a:lnTo>
                <a:lnTo>
                  <a:pt x="0" y="47118"/>
                </a:lnTo>
                <a:lnTo>
                  <a:pt x="0" y="5550616"/>
                </a:lnTo>
                <a:lnTo>
                  <a:pt x="3703" y="5568955"/>
                </a:lnTo>
                <a:lnTo>
                  <a:pt x="13801" y="5583933"/>
                </a:lnTo>
                <a:lnTo>
                  <a:pt x="28779" y="5594032"/>
                </a:lnTo>
                <a:lnTo>
                  <a:pt x="47118" y="5597735"/>
                </a:lnTo>
                <a:lnTo>
                  <a:pt x="6965630" y="5597735"/>
                </a:lnTo>
                <a:lnTo>
                  <a:pt x="6983970" y="5594032"/>
                </a:lnTo>
                <a:lnTo>
                  <a:pt x="6998947" y="5583933"/>
                </a:lnTo>
                <a:lnTo>
                  <a:pt x="7009046" y="5568955"/>
                </a:lnTo>
                <a:lnTo>
                  <a:pt x="7012749" y="5550616"/>
                </a:lnTo>
                <a:lnTo>
                  <a:pt x="7012749" y="47118"/>
                </a:lnTo>
                <a:lnTo>
                  <a:pt x="7009046" y="28779"/>
                </a:lnTo>
                <a:lnTo>
                  <a:pt x="6998947" y="13801"/>
                </a:lnTo>
                <a:lnTo>
                  <a:pt x="6983970" y="3703"/>
                </a:lnTo>
                <a:lnTo>
                  <a:pt x="6965630"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flipV="1">
            <a:off x="1083737" y="5698435"/>
            <a:ext cx="5539313" cy="45719"/>
          </a:xfrm>
          <a:custGeom>
            <a:avLst/>
            <a:gdLst/>
            <a:ahLst/>
            <a:cxnLst/>
            <a:rect l="l" t="t" r="r" b="b"/>
            <a:pathLst>
              <a:path w="6730365">
                <a:moveTo>
                  <a:pt x="0" y="0"/>
                </a:moveTo>
                <a:lnTo>
                  <a:pt x="6730035"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flipV="1">
            <a:off x="1083737" y="8042438"/>
            <a:ext cx="5539313" cy="45719"/>
          </a:xfrm>
          <a:custGeom>
            <a:avLst/>
            <a:gdLst/>
            <a:ahLst/>
            <a:cxnLst/>
            <a:rect l="l" t="t" r="r" b="b"/>
            <a:pathLst>
              <a:path w="6730365">
                <a:moveTo>
                  <a:pt x="0" y="0"/>
                </a:moveTo>
                <a:lnTo>
                  <a:pt x="6730035"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1071037" y="5879020"/>
            <a:ext cx="5722875" cy="2040943"/>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p>
          <a:p>
            <a:pPr marL="12700" marR="456565">
              <a:lnSpc>
                <a:spcPct val="100000"/>
              </a:lnSpc>
              <a:spcBef>
                <a:spcPts val="740"/>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Fiche d’enquête sur les espèces et verso de la carte de mission no 3</a:t>
            </a:r>
          </a:p>
          <a:p>
            <a:pPr marL="12700" marR="5080">
              <a:lnSpc>
                <a:spcPct val="100000"/>
              </a:lnSpc>
              <a:spcBef>
                <a:spcPts val="730"/>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(au choix : version « Évaluation rapide » ou « Apprentissage par l’enquête »)</a:t>
            </a:r>
          </a:p>
        </p:txBody>
      </p:sp>
      <p:sp>
        <p:nvSpPr>
          <p:cNvPr id="15" name="object 15"/>
          <p:cNvSpPr txBox="1"/>
          <p:nvPr/>
        </p:nvSpPr>
        <p:spPr>
          <a:xfrm>
            <a:off x="1071037" y="8257552"/>
            <a:ext cx="5399613" cy="1710084"/>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MATÉRIEL REQUIS :</a:t>
            </a:r>
          </a:p>
          <a:p>
            <a:pPr marL="389255" marR="5080" indent="-235585">
              <a:lnSpc>
                <a:spcPct val="100000"/>
              </a:lnSpc>
              <a:spcBef>
                <a:spcPts val="740"/>
              </a:spcBef>
              <a:buChar char="•"/>
              <a:tabLst>
                <a:tab pos="389255" algn="l"/>
              </a:tabLst>
            </a:pPr>
            <a:r>
              <a:rPr sz="1900" b="1" dirty="0">
                <a:latin typeface="Arial" panose="020B0604020202020204" pitchFamily="34" charset="0"/>
                <a:cs typeface="Arial" panose="020B0604020202020204" pitchFamily="34" charset="0"/>
              </a:rPr>
              <a:t>Accès au site Web du Rapport Planète vivante pour enfants</a:t>
            </a:r>
            <a:r>
              <a:rPr lang="en-CA" sz="1900" b="1" dirty="0">
                <a:latin typeface="Arial" panose="020B0604020202020204" pitchFamily="34" charset="0"/>
                <a:cs typeface="Arial" panose="020B0604020202020204" pitchFamily="34" charset="0"/>
              </a:rPr>
              <a:t> </a:t>
            </a:r>
            <a:r>
              <a:rPr sz="1900" b="1" dirty="0">
                <a:latin typeface="Arial" panose="020B0604020202020204" pitchFamily="34" charset="0"/>
                <a:cs typeface="Arial" panose="020B0604020202020204" pitchFamily="34" charset="0"/>
              </a:rPr>
              <a:t>(wwf.ca/rpvcenfants).</a:t>
            </a:r>
          </a:p>
          <a:p>
            <a:pPr marL="389255" marR="50800" indent="-235585">
              <a:lnSpc>
                <a:spcPct val="100000"/>
              </a:lnSpc>
              <a:spcBef>
                <a:spcPts val="365"/>
              </a:spcBef>
              <a:buChar char="•"/>
              <a:tabLst>
                <a:tab pos="389255" algn="l"/>
              </a:tabLst>
            </a:pPr>
            <a:r>
              <a:rPr sz="1900" b="1" dirty="0">
                <a:latin typeface="Arial" panose="020B0604020202020204" pitchFamily="34" charset="0"/>
                <a:cs typeface="Arial" panose="020B0604020202020204" pitchFamily="34" charset="0"/>
              </a:rPr>
              <a:t>Une copie de la fiche d’enquête sur les espèces par élève.</a:t>
            </a:r>
          </a:p>
        </p:txBody>
      </p:sp>
      <p:sp>
        <p:nvSpPr>
          <p:cNvPr id="19" name="object 19"/>
          <p:cNvSpPr txBox="1"/>
          <p:nvPr/>
        </p:nvSpPr>
        <p:spPr>
          <a:xfrm>
            <a:off x="8026201" y="8228873"/>
            <a:ext cx="5548750" cy="1769715"/>
          </a:xfrm>
          <a:prstGeom prst="rect">
            <a:avLst/>
          </a:prstGeom>
        </p:spPr>
        <p:txBody>
          <a:bodyPr vert="horz" wrap="square" lIns="0" tIns="109220" rIns="0" bIns="0" rtlCol="0" anchor="t">
            <a:spAutoFit/>
          </a:bodyPr>
          <a:lstStyle/>
          <a:p>
            <a:pPr marL="12700">
              <a:lnSpc>
                <a:spcPts val="2360"/>
              </a:lnSpc>
              <a:spcBef>
                <a:spcPts val="860"/>
              </a:spcBef>
            </a:pPr>
            <a:r>
              <a:rPr lang="en-CA" sz="3200" dirty="0" err="1">
                <a:latin typeface="Arial"/>
                <a:cs typeface="Arial"/>
              </a:rPr>
              <a:t>Résultats</a:t>
            </a:r>
            <a:r>
              <a:rPr lang="en-CA" sz="3200" dirty="0">
                <a:latin typeface="Arial"/>
                <a:cs typeface="Arial"/>
              </a:rPr>
              <a:t> </a:t>
            </a:r>
            <a:r>
              <a:rPr lang="en-CA" sz="3200" dirty="0" err="1">
                <a:latin typeface="Arial"/>
                <a:cs typeface="Arial"/>
              </a:rPr>
              <a:t>d’apprentissage</a:t>
            </a:r>
            <a:endParaRPr lang="en-CA" sz="3200" dirty="0" err="1">
              <a:latin typeface="Arial" panose="020B0604020202020204" pitchFamily="34" charset="0"/>
              <a:cs typeface="Arial" panose="020B0604020202020204" pitchFamily="34" charset="0"/>
            </a:endParaRPr>
          </a:p>
          <a:p>
            <a:pPr marL="12700">
              <a:lnSpc>
                <a:spcPts val="2360"/>
              </a:lnSpc>
              <a:spcBef>
                <a:spcPts val="860"/>
              </a:spcBef>
            </a:pPr>
            <a:r>
              <a:rPr sz="3200" dirty="0" err="1">
                <a:latin typeface="Arial" panose="020B0604020202020204" pitchFamily="34" charset="0"/>
                <a:cs typeface="Arial" panose="020B0604020202020204" pitchFamily="34" charset="0"/>
              </a:rPr>
              <a:t>généraux</a:t>
            </a:r>
            <a:r>
              <a:rPr sz="3200" dirty="0">
                <a:latin typeface="Arial" panose="020B0604020202020204" pitchFamily="34" charset="0"/>
                <a:cs typeface="Arial" panose="020B0604020202020204" pitchFamily="34" charset="0"/>
              </a:rPr>
              <a:t> :</a:t>
            </a:r>
          </a:p>
          <a:p>
            <a:pPr marL="12700" marR="5080">
              <a:lnSpc>
                <a:spcPct val="100000"/>
              </a:lnSpc>
              <a:spcBef>
                <a:spcPts val="409"/>
              </a:spcBef>
            </a:pPr>
            <a:r>
              <a:rPr sz="1900" dirty="0">
                <a:latin typeface="Arial"/>
                <a:cs typeface="Arial"/>
              </a:rPr>
              <a:t>Voir </a:t>
            </a:r>
            <a:r>
              <a:rPr sz="1900" dirty="0" err="1">
                <a:latin typeface="Arial"/>
                <a:cs typeface="Arial"/>
              </a:rPr>
              <a:t>l’annexe</a:t>
            </a:r>
            <a:r>
              <a:rPr sz="1900" dirty="0">
                <a:latin typeface="Arial"/>
                <a:cs typeface="Arial"/>
              </a:rPr>
              <a:t> 1 pour les </a:t>
            </a:r>
            <a:r>
              <a:rPr sz="1900" dirty="0" err="1">
                <a:latin typeface="Arial"/>
                <a:cs typeface="Arial"/>
              </a:rPr>
              <a:t>résultats</a:t>
            </a:r>
            <a:r>
              <a:rPr sz="1900" dirty="0">
                <a:latin typeface="Arial"/>
                <a:cs typeface="Arial"/>
              </a:rPr>
              <a:t> </a:t>
            </a:r>
            <a:r>
              <a:rPr sz="1900" dirty="0" err="1">
                <a:latin typeface="Arial"/>
                <a:cs typeface="Arial"/>
              </a:rPr>
              <a:t>d’apprentissages</a:t>
            </a:r>
            <a:r>
              <a:rPr sz="1900" dirty="0">
                <a:latin typeface="Arial"/>
                <a:cs typeface="Arial"/>
              </a:rPr>
              <a:t> </a:t>
            </a:r>
            <a:r>
              <a:rPr sz="1900" dirty="0" err="1">
                <a:latin typeface="Arial"/>
                <a:cs typeface="Arial"/>
              </a:rPr>
              <a:t>généraux</a:t>
            </a:r>
            <a:r>
              <a:rPr sz="1900" dirty="0">
                <a:latin typeface="Arial"/>
                <a:cs typeface="Arial"/>
              </a:rPr>
              <a:t> qui </a:t>
            </a:r>
            <a:r>
              <a:rPr sz="1900" dirty="0" err="1">
                <a:latin typeface="Arial"/>
                <a:cs typeface="Arial"/>
              </a:rPr>
              <a:t>s’appliquent</a:t>
            </a:r>
            <a:r>
              <a:rPr sz="1900" dirty="0">
                <a:latin typeface="Arial"/>
                <a:cs typeface="Arial"/>
              </a:rPr>
              <a:t> à </a:t>
            </a:r>
            <a:r>
              <a:rPr sz="1900" dirty="0" err="1">
                <a:latin typeface="Arial"/>
                <a:cs typeface="Arial"/>
              </a:rPr>
              <a:t>votre</a:t>
            </a:r>
            <a:r>
              <a:rPr sz="1900" dirty="0">
                <a:latin typeface="Arial"/>
                <a:cs typeface="Arial"/>
              </a:rPr>
              <a:t> province </a:t>
            </a:r>
            <a:r>
              <a:rPr sz="1900" dirty="0" err="1">
                <a:latin typeface="Arial"/>
                <a:cs typeface="Arial"/>
              </a:rPr>
              <a:t>ou</a:t>
            </a:r>
            <a:r>
              <a:rPr sz="1900" dirty="0">
                <a:latin typeface="Arial"/>
                <a:cs typeface="Arial"/>
              </a:rPr>
              <a:t> </a:t>
            </a:r>
            <a:r>
              <a:rPr sz="1900" dirty="0" err="1">
                <a:latin typeface="Arial"/>
                <a:cs typeface="Arial"/>
              </a:rPr>
              <a:t>territoire</a:t>
            </a:r>
            <a:r>
              <a:rPr sz="1900" dirty="0">
                <a:latin typeface="Arial"/>
                <a:cs typeface="Arial"/>
              </a:rPr>
              <a:t>.</a:t>
            </a:r>
          </a:p>
        </p:txBody>
      </p:sp>
      <p:sp>
        <p:nvSpPr>
          <p:cNvPr id="24" name="object 24"/>
          <p:cNvSpPr txBox="1"/>
          <p:nvPr/>
        </p:nvSpPr>
        <p:spPr>
          <a:xfrm>
            <a:off x="5005549" y="290544"/>
            <a:ext cx="5225415"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 Planète vivante Canada pour enfants</a:t>
            </a:r>
            <a:endParaRPr sz="1900">
              <a:latin typeface="Arial" panose="020B0604020202020204" pitchFamily="34" charset="0"/>
              <a:cs typeface="Arial" panose="020B0604020202020204" pitchFamily="34" charset="0"/>
            </a:endParaRPr>
          </a:p>
        </p:txBody>
      </p:sp>
      <p:sp>
        <p:nvSpPr>
          <p:cNvPr id="32" name="object 32"/>
          <p:cNvSpPr txBox="1"/>
          <p:nvPr/>
        </p:nvSpPr>
        <p:spPr>
          <a:xfrm>
            <a:off x="920797" y="4868625"/>
            <a:ext cx="5873115" cy="686726"/>
          </a:xfrm>
          <a:prstGeom prst="rect">
            <a:avLst/>
          </a:prstGeom>
        </p:spPr>
        <p:txBody>
          <a:bodyPr vert="horz" wrap="square" lIns="0" tIns="12065" rIns="0" bIns="0" rtlCol="0">
            <a:spAutoFit/>
          </a:bodyPr>
          <a:lstStyle/>
          <a:p>
            <a:pPr marL="162560">
              <a:lnSpc>
                <a:spcPct val="100000"/>
              </a:lnSpc>
              <a:spcBef>
                <a:spcPts val="2120"/>
              </a:spcBef>
            </a:pPr>
            <a:r>
              <a:rPr sz="1900" dirty="0">
                <a:latin typeface="Arial" panose="020B0604020202020204" pitchFamily="34" charset="0"/>
                <a:cs typeface="Arial" panose="020B0604020202020204" pitchFamily="34" charset="0"/>
              </a:rPr>
              <a:t>DURÉE DE LA LEÇON :</a:t>
            </a:r>
            <a:endParaRPr lang="en-CA" sz="1900" dirty="0">
              <a:latin typeface="Arial" panose="020B0604020202020204" pitchFamily="34" charset="0"/>
              <a:cs typeface="Arial" panose="020B0604020202020204" pitchFamily="34" charset="0"/>
            </a:endParaRPr>
          </a:p>
          <a:p>
            <a:pPr marL="162560">
              <a:lnSpc>
                <a:spcPct val="100000"/>
              </a:lnSpc>
              <a:spcBef>
                <a:spcPts val="735"/>
              </a:spcBef>
            </a:pPr>
            <a:r>
              <a:rPr lang="en-CA" sz="1900" b="1" dirty="0">
                <a:latin typeface="Arial" panose="020B0604020202020204" pitchFamily="34" charset="0"/>
                <a:cs typeface="Arial" panose="020B0604020202020204" pitchFamily="34" charset="0"/>
              </a:rPr>
              <a:t>Une à deux </a:t>
            </a:r>
            <a:r>
              <a:rPr lang="en-CA" sz="1900" b="1" dirty="0" err="1">
                <a:latin typeface="Arial" panose="020B0604020202020204" pitchFamily="34" charset="0"/>
                <a:cs typeface="Arial" panose="020B0604020202020204" pitchFamily="34" charset="0"/>
              </a:rPr>
              <a:t>périodes</a:t>
            </a:r>
            <a:r>
              <a:rPr lang="en-CA" sz="1900" b="1" dirty="0">
                <a:latin typeface="Arial" panose="020B0604020202020204" pitchFamily="34" charset="0"/>
                <a:cs typeface="Arial" panose="020B0604020202020204" pitchFamily="34" charset="0"/>
              </a:rPr>
              <a:t> de </a:t>
            </a:r>
            <a:r>
              <a:rPr lang="en-CA" sz="1900" b="1" dirty="0" err="1">
                <a:latin typeface="Arial" panose="020B0604020202020204" pitchFamily="34" charset="0"/>
                <a:cs typeface="Arial" panose="020B0604020202020204" pitchFamily="34" charset="0"/>
              </a:rPr>
              <a:t>classe</a:t>
            </a:r>
            <a:r>
              <a:rPr lang="en-CA" sz="1900" b="1" dirty="0">
                <a:latin typeface="Arial" panose="020B0604020202020204" pitchFamily="34" charset="0"/>
                <a:cs typeface="Arial" panose="020B0604020202020204" pitchFamily="34" charset="0"/>
              </a:rPr>
              <a:t> (40 à 90 minutes)</a:t>
            </a:r>
          </a:p>
        </p:txBody>
      </p:sp>
      <p:sp>
        <p:nvSpPr>
          <p:cNvPr id="34" name="TextBox 33">
            <a:extLst>
              <a:ext uri="{FF2B5EF4-FFF2-40B4-BE49-F238E27FC236}">
                <a16:creationId xmlns:a16="http://schemas.microsoft.com/office/drawing/2014/main" id="{D7C151E0-48A8-D8EC-8A40-531AC2ACF1F2}"/>
              </a:ext>
            </a:extLst>
          </p:cNvPr>
          <p:cNvSpPr txBox="1"/>
          <p:nvPr/>
        </p:nvSpPr>
        <p:spPr>
          <a:xfrm>
            <a:off x="8026201" y="5744153"/>
            <a:ext cx="4089065" cy="369332"/>
          </a:xfrm>
          <a:prstGeom prst="rect">
            <a:avLst/>
          </a:prstGeom>
          <a:noFill/>
        </p:spPr>
        <p:txBody>
          <a:bodyPr wrap="square">
            <a:spAutoFit/>
          </a:bodyPr>
          <a:lstStyle/>
          <a:p>
            <a:pPr marL="12700">
              <a:lnSpc>
                <a:spcPct val="100000"/>
              </a:lnSpc>
              <a:spcBef>
                <a:spcPts val="95"/>
              </a:spcBef>
            </a:pPr>
            <a:r>
              <a:rPr lang="en-CA" sz="1800" dirty="0" err="1">
                <a:latin typeface="Arial" panose="020B0604020202020204" pitchFamily="34" charset="0"/>
                <a:cs typeface="Arial" panose="020B0604020202020204" pitchFamily="34" charset="0"/>
              </a:rPr>
              <a:t>Niveaux</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scolaires</a:t>
            </a:r>
            <a:r>
              <a:rPr lang="en-CA" sz="1800" dirty="0">
                <a:latin typeface="Arial" panose="020B0604020202020204" pitchFamily="34" charset="0"/>
                <a:cs typeface="Arial" panose="020B0604020202020204" pitchFamily="34" charset="0"/>
              </a:rPr>
              <a:t> : 4e à 6e </a:t>
            </a:r>
            <a:r>
              <a:rPr lang="en-CA" sz="1800" dirty="0" err="1">
                <a:latin typeface="Arial" panose="020B0604020202020204" pitchFamily="34" charset="0"/>
                <a:cs typeface="Arial" panose="020B0604020202020204" pitchFamily="34" charset="0"/>
              </a:rPr>
              <a:t>année</a:t>
            </a:r>
            <a:endParaRPr lang="en-CA" sz="1800" dirty="0">
              <a:latin typeface="Arial" panose="020B0604020202020204" pitchFamily="34" charset="0"/>
              <a:cs typeface="Arial" panose="020B0604020202020204" pitchFamily="34" charset="0"/>
            </a:endParaRPr>
          </a:p>
        </p:txBody>
      </p:sp>
      <p:sp>
        <p:nvSpPr>
          <p:cNvPr id="39" name="object 18">
            <a:extLst>
              <a:ext uri="{FF2B5EF4-FFF2-40B4-BE49-F238E27FC236}">
                <a16:creationId xmlns:a16="http://schemas.microsoft.com/office/drawing/2014/main" id="{6823024F-CC8B-1948-3A3E-CC9272BE3E3C}"/>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20">
            <a:extLst>
              <a:ext uri="{FF2B5EF4-FFF2-40B4-BE49-F238E27FC236}">
                <a16:creationId xmlns:a16="http://schemas.microsoft.com/office/drawing/2014/main" id="{5C21748C-91B5-9510-E000-6EA7B68D68FF}"/>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dirty="0">
                <a:solidFill>
                  <a:srgbClr val="222222"/>
                </a:solidFill>
                <a:latin typeface="Arial" panose="020B0604020202020204" pitchFamily="34" charset="0"/>
                <a:cs typeface="Arial" panose="020B0604020202020204" pitchFamily="34" charset="0"/>
              </a:rPr>
              <a:t>PLAN DE COURS</a:t>
            </a:r>
            <a:endParaRPr sz="4000" dirty="0">
              <a:latin typeface="Arial" panose="020B0604020202020204" pitchFamily="34" charset="0"/>
              <a:cs typeface="Arial" panose="020B0604020202020204" pitchFamily="34" charset="0"/>
            </a:endParaRPr>
          </a:p>
        </p:txBody>
      </p:sp>
      <p:pic>
        <p:nvPicPr>
          <p:cNvPr id="38" name="Picture 37" descr="A black background with white text&#10;&#10;Description automatically generated">
            <a:extLst>
              <a:ext uri="{FF2B5EF4-FFF2-40B4-BE49-F238E27FC236}">
                <a16:creationId xmlns:a16="http://schemas.microsoft.com/office/drawing/2014/main" id="{3A93B85B-0644-5577-12A1-99BB3A591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792" y="1434995"/>
            <a:ext cx="6413500" cy="3289300"/>
          </a:xfrm>
          <a:prstGeom prst="rect">
            <a:avLst/>
          </a:prstGeom>
        </p:spPr>
      </p:pic>
      <p:sp>
        <p:nvSpPr>
          <p:cNvPr id="41" name="object 21">
            <a:extLst>
              <a:ext uri="{FF2B5EF4-FFF2-40B4-BE49-F238E27FC236}">
                <a16:creationId xmlns:a16="http://schemas.microsoft.com/office/drawing/2014/main" id="{67D54FD5-9FCC-C06B-64A2-7B4FDD57A844}"/>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3</a:t>
            </a:r>
            <a:endParaRPr sz="11950" dirty="0">
              <a:latin typeface="Arial" panose="020B0604020202020204" pitchFamily="34" charset="0"/>
              <a:cs typeface="Arial" panose="020B0604020202020204" pitchFamily="34" charset="0"/>
            </a:endParaRPr>
          </a:p>
        </p:txBody>
      </p:sp>
      <p:pic>
        <p:nvPicPr>
          <p:cNvPr id="42" name="Picture 41" descr="A logo of a panda&#10;&#10;Description automatically generated">
            <a:extLst>
              <a:ext uri="{FF2B5EF4-FFF2-40B4-BE49-F238E27FC236}">
                <a16:creationId xmlns:a16="http://schemas.microsoft.com/office/drawing/2014/main" id="{1223B897-62F8-4BE5-8AC8-8CF07FE38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line on a black background&#10;&#10;Description automatically generated">
            <a:extLst>
              <a:ext uri="{FF2B5EF4-FFF2-40B4-BE49-F238E27FC236}">
                <a16:creationId xmlns:a16="http://schemas.microsoft.com/office/drawing/2014/main" id="{3BFA8B8E-6590-2374-3964-580C0753B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5582485"/>
            <a:ext cx="10058400" cy="4861928"/>
          </a:xfrm>
          <a:prstGeom prst="rect">
            <a:avLst/>
          </a:prstGeom>
        </p:spPr>
      </p:pic>
      <p:sp>
        <p:nvSpPr>
          <p:cNvPr id="2" name="object 2" descr="$PPTXTitle"/>
          <p:cNvSpPr txBox="1">
            <a:spLocks noGrp="1"/>
          </p:cNvSpPr>
          <p:nvPr>
            <p:ph type="title"/>
          </p:nvPr>
        </p:nvSpPr>
        <p:spPr>
          <a:xfrm>
            <a:off x="929678" y="2008766"/>
            <a:ext cx="4705577" cy="558486"/>
          </a:xfrm>
          <a:prstGeom prst="rect">
            <a:avLst/>
          </a:prstGeom>
        </p:spPr>
        <p:txBody>
          <a:bodyPr vert="horz" wrap="square" lIns="0" tIns="12065" rIns="0" bIns="0" rtlCol="0">
            <a:spAutoFit/>
          </a:bodyPr>
          <a:lstStyle/>
          <a:p>
            <a:pPr marL="12700">
              <a:lnSpc>
                <a:spcPct val="100000"/>
              </a:lnSpc>
              <a:spcBef>
                <a:spcPts val="95"/>
              </a:spcBef>
            </a:pPr>
            <a:r>
              <a:rPr sz="3550" dirty="0">
                <a:solidFill>
                  <a:srgbClr val="000000"/>
                </a:solidFill>
                <a:latin typeface="Arial" panose="020B0604020202020204" pitchFamily="34" charset="0"/>
                <a:cs typeface="Arial" panose="020B0604020202020204" pitchFamily="34" charset="0"/>
              </a:rPr>
              <a:t>Mise en contexte :</a:t>
            </a:r>
            <a:endParaRPr sz="3550" dirty="0">
              <a:latin typeface="Arial" panose="020B0604020202020204" pitchFamily="34" charset="0"/>
              <a:cs typeface="Arial" panose="020B0604020202020204" pitchFamily="34" charset="0"/>
            </a:endParaRPr>
          </a:p>
        </p:txBody>
      </p:sp>
      <p:sp>
        <p:nvSpPr>
          <p:cNvPr id="3" name="object 3"/>
          <p:cNvSpPr txBox="1"/>
          <p:nvPr/>
        </p:nvSpPr>
        <p:spPr>
          <a:xfrm>
            <a:off x="929679" y="2682533"/>
            <a:ext cx="5906135" cy="4071620"/>
          </a:xfrm>
          <a:prstGeom prst="rect">
            <a:avLst/>
          </a:prstGeom>
        </p:spPr>
        <p:txBody>
          <a:bodyPr vert="horz" wrap="square" lIns="0" tIns="12065" rIns="0" bIns="0" rtlCol="0">
            <a:spAutoFit/>
          </a:bodyPr>
          <a:lstStyle/>
          <a:p>
            <a:pPr marL="12700" marR="5080">
              <a:lnSpc>
                <a:spcPct val="100000"/>
              </a:lnSpc>
              <a:spcBef>
                <a:spcPts val="95"/>
              </a:spcBef>
            </a:pPr>
            <a:r>
              <a:rPr sz="1900" dirty="0">
                <a:latin typeface="Arial" panose="020B0604020202020204" pitchFamily="34" charset="0"/>
                <a:cs typeface="Arial" panose="020B0604020202020204" pitchFamily="34" charset="0"/>
              </a:rPr>
              <a:t>La page d’accueil du site Web du Rapport Planète vivante pour enfants (wwf.ca/rpvcenfants) regorge de renseignements qui serviront de base à l’enquête d’aujourd’hui. Si possible, rassemblez les élèves pendant que vous projetez la page d’accueil. Lisez</a:t>
            </a:r>
          </a:p>
          <a:p>
            <a:pPr marL="12700" marR="236220">
              <a:lnSpc>
                <a:spcPts val="2280"/>
              </a:lnSpc>
              <a:spcBef>
                <a:spcPts val="40"/>
              </a:spcBef>
            </a:pPr>
            <a:r>
              <a:rPr sz="1900" dirty="0">
                <a:latin typeface="Arial" panose="020B0604020202020204" pitchFamily="34" charset="0"/>
                <a:cs typeface="Arial" panose="020B0604020202020204" pitchFamily="34" charset="0"/>
              </a:rPr>
              <a:t>le contenu à haute voix et assurez-vous que vos élèves comprennent bien que le rapport est basé sur des données réelles. Si la cohabitation avec les humains dans notre monde moderne peut poser un défi pour les espèces, les humains apprennent également comment aider les espèces. Dans cette leçon, les élèves vont étudier une des six espèces présentées sur le site Web et répondre à un court jeu-questionnaire interactif.</a:t>
            </a:r>
          </a:p>
        </p:txBody>
      </p:sp>
      <p:pic>
        <p:nvPicPr>
          <p:cNvPr id="6" name="object 6"/>
          <p:cNvPicPr/>
          <p:nvPr/>
        </p:nvPicPr>
        <p:blipFill>
          <a:blip r:embed="rId3" cstate="print"/>
          <a:stretch>
            <a:fillRect/>
          </a:stretch>
        </p:blipFill>
        <p:spPr>
          <a:xfrm>
            <a:off x="7042947" y="1069956"/>
            <a:ext cx="12118772" cy="10238599"/>
          </a:xfrm>
          <a:prstGeom prst="rect">
            <a:avLst/>
          </a:prstGeom>
        </p:spPr>
      </p:pic>
      <p:sp>
        <p:nvSpPr>
          <p:cNvPr id="10" name="TextBox 9">
            <a:extLst>
              <a:ext uri="{FF2B5EF4-FFF2-40B4-BE49-F238E27FC236}">
                <a16:creationId xmlns:a16="http://schemas.microsoft.com/office/drawing/2014/main" id="{7AD857E1-9A79-9E1A-3FB9-C86B8CCA71CE}"/>
              </a:ext>
            </a:extLst>
          </p:cNvPr>
          <p:cNvSpPr txBox="1"/>
          <p:nvPr/>
        </p:nvSpPr>
        <p:spPr>
          <a:xfrm>
            <a:off x="5635256" y="8888819"/>
            <a:ext cx="184731" cy="369332"/>
          </a:xfrm>
          <a:prstGeom prst="rect">
            <a:avLst/>
          </a:prstGeom>
          <a:noFill/>
        </p:spPr>
        <p:txBody>
          <a:bodyPr wrap="none" rtlCol="0">
            <a:spAutoFit/>
          </a:bodyPr>
          <a:lstStyle/>
          <a:p>
            <a:endParaRPr lang="en-US" dirty="0"/>
          </a:p>
        </p:txBody>
      </p:sp>
      <p:sp>
        <p:nvSpPr>
          <p:cNvPr id="11" name="object 10">
            <a:extLst>
              <a:ext uri="{FF2B5EF4-FFF2-40B4-BE49-F238E27FC236}">
                <a16:creationId xmlns:a16="http://schemas.microsoft.com/office/drawing/2014/main" id="{8CE3DD7B-7D11-C380-A894-6E049A236981}"/>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2" name="object 11">
            <a:extLst>
              <a:ext uri="{FF2B5EF4-FFF2-40B4-BE49-F238E27FC236}">
                <a16:creationId xmlns:a16="http://schemas.microsoft.com/office/drawing/2014/main" id="{7613ACF9-55F4-60B5-A862-7F131D6069B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pic>
        <p:nvPicPr>
          <p:cNvPr id="15" name="Picture 14" descr="A yellow spiral on a black background&#10;&#10;Description automatically generated">
            <a:extLst>
              <a:ext uri="{FF2B5EF4-FFF2-40B4-BE49-F238E27FC236}">
                <a16:creationId xmlns:a16="http://schemas.microsoft.com/office/drawing/2014/main" id="{67E5EA8D-3EE9-BD1A-2A74-3F23ABBC6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29" y="1111606"/>
            <a:ext cx="3380800" cy="78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2378" y="2929171"/>
            <a:ext cx="14144625" cy="7340454"/>
          </a:xfrm>
          <a:custGeom>
            <a:avLst/>
            <a:gdLst/>
            <a:ahLst/>
            <a:cxnLst/>
            <a:rect l="l" t="t" r="r" b="b"/>
            <a:pathLst>
              <a:path w="14144625" h="7049134">
                <a:moveTo>
                  <a:pt x="14049980" y="0"/>
                </a:moveTo>
                <a:lnTo>
                  <a:pt x="94237" y="0"/>
                </a:lnTo>
                <a:lnTo>
                  <a:pt x="57554" y="7405"/>
                </a:lnTo>
                <a:lnTo>
                  <a:pt x="27599" y="27599"/>
                </a:lnTo>
                <a:lnTo>
                  <a:pt x="7405" y="57554"/>
                </a:lnTo>
                <a:lnTo>
                  <a:pt x="0" y="94237"/>
                </a:lnTo>
                <a:lnTo>
                  <a:pt x="0" y="6954762"/>
                </a:lnTo>
                <a:lnTo>
                  <a:pt x="7405" y="6991445"/>
                </a:lnTo>
                <a:lnTo>
                  <a:pt x="27599" y="7021400"/>
                </a:lnTo>
                <a:lnTo>
                  <a:pt x="57554" y="7041594"/>
                </a:lnTo>
                <a:lnTo>
                  <a:pt x="94237" y="7049000"/>
                </a:lnTo>
                <a:lnTo>
                  <a:pt x="14049980" y="7049000"/>
                </a:lnTo>
                <a:lnTo>
                  <a:pt x="14086659" y="7041594"/>
                </a:lnTo>
                <a:lnTo>
                  <a:pt x="14116614" y="7021400"/>
                </a:lnTo>
                <a:lnTo>
                  <a:pt x="14136812" y="6991445"/>
                </a:lnTo>
                <a:lnTo>
                  <a:pt x="14144218" y="6954762"/>
                </a:lnTo>
                <a:lnTo>
                  <a:pt x="14144218" y="94237"/>
                </a:lnTo>
                <a:lnTo>
                  <a:pt x="14136812" y="57554"/>
                </a:lnTo>
                <a:lnTo>
                  <a:pt x="14116614" y="27599"/>
                </a:lnTo>
                <a:lnTo>
                  <a:pt x="14086659" y="7405"/>
                </a:lnTo>
                <a:lnTo>
                  <a:pt x="14049980" y="0"/>
                </a:lnTo>
                <a:close/>
              </a:path>
            </a:pathLst>
          </a:custGeom>
          <a:solidFill>
            <a:srgbClr val="FCC941"/>
          </a:solidFill>
        </p:spPr>
        <p:txBody>
          <a:bodyPr wrap="square" lIns="0" tIns="0" rIns="0" bIns="0" rtlCol="0"/>
          <a:lstStyle/>
          <a:p>
            <a:endParaRPr/>
          </a:p>
        </p:txBody>
      </p:sp>
      <p:sp>
        <p:nvSpPr>
          <p:cNvPr id="3" name="object 3"/>
          <p:cNvSpPr txBox="1"/>
          <p:nvPr/>
        </p:nvSpPr>
        <p:spPr>
          <a:xfrm>
            <a:off x="1165273" y="3083157"/>
            <a:ext cx="6627495" cy="6798656"/>
          </a:xfrm>
          <a:prstGeom prst="rect">
            <a:avLst/>
          </a:prstGeom>
        </p:spPr>
        <p:txBody>
          <a:bodyPr vert="horz" wrap="square" lIns="0" tIns="12065" rIns="0" bIns="0" rtlCol="0">
            <a:spAutoFit/>
          </a:bodyPr>
          <a:lstStyle/>
          <a:p>
            <a:pPr marL="12700" marR="847725">
              <a:lnSpc>
                <a:spcPct val="100000"/>
              </a:lnSpc>
              <a:spcBef>
                <a:spcPts val="95"/>
              </a:spcBef>
            </a:pPr>
            <a:r>
              <a:rPr sz="1900" b="1" dirty="0">
                <a:latin typeface="Arial" panose="020B0604020202020204" pitchFamily="34" charset="0"/>
                <a:cs typeface="Arial" panose="020B0604020202020204" pitchFamily="34" charset="0"/>
              </a:rPr>
              <a:t>Ross Hinks, Directeur des ressources naturelles, Première Nation de Miawpukek</a:t>
            </a:r>
          </a:p>
          <a:p>
            <a:pPr marL="342265" marR="345440">
              <a:lnSpc>
                <a:spcPct val="100000"/>
              </a:lnSpc>
              <a:spcBef>
                <a:spcPts val="1930"/>
              </a:spcBef>
            </a:pPr>
            <a:r>
              <a:rPr sz="1900" dirty="0">
                <a:latin typeface="Arial" panose="020B0604020202020204" pitchFamily="34" charset="0"/>
                <a:cs typeface="Arial" panose="020B0604020202020204" pitchFamily="34" charset="0"/>
              </a:rPr>
              <a:t>Ross Hinks a passé la majeure partie de sa vie au sein de la Première Nation de Miawpukek, une petite communauté mi’kmaq située à Conne River, à Terre-</a:t>
            </a:r>
          </a:p>
          <a:p>
            <a:pPr marL="342265" marR="86995">
              <a:lnSpc>
                <a:spcPts val="2280"/>
              </a:lnSpc>
              <a:spcBef>
                <a:spcPts val="65"/>
              </a:spcBef>
            </a:pPr>
            <a:r>
              <a:rPr sz="1900" dirty="0">
                <a:latin typeface="Arial" panose="020B0604020202020204" pitchFamily="34" charset="0"/>
                <a:cs typeface="Arial" panose="020B0604020202020204" pitchFamily="34" charset="0"/>
              </a:rPr>
              <a:t>Neuve. M. Hinks pêchait sur la rivière avec son père pendant toute son enfance; leur subsistance dépendait de ce qu’ils pouvaient tirer de la terre et de la mer.</a:t>
            </a:r>
          </a:p>
          <a:p>
            <a:pPr marL="342265">
              <a:lnSpc>
                <a:spcPts val="2190"/>
              </a:lnSpc>
            </a:pPr>
            <a:r>
              <a:rPr sz="1900" dirty="0">
                <a:latin typeface="Arial" panose="020B0604020202020204" pitchFamily="34" charset="0"/>
                <a:cs typeface="Arial" panose="020B0604020202020204" pitchFamily="34" charset="0"/>
              </a:rPr>
              <a:t>Il travaille pour la Nation depuis environ 45 ans et</a:t>
            </a:r>
          </a:p>
          <a:p>
            <a:pPr marL="342265" marR="5080">
              <a:lnSpc>
                <a:spcPts val="2280"/>
              </a:lnSpc>
              <a:spcBef>
                <a:spcPts val="75"/>
              </a:spcBef>
            </a:pPr>
            <a:r>
              <a:rPr sz="1900" dirty="0">
                <a:latin typeface="Arial" panose="020B0604020202020204" pitchFamily="34" charset="0"/>
                <a:cs typeface="Arial" panose="020B0604020202020204" pitchFamily="34" charset="0"/>
              </a:rPr>
              <a:t>occupe aujourd’hui le poste de directeur des ressources naturelles de la communauté. Dans le cadre de son travail, il milite pour la participation de la Première Nation de Miawpukek aux projets de développement.</a:t>
            </a:r>
          </a:p>
          <a:p>
            <a:pPr marL="342265" marR="189865">
              <a:lnSpc>
                <a:spcPct val="100000"/>
              </a:lnSpc>
              <a:spcBef>
                <a:spcPts val="645"/>
              </a:spcBef>
            </a:pPr>
            <a:r>
              <a:rPr sz="1900" dirty="0">
                <a:latin typeface="Arial" panose="020B0604020202020204" pitchFamily="34" charset="0"/>
                <a:cs typeface="Arial" panose="020B0604020202020204" pitchFamily="34" charset="0"/>
              </a:rPr>
              <a:t>En tant que Mi’kmaq, M. Hinks possède une connaissance approfondie du territoire et des espèces qui y vivent. Il a passé sa vie à accumuler des connaissances et des croyances sur les relations entre les espèces de sa région et la manière de coexister respectueusement avec elles. Ce savoir dont il a hérité s’est transmis de génération en génération et repose sur le contact direct de milliers de personnes avec l’environnement.</a:t>
            </a:r>
          </a:p>
        </p:txBody>
      </p:sp>
      <p:sp>
        <p:nvSpPr>
          <p:cNvPr id="4" name="object 4"/>
          <p:cNvSpPr txBox="1"/>
          <p:nvPr/>
        </p:nvSpPr>
        <p:spPr>
          <a:xfrm>
            <a:off x="8096130" y="3082917"/>
            <a:ext cx="6751955" cy="7024359"/>
          </a:xfrm>
          <a:prstGeom prst="rect">
            <a:avLst/>
          </a:prstGeom>
        </p:spPr>
        <p:txBody>
          <a:bodyPr vert="horz" wrap="square" lIns="0" tIns="12065" rIns="0" bIns="0" rtlCol="0">
            <a:spAutoFit/>
          </a:bodyPr>
          <a:lstStyle/>
          <a:p>
            <a:pPr marL="12700" marR="189230">
              <a:lnSpc>
                <a:spcPct val="100000"/>
              </a:lnSpc>
              <a:spcBef>
                <a:spcPts val="95"/>
              </a:spcBef>
            </a:pPr>
            <a:r>
              <a:rPr sz="1900" b="1" dirty="0">
                <a:latin typeface="Arial" panose="020B0604020202020204" pitchFamily="34" charset="0"/>
                <a:cs typeface="Arial" panose="020B0604020202020204" pitchFamily="34" charset="0"/>
              </a:rPr>
              <a:t>Ross: </a:t>
            </a:r>
            <a:r>
              <a:rPr sz="1900" b="1" i="1" dirty="0">
                <a:solidFill>
                  <a:srgbClr val="2E3092"/>
                </a:solidFill>
                <a:latin typeface="Arial" panose="020B0604020202020204" pitchFamily="34" charset="0"/>
                <a:cs typeface="Arial" panose="020B0604020202020204" pitchFamily="34" charset="0"/>
              </a:rPr>
              <a:t>Je vis sur cette terre depuis 62 ans maintenant et, au cours de cette courte période, j’ai certainement vu des changements spectaculaires, et beaucoup sont dus au développement.</a:t>
            </a:r>
            <a:endParaRPr sz="1900" dirty="0">
              <a:latin typeface="Arial" panose="020B0604020202020204" pitchFamily="34" charset="0"/>
              <a:cs typeface="Arial" panose="020B0604020202020204" pitchFamily="34" charset="0"/>
            </a:endParaRPr>
          </a:p>
          <a:p>
            <a:pPr marL="12700" marR="7620">
              <a:lnSpc>
                <a:spcPct val="100000"/>
              </a:lnSpc>
              <a:spcBef>
                <a:spcPts val="725"/>
              </a:spcBef>
            </a:pPr>
            <a:r>
              <a:rPr sz="1900" b="1" i="1" dirty="0">
                <a:solidFill>
                  <a:srgbClr val="2E3092"/>
                </a:solidFill>
                <a:latin typeface="Arial" panose="020B0604020202020204" pitchFamily="34" charset="0"/>
                <a:cs typeface="Arial" panose="020B0604020202020204" pitchFamily="34" charset="0"/>
              </a:rPr>
              <a:t>Les populations de poissons dans notre région sont en déclin depuis 30 ans. Avant, on pouvait pêcher le capelan juste en dessous de chez moi, attraper de la morue partout dans la baie, du maquereau, tout ça. Aujourd’hui, il </a:t>
            </a:r>
            <a:r>
              <a:rPr sz="1900" b="1" i="1" dirty="0" err="1">
                <a:solidFill>
                  <a:srgbClr val="2E3092"/>
                </a:solidFill>
                <a:latin typeface="Arial" panose="020B0604020202020204" pitchFamily="34" charset="0"/>
                <a:cs typeface="Arial" panose="020B0604020202020204" pitchFamily="34" charset="0"/>
              </a:rPr>
              <a:t>n’y</a:t>
            </a:r>
            <a:r>
              <a:rPr lang="en-CA" sz="1900" dirty="0">
                <a:latin typeface="Arial" panose="020B0604020202020204" pitchFamily="34" charset="0"/>
                <a:cs typeface="Arial" panose="020B0604020202020204" pitchFamily="34" charset="0"/>
              </a:rPr>
              <a:t> </a:t>
            </a:r>
            <a:r>
              <a:rPr sz="1900" b="1" i="1" dirty="0">
                <a:solidFill>
                  <a:srgbClr val="2E3092"/>
                </a:solidFill>
                <a:latin typeface="Arial" panose="020B0604020202020204" pitchFamily="34" charset="0"/>
                <a:cs typeface="Arial" panose="020B0604020202020204" pitchFamily="34" charset="0"/>
              </a:rPr>
              <a:t>a plus rien qui s’approche de nous. Les populations de saumon ont chuté depuis l’arrivée de l’industrie et nous sommes très inquiets que l’espèce soit classée en voie de disparition si rien n’est fait. À l’heure actuelle, nous devons nous rendre loin en mer pour attraper du poisson.</a:t>
            </a:r>
            <a:endParaRPr sz="1900" dirty="0">
              <a:latin typeface="Arial" panose="020B0604020202020204" pitchFamily="34" charset="0"/>
              <a:cs typeface="Arial" panose="020B0604020202020204" pitchFamily="34" charset="0"/>
            </a:endParaRPr>
          </a:p>
          <a:p>
            <a:pPr marL="12700">
              <a:lnSpc>
                <a:spcPts val="2180"/>
              </a:lnSpc>
            </a:pPr>
            <a:r>
              <a:rPr sz="1900" b="1" i="1" dirty="0">
                <a:solidFill>
                  <a:srgbClr val="2E309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12700" marR="231775" algn="just">
              <a:lnSpc>
                <a:spcPct val="100000"/>
              </a:lnSpc>
              <a:spcBef>
                <a:spcPts val="740"/>
              </a:spcBef>
            </a:pPr>
            <a:r>
              <a:rPr sz="1900" b="1" i="1" dirty="0">
                <a:solidFill>
                  <a:srgbClr val="2E3092"/>
                </a:solidFill>
                <a:latin typeface="Arial" panose="020B0604020202020204" pitchFamily="34" charset="0"/>
                <a:cs typeface="Arial" panose="020B0604020202020204" pitchFamily="34" charset="0"/>
              </a:rPr>
              <a:t>La perte d’espèces est une perte de trad-itions, une perte de moyens de subsistance, une perte de tout ce que nous défendons.</a:t>
            </a:r>
            <a:endParaRPr sz="1900" dirty="0">
              <a:latin typeface="Arial" panose="020B0604020202020204" pitchFamily="34" charset="0"/>
              <a:cs typeface="Arial" panose="020B0604020202020204" pitchFamily="34" charset="0"/>
            </a:endParaRPr>
          </a:p>
          <a:p>
            <a:pPr marL="12700">
              <a:lnSpc>
                <a:spcPts val="2265"/>
              </a:lnSpc>
            </a:pPr>
            <a:r>
              <a:rPr sz="1900" b="1" i="1" dirty="0">
                <a:solidFill>
                  <a:srgbClr val="2E309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12700" marR="286385">
              <a:lnSpc>
                <a:spcPct val="100000"/>
              </a:lnSpc>
              <a:spcBef>
                <a:spcPts val="735"/>
              </a:spcBef>
            </a:pPr>
            <a:r>
              <a:rPr sz="1900" b="1" i="1" dirty="0">
                <a:solidFill>
                  <a:srgbClr val="2E3092"/>
                </a:solidFill>
                <a:latin typeface="Arial" panose="020B0604020202020204" pitchFamily="34" charset="0"/>
                <a:cs typeface="Arial" panose="020B0604020202020204" pitchFamily="34" charset="0"/>
              </a:rPr>
              <a:t>La nouvelle génération ne saura probablement jamais à quoi ressemble un saumon sauvage. Le seul qu’elle verra sans doute se trouvera au supermarché, et non dans nos rivières.</a:t>
            </a:r>
            <a:endParaRPr sz="1900" dirty="0">
              <a:latin typeface="Arial" panose="020B0604020202020204" pitchFamily="34" charset="0"/>
              <a:cs typeface="Arial" panose="020B0604020202020204" pitchFamily="34" charset="0"/>
            </a:endParaRPr>
          </a:p>
        </p:txBody>
      </p:sp>
      <p:sp>
        <p:nvSpPr>
          <p:cNvPr id="5" name="object 5" descr="$PPTXTitle"/>
          <p:cNvSpPr txBox="1">
            <a:spLocks noGrp="1"/>
          </p:cNvSpPr>
          <p:nvPr>
            <p:ph type="title"/>
          </p:nvPr>
        </p:nvSpPr>
        <p:spPr>
          <a:xfrm>
            <a:off x="0" y="777799"/>
            <a:ext cx="20104100" cy="940001"/>
          </a:xfrm>
          <a:prstGeom prst="rect">
            <a:avLst/>
          </a:prstGeom>
        </p:spPr>
        <p:txBody>
          <a:bodyPr vert="horz" wrap="square" lIns="0" tIns="16510" rIns="0" bIns="0" rtlCol="0">
            <a:spAutoFit/>
          </a:bodyPr>
          <a:lstStyle/>
          <a:p>
            <a:pPr marL="12700" algn="ctr">
              <a:lnSpc>
                <a:spcPct val="100000"/>
              </a:lnSpc>
              <a:spcBef>
                <a:spcPts val="130"/>
              </a:spcBef>
            </a:pPr>
            <a:r>
              <a:rPr sz="6000" b="1" dirty="0">
                <a:solidFill>
                  <a:srgbClr val="292899"/>
                </a:solidFill>
                <a:latin typeface="Arial" panose="020B0604020202020204" pitchFamily="34" charset="0"/>
                <a:cs typeface="Arial" panose="020B0604020202020204" pitchFamily="34" charset="0"/>
              </a:rPr>
              <a:t>Perspectives autochtones :</a:t>
            </a:r>
          </a:p>
        </p:txBody>
      </p:sp>
      <p:sp>
        <p:nvSpPr>
          <p:cNvPr id="6" name="object 6"/>
          <p:cNvSpPr txBox="1"/>
          <p:nvPr/>
        </p:nvSpPr>
        <p:spPr>
          <a:xfrm>
            <a:off x="15614649" y="3049358"/>
            <a:ext cx="3165336" cy="1104790"/>
          </a:xfrm>
          <a:prstGeom prst="rect">
            <a:avLst/>
          </a:prstGeom>
        </p:spPr>
        <p:txBody>
          <a:bodyPr vert="horz" wrap="square" lIns="0" tIns="12065" rIns="0" bIns="0" rtlCol="0">
            <a:spAutoFit/>
          </a:bodyPr>
          <a:lstStyle/>
          <a:p>
            <a:pPr marL="12700">
              <a:lnSpc>
                <a:spcPct val="100000"/>
              </a:lnSpc>
              <a:spcBef>
                <a:spcPts val="95"/>
              </a:spcBef>
            </a:pPr>
            <a:r>
              <a:rPr sz="3550" b="1" dirty="0">
                <a:solidFill>
                  <a:srgbClr val="231F20"/>
                </a:solidFill>
                <a:latin typeface="Arial" panose="020B0604020202020204" pitchFamily="34" charset="0"/>
                <a:cs typeface="Arial" panose="020B0604020202020204" pitchFamily="34" charset="0"/>
              </a:rPr>
              <a:t>Questions de suivi</a:t>
            </a:r>
          </a:p>
        </p:txBody>
      </p:sp>
      <p:sp>
        <p:nvSpPr>
          <p:cNvPr id="7" name="object 7"/>
          <p:cNvSpPr txBox="1"/>
          <p:nvPr/>
        </p:nvSpPr>
        <p:spPr>
          <a:xfrm>
            <a:off x="15614649" y="4209953"/>
            <a:ext cx="3546335" cy="6059672"/>
          </a:xfrm>
          <a:prstGeom prst="rect">
            <a:avLst/>
          </a:prstGeom>
        </p:spPr>
        <p:txBody>
          <a:bodyPr vert="horz" wrap="square" lIns="0" tIns="12065" rIns="0" bIns="0" rtlCol="0" anchor="t">
            <a:spAutoFit/>
          </a:bodyPr>
          <a:lstStyle/>
          <a:p>
            <a:pPr marL="436245" indent="-423545">
              <a:lnSpc>
                <a:spcPts val="2280"/>
              </a:lnSpc>
              <a:spcBef>
                <a:spcPts val="95"/>
              </a:spcBef>
              <a:buAutoNum type="arabicPeriod"/>
              <a:tabLst>
                <a:tab pos="436245" algn="l"/>
              </a:tabLst>
            </a:pPr>
            <a:r>
              <a:rPr sz="1900" b="1" dirty="0">
                <a:latin typeface="Arial"/>
                <a:cs typeface="Arial"/>
              </a:rPr>
              <a:t>Observation et liens</a:t>
            </a:r>
            <a:r>
              <a:rPr lang="en-CA" sz="1900" b="1" dirty="0">
                <a:latin typeface="Arial"/>
                <a:cs typeface="Arial"/>
              </a:rPr>
              <a:t> </a:t>
            </a:r>
            <a:r>
              <a:rPr sz="1900" b="1" dirty="0">
                <a:latin typeface="Arial"/>
                <a:cs typeface="Arial"/>
              </a:rPr>
              <a:t>:</a:t>
            </a:r>
            <a:br>
              <a:rPr lang="en-CA" sz="1900" b="1" dirty="0">
                <a:latin typeface="Arial"/>
                <a:cs typeface="Arial"/>
              </a:rPr>
            </a:br>
            <a:r>
              <a:rPr sz="1900" dirty="0">
                <a:latin typeface="Arial"/>
                <a:cs typeface="Arial"/>
              </a:rPr>
              <a:t>Quels changements Ross Hinks </a:t>
            </a:r>
            <a:r>
              <a:rPr sz="1900" dirty="0" err="1">
                <a:latin typeface="Arial"/>
                <a:cs typeface="Arial"/>
              </a:rPr>
              <a:t>décrit</a:t>
            </a:r>
            <a:r>
              <a:rPr sz="1900" dirty="0">
                <a:latin typeface="Arial"/>
                <a:cs typeface="Arial"/>
              </a:rPr>
              <a:t>-il dans les rivières et chez les </a:t>
            </a:r>
            <a:r>
              <a:rPr sz="1900" dirty="0" err="1">
                <a:latin typeface="Arial"/>
                <a:cs typeface="Arial"/>
              </a:rPr>
              <a:t>poissons</a:t>
            </a:r>
            <a:r>
              <a:rPr sz="1900" dirty="0">
                <a:latin typeface="Arial"/>
                <a:cs typeface="Arial"/>
              </a:rPr>
              <a:t> près de </a:t>
            </a:r>
            <a:r>
              <a:rPr sz="1900" dirty="0" err="1">
                <a:latin typeface="Arial"/>
                <a:cs typeface="Arial"/>
              </a:rPr>
              <a:t>sa</a:t>
            </a:r>
            <a:r>
              <a:rPr sz="1900" dirty="0">
                <a:latin typeface="Arial"/>
                <a:cs typeface="Arial"/>
              </a:rPr>
              <a:t> </a:t>
            </a:r>
            <a:r>
              <a:rPr sz="1900" dirty="0" err="1">
                <a:latin typeface="Arial"/>
                <a:cs typeface="Arial"/>
              </a:rPr>
              <a:t>communauté</a:t>
            </a:r>
            <a:r>
              <a:rPr sz="1900" dirty="0">
                <a:latin typeface="Arial"/>
                <a:cs typeface="Arial"/>
              </a:rPr>
              <a:t>?</a:t>
            </a:r>
          </a:p>
          <a:p>
            <a:pPr marL="436245" indent="-423545">
              <a:lnSpc>
                <a:spcPts val="2280"/>
              </a:lnSpc>
              <a:spcBef>
                <a:spcPts val="640"/>
              </a:spcBef>
              <a:buAutoNum type="arabicPeriod" startAt="2"/>
              <a:tabLst>
                <a:tab pos="436245" algn="l"/>
              </a:tabLst>
            </a:pPr>
            <a:r>
              <a:rPr sz="1900" b="1" dirty="0" err="1">
                <a:latin typeface="Arial"/>
                <a:cs typeface="Arial"/>
              </a:rPr>
              <a:t>Réflexion</a:t>
            </a:r>
            <a:r>
              <a:rPr sz="1900" b="1" dirty="0">
                <a:latin typeface="Arial"/>
                <a:cs typeface="Arial"/>
              </a:rPr>
              <a:t> et impact</a:t>
            </a:r>
            <a:r>
              <a:rPr lang="en-CA" sz="1900" b="1" dirty="0">
                <a:latin typeface="Arial"/>
                <a:cs typeface="Arial"/>
              </a:rPr>
              <a:t> </a:t>
            </a:r>
            <a:r>
              <a:rPr sz="1900" b="1" dirty="0">
                <a:latin typeface="Arial"/>
                <a:cs typeface="Arial"/>
              </a:rPr>
              <a:t>:</a:t>
            </a:r>
            <a:br>
              <a:rPr lang="en-CA" sz="1900" b="1" dirty="0">
                <a:latin typeface="Arial"/>
                <a:cs typeface="Arial"/>
              </a:rPr>
            </a:br>
            <a:r>
              <a:rPr sz="1900" dirty="0">
                <a:latin typeface="Arial"/>
                <a:cs typeface="Arial"/>
              </a:rPr>
              <a:t>Comment </a:t>
            </a:r>
            <a:r>
              <a:rPr sz="1900" dirty="0" err="1">
                <a:latin typeface="Arial"/>
                <a:cs typeface="Arial"/>
              </a:rPr>
              <a:t>ces</a:t>
            </a:r>
            <a:r>
              <a:rPr sz="1900" dirty="0">
                <a:latin typeface="Arial"/>
                <a:cs typeface="Arial"/>
              </a:rPr>
              <a:t> changements  </a:t>
            </a:r>
            <a:r>
              <a:rPr sz="1900" dirty="0" err="1">
                <a:latin typeface="Arial"/>
                <a:cs typeface="Arial"/>
              </a:rPr>
              <a:t>affectent-ils</a:t>
            </a:r>
            <a:r>
              <a:rPr sz="1900" dirty="0">
                <a:latin typeface="Arial"/>
                <a:cs typeface="Arial"/>
              </a:rPr>
              <a:t> la vie, les traditions et la culture des gens?</a:t>
            </a:r>
          </a:p>
          <a:p>
            <a:pPr marL="436245" marR="41275" indent="-424180">
              <a:lnSpc>
                <a:spcPct val="100000"/>
              </a:lnSpc>
              <a:spcBef>
                <a:spcPts val="650"/>
              </a:spcBef>
              <a:buAutoNum type="arabicPeriod" startAt="3"/>
              <a:tabLst>
                <a:tab pos="436245" algn="l"/>
              </a:tabLst>
            </a:pPr>
            <a:r>
              <a:rPr sz="1900" b="1" dirty="0">
                <a:latin typeface="Arial"/>
                <a:cs typeface="Arial"/>
              </a:rPr>
              <a:t>Pensée critique/ orientation vers </a:t>
            </a:r>
            <a:r>
              <a:rPr sz="1900" b="1" dirty="0" err="1">
                <a:latin typeface="Arial"/>
                <a:cs typeface="Arial"/>
              </a:rPr>
              <a:t>l'avenir</a:t>
            </a:r>
            <a:r>
              <a:rPr sz="1900" b="1" dirty="0">
                <a:latin typeface="Arial"/>
                <a:cs typeface="Arial"/>
              </a:rPr>
              <a:t> : </a:t>
            </a:r>
            <a:r>
              <a:rPr sz="1900" dirty="0">
                <a:latin typeface="Arial"/>
                <a:cs typeface="Arial"/>
              </a:rPr>
              <a:t>Si </a:t>
            </a:r>
            <a:r>
              <a:rPr sz="1900" dirty="0" err="1">
                <a:latin typeface="Arial"/>
                <a:cs typeface="Arial"/>
              </a:rPr>
              <a:t>une</a:t>
            </a:r>
            <a:r>
              <a:rPr sz="1900" dirty="0">
                <a:latin typeface="Arial"/>
                <a:cs typeface="Arial"/>
              </a:rPr>
              <a:t> </a:t>
            </a:r>
            <a:r>
              <a:rPr sz="1900" dirty="0" err="1">
                <a:latin typeface="Arial"/>
                <a:cs typeface="Arial"/>
              </a:rPr>
              <a:t>espèce</a:t>
            </a:r>
            <a:r>
              <a:rPr sz="1900" dirty="0">
                <a:latin typeface="Arial"/>
                <a:cs typeface="Arial"/>
              </a:rPr>
              <a:t> </a:t>
            </a:r>
            <a:r>
              <a:rPr sz="1900" dirty="0" err="1">
                <a:latin typeface="Arial"/>
                <a:cs typeface="Arial"/>
              </a:rPr>
              <a:t>importante</a:t>
            </a:r>
            <a:r>
              <a:rPr sz="1900" dirty="0">
                <a:latin typeface="Arial"/>
                <a:cs typeface="Arial"/>
              </a:rPr>
              <a:t> pour </a:t>
            </a:r>
            <a:r>
              <a:rPr sz="1900" dirty="0" err="1">
                <a:latin typeface="Arial"/>
                <a:cs typeface="Arial"/>
              </a:rPr>
              <a:t>votre</a:t>
            </a:r>
            <a:r>
              <a:rPr sz="1900" dirty="0">
                <a:latin typeface="Arial"/>
                <a:cs typeface="Arial"/>
              </a:rPr>
              <a:t> vie </a:t>
            </a:r>
            <a:r>
              <a:rPr sz="1900" dirty="0" err="1">
                <a:latin typeface="Arial"/>
                <a:cs typeface="Arial"/>
              </a:rPr>
              <a:t>ou</a:t>
            </a:r>
            <a:r>
              <a:rPr sz="1900" dirty="0">
                <a:latin typeface="Arial"/>
                <a:cs typeface="Arial"/>
              </a:rPr>
              <a:t> </a:t>
            </a:r>
            <a:r>
              <a:rPr sz="1900" dirty="0" err="1">
                <a:latin typeface="Arial"/>
                <a:cs typeface="Arial"/>
              </a:rPr>
              <a:t>votre</a:t>
            </a:r>
            <a:r>
              <a:rPr sz="1900" dirty="0">
                <a:latin typeface="Arial"/>
                <a:cs typeface="Arial"/>
              </a:rPr>
              <a:t> </a:t>
            </a:r>
            <a:r>
              <a:rPr sz="1900" dirty="0" err="1">
                <a:latin typeface="Arial"/>
                <a:cs typeface="Arial"/>
              </a:rPr>
              <a:t>communauté</a:t>
            </a:r>
          </a:p>
          <a:p>
            <a:pPr marL="436245" marR="5080">
              <a:lnSpc>
                <a:spcPts val="2280"/>
              </a:lnSpc>
              <a:spcBef>
                <a:spcPts val="50"/>
              </a:spcBef>
            </a:pPr>
            <a:r>
              <a:rPr sz="1900" dirty="0" err="1">
                <a:latin typeface="Arial"/>
                <a:cs typeface="Arial"/>
              </a:rPr>
              <a:t>commençait</a:t>
            </a:r>
            <a:r>
              <a:rPr sz="1900" dirty="0">
                <a:latin typeface="Arial"/>
                <a:cs typeface="Arial"/>
              </a:rPr>
              <a:t> à </a:t>
            </a:r>
            <a:r>
              <a:rPr sz="1900" dirty="0" err="1">
                <a:latin typeface="Arial"/>
                <a:cs typeface="Arial"/>
              </a:rPr>
              <a:t>disparaître</a:t>
            </a:r>
            <a:r>
              <a:rPr sz="1900" dirty="0">
                <a:latin typeface="Arial"/>
                <a:cs typeface="Arial"/>
              </a:rPr>
              <a:t>, comment vous </a:t>
            </a:r>
            <a:r>
              <a:rPr sz="1900" dirty="0" err="1">
                <a:latin typeface="Arial"/>
                <a:cs typeface="Arial"/>
              </a:rPr>
              <a:t>sentiriez</a:t>
            </a:r>
            <a:r>
              <a:rPr sz="1900" dirty="0">
                <a:latin typeface="Arial"/>
                <a:cs typeface="Arial"/>
              </a:rPr>
              <a:t>-vous? </a:t>
            </a:r>
            <a:r>
              <a:rPr sz="1900" dirty="0" err="1">
                <a:latin typeface="Arial"/>
                <a:cs typeface="Arial"/>
              </a:rPr>
              <a:t>Pourquoi</a:t>
            </a:r>
            <a:r>
              <a:rPr sz="1900" dirty="0">
                <a:latin typeface="Arial"/>
                <a:cs typeface="Arial"/>
              </a:rPr>
              <a:t> </a:t>
            </a:r>
            <a:r>
              <a:rPr sz="1900" dirty="0" err="1">
                <a:latin typeface="Arial"/>
                <a:cs typeface="Arial"/>
              </a:rPr>
              <a:t>cette</a:t>
            </a:r>
            <a:r>
              <a:rPr sz="1900" dirty="0">
                <a:latin typeface="Arial"/>
                <a:cs typeface="Arial"/>
              </a:rPr>
              <a:t> </a:t>
            </a:r>
            <a:r>
              <a:rPr sz="1900" dirty="0" err="1">
                <a:latin typeface="Arial"/>
                <a:cs typeface="Arial"/>
              </a:rPr>
              <a:t>perte</a:t>
            </a:r>
            <a:r>
              <a:rPr sz="1900" dirty="0">
                <a:latin typeface="Arial"/>
                <a:cs typeface="Arial"/>
              </a:rPr>
              <a:t> </a:t>
            </a:r>
            <a:r>
              <a:rPr sz="1900" dirty="0" err="1">
                <a:latin typeface="Arial"/>
                <a:cs typeface="Arial"/>
              </a:rPr>
              <a:t>aurait-elle</a:t>
            </a:r>
            <a:r>
              <a:rPr sz="1900" dirty="0">
                <a:latin typeface="Arial"/>
                <a:cs typeface="Arial"/>
              </a:rPr>
              <a:t> de </a:t>
            </a:r>
            <a:r>
              <a:rPr sz="1900" dirty="0" err="1">
                <a:latin typeface="Arial"/>
                <a:cs typeface="Arial"/>
              </a:rPr>
              <a:t>l'importance</a:t>
            </a:r>
            <a:r>
              <a:rPr sz="1900" dirty="0">
                <a:latin typeface="Arial"/>
                <a:cs typeface="Arial"/>
              </a:rPr>
              <a:t> pour vous?</a:t>
            </a:r>
          </a:p>
        </p:txBody>
      </p:sp>
      <p:sp>
        <p:nvSpPr>
          <p:cNvPr id="10" name="object 10"/>
          <p:cNvSpPr txBox="1"/>
          <p:nvPr/>
        </p:nvSpPr>
        <p:spPr>
          <a:xfrm>
            <a:off x="935994" y="1684472"/>
            <a:ext cx="14054455" cy="1080770"/>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NOTE À L'ENSEIGNANT :</a:t>
            </a:r>
          </a:p>
          <a:p>
            <a:pPr marL="12700" marR="5080">
              <a:lnSpc>
                <a:spcPct val="100000"/>
              </a:lnSpc>
              <a:spcBef>
                <a:spcPts val="740"/>
              </a:spcBef>
            </a:pPr>
            <a:r>
              <a:rPr sz="1900" i="1" dirty="0">
                <a:latin typeface="Arial" panose="020B0604020202020204" pitchFamily="34" charset="0"/>
                <a:cs typeface="Arial" panose="020B0604020202020204" pitchFamily="34" charset="0"/>
              </a:rPr>
              <a:t>Lisez à haute voix ce témoignage de Ross Hinks, tiré de la page 31 du </a:t>
            </a:r>
            <a:r>
              <a:rPr sz="1900" dirty="0">
                <a:latin typeface="Arial" panose="020B0604020202020204" pitchFamily="34" charset="0"/>
                <a:cs typeface="Arial" panose="020B0604020202020204" pitchFamily="34" charset="0"/>
              </a:rPr>
              <a:t>Rapport Planète vivante Canada 2025</a:t>
            </a:r>
            <a:r>
              <a:rPr sz="1900" i="1" dirty="0">
                <a:latin typeface="Arial" panose="020B0604020202020204" pitchFamily="34" charset="0"/>
                <a:cs typeface="Arial" panose="020B0604020202020204" pitchFamily="34" charset="0"/>
              </a:rPr>
              <a:t>. Si vous disposez d’une carte du Canada dans votre classe, prenez un instant pour situer Conne River, à Terre-Neuve.</a:t>
            </a:r>
            <a:endParaRPr sz="1900" dirty="0">
              <a:latin typeface="Arial" panose="020B0604020202020204" pitchFamily="34" charset="0"/>
              <a:cs typeface="Arial" panose="020B0604020202020204" pitchFamily="34" charset="0"/>
            </a:endParaRPr>
          </a:p>
        </p:txBody>
      </p:sp>
      <p:sp>
        <p:nvSpPr>
          <p:cNvPr id="13" name="object 10">
            <a:extLst>
              <a:ext uri="{FF2B5EF4-FFF2-40B4-BE49-F238E27FC236}">
                <a16:creationId xmlns:a16="http://schemas.microsoft.com/office/drawing/2014/main" id="{D7EA37A5-C61E-7F43-2F74-30CB9AF7C39B}"/>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4" name="object 11">
            <a:extLst>
              <a:ext uri="{FF2B5EF4-FFF2-40B4-BE49-F238E27FC236}">
                <a16:creationId xmlns:a16="http://schemas.microsoft.com/office/drawing/2014/main" id="{8ED07BDF-FC94-7555-8BE0-9A27A6736ABE}"/>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pic>
        <p:nvPicPr>
          <p:cNvPr id="15" name="Picture 14" descr="A yellow spiral on a black background&#10;&#10;Description automatically generated">
            <a:extLst>
              <a:ext uri="{FF2B5EF4-FFF2-40B4-BE49-F238E27FC236}">
                <a16:creationId xmlns:a16="http://schemas.microsoft.com/office/drawing/2014/main" id="{E00E32A8-069F-6921-116F-53FE05589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50" y="701675"/>
            <a:ext cx="3380800" cy="781879"/>
          </a:xfrm>
          <a:prstGeom prst="rect">
            <a:avLst/>
          </a:prstGeom>
        </p:spPr>
      </p:pic>
      <p:pic>
        <p:nvPicPr>
          <p:cNvPr id="16" name="Picture 15" descr="A yellow spiral on a black background&#10;&#10;Description automatically generated">
            <a:extLst>
              <a:ext uri="{FF2B5EF4-FFF2-40B4-BE49-F238E27FC236}">
                <a16:creationId xmlns:a16="http://schemas.microsoft.com/office/drawing/2014/main" id="{8495A697-2549-0613-3100-7EA928875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81850" y="780737"/>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11934" y="2759075"/>
            <a:ext cx="6040120" cy="7278596"/>
          </a:xfrm>
          <a:prstGeom prst="rect">
            <a:avLst/>
          </a:prstGeom>
        </p:spPr>
        <p:txBody>
          <a:bodyPr vert="horz" wrap="square" lIns="0" tIns="256540" rIns="0" bIns="0" rtlCol="0">
            <a:spAutoFit/>
          </a:bodyPr>
          <a:lstStyle/>
          <a:p>
            <a:pPr marL="1069975" marR="5080" indent="-1052513">
              <a:lnSpc>
                <a:spcPts val="2280"/>
              </a:lnSpc>
              <a:spcBef>
                <a:spcPts val="875"/>
              </a:spcBef>
            </a:pPr>
            <a:r>
              <a:rPr sz="2000" b="1" dirty="0">
                <a:solidFill>
                  <a:srgbClr val="047390"/>
                </a:solidFill>
                <a:latin typeface="Arial MT"/>
                <a:cs typeface="Arial MT"/>
              </a:rPr>
              <a:t>Étape 1</a:t>
            </a:r>
            <a:r>
              <a:rPr lang="en-CA" sz="2000" b="1" dirty="0">
                <a:solidFill>
                  <a:srgbClr val="047390"/>
                </a:solidFill>
                <a:latin typeface="Arial MT"/>
                <a:cs typeface="Arial MT"/>
              </a:rPr>
              <a:t>	</a:t>
            </a:r>
            <a:r>
              <a:rPr sz="1900" dirty="0">
                <a:solidFill>
                  <a:srgbClr val="222222"/>
                </a:solidFill>
                <a:latin typeface="Arial MT"/>
                <a:cs typeface="Arial MT"/>
              </a:rPr>
              <a:t>Si vous avez accès à une salle informatique ou dotée d’un projecteur, emmenez-y les élèves. Rappelez-leur les règles de conduite à respecter dans la salle informatique.</a:t>
            </a:r>
            <a:endParaRPr sz="1900" dirty="0">
              <a:latin typeface="Arial MT"/>
              <a:cs typeface="Arial MT"/>
            </a:endParaRPr>
          </a:p>
          <a:p>
            <a:pPr marL="1069975" marR="236220" indent="-1052513">
              <a:lnSpc>
                <a:spcPts val="2280"/>
              </a:lnSpc>
              <a:spcBef>
                <a:spcPts val="1590"/>
              </a:spcBef>
            </a:pPr>
            <a:r>
              <a:rPr sz="2000" b="1" dirty="0">
                <a:solidFill>
                  <a:srgbClr val="047390"/>
                </a:solidFill>
                <a:latin typeface="Arial MT"/>
              </a:rPr>
              <a:t>Étape 2</a:t>
            </a:r>
            <a:r>
              <a:rPr lang="en-CA" sz="2000" b="1" dirty="0">
                <a:solidFill>
                  <a:srgbClr val="047390"/>
                </a:solidFill>
                <a:latin typeface="Arial MT"/>
              </a:rPr>
              <a:t>	</a:t>
            </a:r>
            <a:r>
              <a:rPr sz="1900" dirty="0">
                <a:solidFill>
                  <a:srgbClr val="222222"/>
                </a:solidFill>
                <a:latin typeface="Arial MT"/>
                <a:cs typeface="Arial MT"/>
              </a:rPr>
              <a:t>En fonction de la taille du groupe ou de l’équipement à votre disposition, attribuez aux élèves un ordinateur, une tablette ou des documents imprimés, et  remettez-leur une fiche d’enquête sur les espèces du</a:t>
            </a:r>
            <a:r>
              <a:rPr lang="en-CA" sz="1900" dirty="0">
                <a:latin typeface="Arial MT"/>
                <a:cs typeface="Arial MT"/>
              </a:rPr>
              <a:t> </a:t>
            </a:r>
            <a:r>
              <a:rPr sz="1900" dirty="0">
                <a:solidFill>
                  <a:srgbClr val="222222"/>
                </a:solidFill>
                <a:latin typeface="Arial MT"/>
                <a:cs typeface="Arial MT"/>
              </a:rPr>
              <a:t>Rapport Planète vivante pour enfants.  Leur</a:t>
            </a:r>
            <a:r>
              <a:rPr lang="en-CA" sz="1900" dirty="0">
                <a:latin typeface="Arial MT"/>
                <a:cs typeface="Arial MT"/>
              </a:rPr>
              <a:t> </a:t>
            </a:r>
            <a:r>
              <a:rPr sz="1900" dirty="0">
                <a:solidFill>
                  <a:srgbClr val="222222"/>
                </a:solidFill>
                <a:latin typeface="Arial MT"/>
                <a:cs typeface="Arial MT"/>
              </a:rPr>
              <a:t>troisième mission consistera à explorer la section</a:t>
            </a:r>
            <a:r>
              <a:rPr lang="en-CA" sz="1900" dirty="0">
                <a:latin typeface="Arial MT"/>
                <a:cs typeface="Arial MT"/>
              </a:rPr>
              <a:t> </a:t>
            </a:r>
            <a:r>
              <a:rPr sz="1900" dirty="0">
                <a:solidFill>
                  <a:srgbClr val="222222"/>
                </a:solidFill>
                <a:latin typeface="Arial MT"/>
                <a:cs typeface="Arial MT"/>
              </a:rPr>
              <a:t>« Histoires d’espèces » du site Web afin de :</a:t>
            </a:r>
            <a:endParaRPr sz="1900" dirty="0">
              <a:latin typeface="Arial MT"/>
              <a:cs typeface="Arial MT"/>
            </a:endParaRPr>
          </a:p>
          <a:p>
            <a:pPr marL="1304925" marR="254000" indent="-254000">
              <a:lnSpc>
                <a:spcPct val="100000"/>
              </a:lnSpc>
              <a:spcBef>
                <a:spcPts val="1110"/>
              </a:spcBef>
              <a:buAutoNum type="arabicPeriod"/>
              <a:tabLst>
                <a:tab pos="1189038" algn="l"/>
              </a:tabLst>
            </a:pPr>
            <a:r>
              <a:rPr sz="1900" b="1" dirty="0">
                <a:solidFill>
                  <a:srgbClr val="047390"/>
                </a:solidFill>
                <a:latin typeface="Arial" panose="020B0604020202020204" pitchFamily="34" charset="0"/>
                <a:cs typeface="Arial" panose="020B0604020202020204" pitchFamily="34" charset="0"/>
              </a:rPr>
              <a:t>découvrir ce qui arrive aux espèces </a:t>
            </a:r>
            <a:br>
              <a:rPr lang="en-CA" sz="1900" b="1" dirty="0">
                <a:solidFill>
                  <a:srgbClr val="047390"/>
                </a:solidFill>
                <a:latin typeface="Arial" panose="020B0604020202020204" pitchFamily="34" charset="0"/>
                <a:cs typeface="Arial" panose="020B0604020202020204" pitchFamily="34" charset="0"/>
              </a:rPr>
            </a:br>
            <a:r>
              <a:rPr sz="1900" b="1" dirty="0">
                <a:solidFill>
                  <a:srgbClr val="047390"/>
                </a:solidFill>
                <a:latin typeface="Arial" panose="020B0604020202020204" pitchFamily="34" charset="0"/>
                <a:cs typeface="Arial" panose="020B0604020202020204" pitchFamily="34" charset="0"/>
              </a:rPr>
              <a:t>au Canada</a:t>
            </a:r>
            <a:endParaRPr sz="1900" b="1" dirty="0">
              <a:latin typeface="Arial" panose="020B0604020202020204" pitchFamily="34" charset="0"/>
              <a:cs typeface="Arial" panose="020B0604020202020204" pitchFamily="34" charset="0"/>
            </a:endParaRPr>
          </a:p>
          <a:p>
            <a:pPr marL="1304925" marR="64135" indent="-254000">
              <a:lnSpc>
                <a:spcPct val="100000"/>
              </a:lnSpc>
              <a:spcBef>
                <a:spcPts val="365"/>
              </a:spcBef>
              <a:buAutoNum type="arabicPeriod"/>
              <a:tabLst>
                <a:tab pos="1189038" algn="l"/>
              </a:tabLst>
            </a:pPr>
            <a:r>
              <a:rPr sz="1900" b="1" dirty="0">
                <a:solidFill>
                  <a:srgbClr val="047390"/>
                </a:solidFill>
                <a:latin typeface="Arial" panose="020B0604020202020204" pitchFamily="34" charset="0"/>
                <a:cs typeface="Arial" panose="020B0604020202020204" pitchFamily="34" charset="0"/>
              </a:rPr>
              <a:t>comprendre pourquoi ces </a:t>
            </a:r>
            <a:br>
              <a:rPr lang="en-CA" sz="1900" b="1" dirty="0">
                <a:solidFill>
                  <a:srgbClr val="047390"/>
                </a:solidFill>
                <a:latin typeface="Arial" panose="020B0604020202020204" pitchFamily="34" charset="0"/>
                <a:cs typeface="Arial" panose="020B0604020202020204" pitchFamily="34" charset="0"/>
              </a:rPr>
            </a:br>
            <a:r>
              <a:rPr sz="1900" b="1" dirty="0">
                <a:solidFill>
                  <a:srgbClr val="047390"/>
                </a:solidFill>
                <a:latin typeface="Arial" panose="020B0604020202020204" pitchFamily="34" charset="0"/>
                <a:cs typeface="Arial" panose="020B0604020202020204" pitchFamily="34" charset="0"/>
              </a:rPr>
              <a:t>changements sont importants et</a:t>
            </a:r>
            <a:endParaRPr sz="1900" b="1" dirty="0">
              <a:latin typeface="Arial" panose="020B0604020202020204" pitchFamily="34" charset="0"/>
              <a:cs typeface="Arial" panose="020B0604020202020204" pitchFamily="34" charset="0"/>
            </a:endParaRPr>
          </a:p>
          <a:p>
            <a:pPr marL="1304925" marR="343535" indent="-254000">
              <a:lnSpc>
                <a:spcPct val="100000"/>
              </a:lnSpc>
              <a:spcBef>
                <a:spcPts val="360"/>
              </a:spcBef>
              <a:buAutoNum type="arabicPeriod"/>
              <a:tabLst>
                <a:tab pos="1189038" algn="l"/>
              </a:tabLst>
            </a:pPr>
            <a:r>
              <a:rPr sz="1900" b="1" dirty="0">
                <a:solidFill>
                  <a:srgbClr val="047390"/>
                </a:solidFill>
                <a:latin typeface="Arial" panose="020B0604020202020204" pitchFamily="34" charset="0"/>
                <a:cs typeface="Arial" panose="020B0604020202020204" pitchFamily="34" charset="0"/>
              </a:rPr>
              <a:t>réfléchir à la manière dont les gens, y compris les jeunes, peuvent aider.</a:t>
            </a:r>
            <a:endParaRPr sz="1900" b="1" dirty="0">
              <a:latin typeface="Arial" panose="020B0604020202020204" pitchFamily="34" charset="0"/>
              <a:cs typeface="Arial" panose="020B0604020202020204" pitchFamily="34" charset="0"/>
            </a:endParaRPr>
          </a:p>
          <a:p>
            <a:pPr marL="1069975" marR="299085" indent="-1052513" algn="just">
              <a:lnSpc>
                <a:spcPts val="2280"/>
              </a:lnSpc>
              <a:spcBef>
                <a:spcPts val="930"/>
              </a:spcBef>
            </a:pPr>
            <a:r>
              <a:rPr sz="2000" b="1" dirty="0">
                <a:solidFill>
                  <a:srgbClr val="047390"/>
                </a:solidFill>
                <a:latin typeface="Arial MT"/>
              </a:rPr>
              <a:t>Étape 3</a:t>
            </a:r>
            <a:r>
              <a:rPr lang="en-CA" sz="2000" b="1" dirty="0">
                <a:solidFill>
                  <a:srgbClr val="047390"/>
                </a:solidFill>
                <a:latin typeface="Arial MT"/>
              </a:rPr>
              <a:t>	</a:t>
            </a:r>
            <a:r>
              <a:rPr sz="1900" dirty="0">
                <a:solidFill>
                  <a:srgbClr val="222222"/>
                </a:solidFill>
                <a:latin typeface="Arial MT"/>
                <a:cs typeface="Arial MT"/>
              </a:rPr>
              <a:t>Laissez le temps aux élèves de mener leur enquête sur l'espèce choisie. Circulez dans la classe, encouragez les élèves et guidez-</a:t>
            </a:r>
            <a:endParaRPr sz="1900" dirty="0">
              <a:latin typeface="Arial MT"/>
              <a:cs typeface="Arial MT"/>
            </a:endParaRPr>
          </a:p>
        </p:txBody>
      </p:sp>
      <p:sp>
        <p:nvSpPr>
          <p:cNvPr id="4" name="object 4"/>
          <p:cNvSpPr txBox="1"/>
          <p:nvPr/>
        </p:nvSpPr>
        <p:spPr>
          <a:xfrm>
            <a:off x="8061149" y="946247"/>
            <a:ext cx="5003165" cy="3041217"/>
          </a:xfrm>
          <a:prstGeom prst="rect">
            <a:avLst/>
          </a:prstGeom>
        </p:spPr>
        <p:txBody>
          <a:bodyPr vert="horz" wrap="square" lIns="0" tIns="12065" rIns="0" bIns="0" rtlCol="0">
            <a:spAutoFit/>
          </a:bodyPr>
          <a:lstStyle/>
          <a:p>
            <a:pPr marL="1123950" marR="278765">
              <a:lnSpc>
                <a:spcPct val="100000"/>
              </a:lnSpc>
              <a:spcBef>
                <a:spcPts val="95"/>
              </a:spcBef>
            </a:pPr>
            <a:r>
              <a:rPr sz="1900" dirty="0">
                <a:solidFill>
                  <a:srgbClr val="222222"/>
                </a:solidFill>
                <a:latin typeface="Arial MT"/>
                <a:cs typeface="Arial MT"/>
              </a:rPr>
              <a:t>les dans l'accomplissement de leur troisième mission. Les élèves</a:t>
            </a:r>
            <a:r>
              <a:rPr lang="en-CA" sz="1900" dirty="0">
                <a:latin typeface="Arial MT"/>
                <a:cs typeface="Arial MT"/>
              </a:rPr>
              <a:t> </a:t>
            </a:r>
            <a:r>
              <a:rPr sz="1900" dirty="0">
                <a:solidFill>
                  <a:srgbClr val="222222"/>
                </a:solidFill>
                <a:latin typeface="Arial MT"/>
                <a:cs typeface="Arial MT"/>
              </a:rPr>
              <a:t>doivent remplir leur fiche d'enquête tout en lisant les histoires sur les espèces.</a:t>
            </a:r>
            <a:endParaRPr sz="1900" dirty="0">
              <a:latin typeface="Arial MT"/>
              <a:cs typeface="Arial MT"/>
            </a:endParaRPr>
          </a:p>
          <a:p>
            <a:pPr marL="1123950" marR="398145" indent="-1106488">
              <a:spcBef>
                <a:spcPts val="710"/>
              </a:spcBef>
            </a:pPr>
            <a:r>
              <a:rPr lang="en-CA" sz="2000" b="1" dirty="0">
                <a:solidFill>
                  <a:srgbClr val="047390"/>
                </a:solidFill>
                <a:latin typeface="Arial MT"/>
              </a:rPr>
              <a:t>Étape 4	</a:t>
            </a:r>
            <a:r>
              <a:rPr lang="en-CA" sz="1900" dirty="0">
                <a:solidFill>
                  <a:schemeClr val="tx1"/>
                </a:solidFill>
                <a:latin typeface="Arial MT"/>
              </a:rPr>
              <a:t>Assurez-vous </a:t>
            </a:r>
            <a:r>
              <a:rPr lang="en-CA" sz="1900" dirty="0">
                <a:solidFill>
                  <a:schemeClr val="tx1"/>
                </a:solidFill>
                <a:latin typeface="Arial MT"/>
                <a:cs typeface="Arial MT"/>
              </a:rPr>
              <a:t>que </a:t>
            </a:r>
            <a:r>
              <a:rPr lang="en-CA" sz="1900" dirty="0">
                <a:solidFill>
                  <a:srgbClr val="222222"/>
                </a:solidFill>
                <a:latin typeface="Arial MT"/>
                <a:cs typeface="Arial MT"/>
              </a:rPr>
              <a:t>les élèves ont lu l'histoire sur l'espèce choisie</a:t>
            </a:r>
            <a:r>
              <a:rPr lang="en-CA" sz="1900" dirty="0">
                <a:latin typeface="Arial MT"/>
                <a:cs typeface="Arial MT"/>
              </a:rPr>
              <a:t> </a:t>
            </a:r>
            <a:r>
              <a:rPr lang="en-CA" sz="1900" dirty="0">
                <a:solidFill>
                  <a:srgbClr val="222222"/>
                </a:solidFill>
                <a:latin typeface="Arial MT"/>
                <a:cs typeface="Arial MT"/>
              </a:rPr>
              <a:t>et répondu au jeu-questionnaire correspondant. Les élèves les plus rapides </a:t>
            </a:r>
            <a:endParaRPr lang="en-CA" sz="1900" dirty="0">
              <a:latin typeface="Arial MT"/>
              <a:cs typeface="Arial MT"/>
            </a:endParaRPr>
          </a:p>
        </p:txBody>
      </p:sp>
      <p:sp>
        <p:nvSpPr>
          <p:cNvPr id="6" name="object 6"/>
          <p:cNvSpPr txBox="1"/>
          <p:nvPr/>
        </p:nvSpPr>
        <p:spPr>
          <a:xfrm>
            <a:off x="13968810" y="946259"/>
            <a:ext cx="5202477" cy="3340979"/>
          </a:xfrm>
          <a:prstGeom prst="rect">
            <a:avLst/>
          </a:prstGeom>
        </p:spPr>
        <p:txBody>
          <a:bodyPr vert="horz" wrap="square" lIns="0" tIns="12065" rIns="0" bIns="0" rtlCol="0">
            <a:spAutoFit/>
          </a:bodyPr>
          <a:lstStyle/>
          <a:p>
            <a:pPr marL="1123950" marR="94615">
              <a:lnSpc>
                <a:spcPts val="2280"/>
              </a:lnSpc>
              <a:spcBef>
                <a:spcPts val="95"/>
              </a:spcBef>
            </a:pPr>
            <a:r>
              <a:rPr sz="1900" dirty="0">
                <a:solidFill>
                  <a:srgbClr val="222222"/>
                </a:solidFill>
                <a:latin typeface="Arial MT"/>
                <a:cs typeface="Arial MT"/>
              </a:rPr>
              <a:t>peuvent continuer à explorer les histoires et les jeux-questionnaires des autres espèces.</a:t>
            </a:r>
            <a:endParaRPr sz="1900" dirty="0">
              <a:latin typeface="Arial MT"/>
              <a:cs typeface="Arial MT"/>
            </a:endParaRPr>
          </a:p>
          <a:p>
            <a:pPr marL="1123950" marR="200660" indent="-1106488">
              <a:lnSpc>
                <a:spcPts val="2280"/>
              </a:lnSpc>
              <a:spcBef>
                <a:spcPts val="785"/>
              </a:spcBef>
            </a:pPr>
            <a:r>
              <a:rPr sz="2000" b="1" dirty="0">
                <a:solidFill>
                  <a:srgbClr val="047390"/>
                </a:solidFill>
                <a:latin typeface="Arial MT"/>
              </a:rPr>
              <a:t>Étape 5</a:t>
            </a:r>
            <a:r>
              <a:rPr lang="en-CA" sz="2000" b="1" dirty="0">
                <a:solidFill>
                  <a:srgbClr val="047390"/>
                </a:solidFill>
                <a:latin typeface="Arial MT"/>
              </a:rPr>
              <a:t>	</a:t>
            </a:r>
            <a:r>
              <a:rPr sz="1900" dirty="0">
                <a:solidFill>
                  <a:srgbClr val="222222"/>
                </a:solidFill>
                <a:latin typeface="Arial MT"/>
                <a:cs typeface="Arial MT"/>
              </a:rPr>
              <a:t>À la fin de la leçon, ils devront rendre leur fiche d'enquête sur</a:t>
            </a:r>
            <a:r>
              <a:rPr lang="en-CA" sz="1900" dirty="0">
                <a:latin typeface="Arial MT"/>
                <a:cs typeface="Arial MT"/>
              </a:rPr>
              <a:t> </a:t>
            </a:r>
            <a:r>
              <a:rPr sz="1900" dirty="0">
                <a:solidFill>
                  <a:srgbClr val="222222"/>
                </a:solidFill>
                <a:latin typeface="Arial MT"/>
                <a:cs typeface="Arial MT"/>
              </a:rPr>
              <a:t>les espèces. Ils devront également répondre à la question finale au verso de leur carte de mission no 3. Une fois ces tâches accomplies, leur troisième mission sera terminée!</a:t>
            </a:r>
            <a:endParaRPr sz="1900" dirty="0">
              <a:latin typeface="Arial MT"/>
              <a:cs typeface="Arial MT"/>
            </a:endParaRPr>
          </a:p>
        </p:txBody>
      </p:sp>
      <p:sp>
        <p:nvSpPr>
          <p:cNvPr id="9" name="object 10">
            <a:extLst>
              <a:ext uri="{FF2B5EF4-FFF2-40B4-BE49-F238E27FC236}">
                <a16:creationId xmlns:a16="http://schemas.microsoft.com/office/drawing/2014/main" id="{52C50E08-C40B-04F5-BA0D-7AEA4710EAD0}"/>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0" name="object 11">
            <a:extLst>
              <a:ext uri="{FF2B5EF4-FFF2-40B4-BE49-F238E27FC236}">
                <a16:creationId xmlns:a16="http://schemas.microsoft.com/office/drawing/2014/main" id="{B697D009-89CA-6B9B-1AFA-821D3FA8733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11" name="Picture 10" descr="A yellow spiral on a black background&#10;&#10;Description automatically generated">
            <a:extLst>
              <a:ext uri="{FF2B5EF4-FFF2-40B4-BE49-F238E27FC236}">
                <a16:creationId xmlns:a16="http://schemas.microsoft.com/office/drawing/2014/main" id="{2BD7CB9C-8960-0757-A6EB-053387A9A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28" y="-930224"/>
            <a:ext cx="7772400" cy="1907586"/>
          </a:xfrm>
          <a:prstGeom prst="rect">
            <a:avLst/>
          </a:prstGeom>
        </p:spPr>
      </p:pic>
      <p:sp>
        <p:nvSpPr>
          <p:cNvPr id="14" name="TextBox 13">
            <a:extLst>
              <a:ext uri="{FF2B5EF4-FFF2-40B4-BE49-F238E27FC236}">
                <a16:creationId xmlns:a16="http://schemas.microsoft.com/office/drawing/2014/main" id="{80502F90-38BF-962C-BE47-DB3209503A5B}"/>
              </a:ext>
            </a:extLst>
          </p:cNvPr>
          <p:cNvSpPr txBox="1"/>
          <p:nvPr/>
        </p:nvSpPr>
        <p:spPr>
          <a:xfrm>
            <a:off x="911680" y="1070736"/>
            <a:ext cx="6523032" cy="1825949"/>
          </a:xfrm>
          <a:prstGeom prst="rect">
            <a:avLst/>
          </a:prstGeom>
          <a:noFill/>
        </p:spPr>
        <p:txBody>
          <a:bodyPr wrap="square" lIns="0" tIns="0" rIns="0" bIns="0">
            <a:spAutoFit/>
          </a:bodyPr>
          <a:lstStyle/>
          <a:p>
            <a:pPr marL="12700" marR="149860">
              <a:lnSpc>
                <a:spcPct val="73400"/>
              </a:lnSpc>
              <a:spcBef>
                <a:spcPts val="2020"/>
              </a:spcBef>
            </a:pPr>
            <a:r>
              <a:rPr lang="en-CA" sz="5400" b="1" dirty="0">
                <a:solidFill>
                  <a:srgbClr val="2E3092"/>
                </a:solidFill>
                <a:latin typeface="Arial" panose="020B0604020202020204" pitchFamily="34" charset="0"/>
                <a:cs typeface="Arial" panose="020B0604020202020204" pitchFamily="34" charset="0"/>
              </a:rPr>
              <a:t>Instructions pour </a:t>
            </a:r>
            <a:r>
              <a:rPr lang="en-CA" sz="5400" b="1" dirty="0" err="1">
                <a:solidFill>
                  <a:srgbClr val="2E3092"/>
                </a:solidFill>
                <a:latin typeface="Arial" panose="020B0604020202020204" pitchFamily="34" charset="0"/>
                <a:cs typeface="Arial" panose="020B0604020202020204" pitchFamily="34" charset="0"/>
              </a:rPr>
              <a:t>l’activité</a:t>
            </a:r>
            <a:r>
              <a:rPr lang="en-CA" sz="5400" b="1" dirty="0">
                <a:solidFill>
                  <a:srgbClr val="2E3092"/>
                </a:solidFill>
                <a:latin typeface="Arial" panose="020B0604020202020204" pitchFamily="34" charset="0"/>
                <a:cs typeface="Arial" panose="020B0604020202020204" pitchFamily="34" charset="0"/>
              </a:rPr>
              <a:t> de la mission</a:t>
            </a:r>
          </a:p>
        </p:txBody>
      </p:sp>
      <p:pic>
        <p:nvPicPr>
          <p:cNvPr id="16" name="Picture 15" descr="A drawing of a river and a forest&#10;&#10;Description automatically generated">
            <a:extLst>
              <a:ext uri="{FF2B5EF4-FFF2-40B4-BE49-F238E27FC236}">
                <a16:creationId xmlns:a16="http://schemas.microsoft.com/office/drawing/2014/main" id="{8599C4A6-F483-4F9C-F061-0D2DFE041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398" y="4302178"/>
            <a:ext cx="11515735" cy="60609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4522276" y="4284976"/>
            <a:ext cx="5571306" cy="6152038"/>
          </a:xfrm>
          <a:prstGeom prst="rect">
            <a:avLst/>
          </a:prstGeom>
        </p:spPr>
      </p:pic>
      <p:pic>
        <p:nvPicPr>
          <p:cNvPr id="14" name="Picture 13" descr="A white line on a black background&#10;&#10;Description automatically generated">
            <a:extLst>
              <a:ext uri="{FF2B5EF4-FFF2-40B4-BE49-F238E27FC236}">
                <a16:creationId xmlns:a16="http://schemas.microsoft.com/office/drawing/2014/main" id="{FA56C8D1-9E16-FA92-11E9-7530A4A7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2166516"/>
            <a:ext cx="7772400" cy="3881093"/>
          </a:xfrm>
          <a:prstGeom prst="rect">
            <a:avLst/>
          </a:prstGeom>
        </p:spPr>
      </p:pic>
      <p:pic>
        <p:nvPicPr>
          <p:cNvPr id="2" name="object 2"/>
          <p:cNvPicPr/>
          <p:nvPr/>
        </p:nvPicPr>
        <p:blipFill>
          <a:blip r:embed="rId4" cstate="print"/>
          <a:stretch>
            <a:fillRect/>
          </a:stretch>
        </p:blipFill>
        <p:spPr>
          <a:xfrm>
            <a:off x="11584038" y="5989427"/>
            <a:ext cx="7064360" cy="4793864"/>
          </a:xfrm>
          <a:prstGeom prst="rect">
            <a:avLst/>
          </a:prstGeom>
        </p:spPr>
      </p:pic>
      <p:sp>
        <p:nvSpPr>
          <p:cNvPr id="4" name="object 4"/>
          <p:cNvSpPr txBox="1"/>
          <p:nvPr/>
        </p:nvSpPr>
        <p:spPr>
          <a:xfrm>
            <a:off x="595032" y="3216275"/>
            <a:ext cx="6509981" cy="5896166"/>
          </a:xfrm>
          <a:prstGeom prst="rect">
            <a:avLst/>
          </a:prstGeom>
        </p:spPr>
        <p:txBody>
          <a:bodyPr vert="horz" wrap="square" lIns="0" tIns="256540" rIns="0" bIns="0" rtlCol="0">
            <a:spAutoFit/>
          </a:bodyPr>
          <a:lstStyle/>
          <a:p>
            <a:pPr marL="248285">
              <a:lnSpc>
                <a:spcPct val="100000"/>
              </a:lnSpc>
              <a:spcBef>
                <a:spcPts val="590"/>
              </a:spcBef>
            </a:pPr>
            <a:r>
              <a:rPr sz="3050" b="1" dirty="0">
                <a:solidFill>
                  <a:srgbClr val="027390"/>
                </a:solidFill>
                <a:latin typeface="Arial MT"/>
                <a:ea typeface="+mj-ea"/>
              </a:rPr>
              <a:t>Croquis</a:t>
            </a:r>
            <a:r>
              <a:rPr sz="3050" dirty="0">
                <a:solidFill>
                  <a:srgbClr val="047390"/>
                </a:solidFill>
                <a:latin typeface="Arial" panose="020B0604020202020204" pitchFamily="34" charset="0"/>
                <a:cs typeface="Arial" panose="020B0604020202020204" pitchFamily="34" charset="0"/>
              </a:rPr>
              <a:t> </a:t>
            </a:r>
            <a:r>
              <a:rPr sz="3050" b="1" dirty="0">
                <a:solidFill>
                  <a:srgbClr val="027390"/>
                </a:solidFill>
                <a:latin typeface="Arial MT"/>
                <a:ea typeface="+mj-ea"/>
              </a:rPr>
              <a:t>d’idées</a:t>
            </a:r>
            <a:r>
              <a:rPr sz="3050" dirty="0">
                <a:solidFill>
                  <a:srgbClr val="047390"/>
                </a:solidFill>
                <a:latin typeface="Arial" panose="020B0604020202020204" pitchFamily="34" charset="0"/>
                <a:cs typeface="Arial" panose="020B0604020202020204" pitchFamily="34" charset="0"/>
              </a:rPr>
              <a:t> </a:t>
            </a:r>
            <a:r>
              <a:rPr sz="3050" b="1" dirty="0">
                <a:solidFill>
                  <a:srgbClr val="027390"/>
                </a:solidFill>
                <a:latin typeface="Arial MT"/>
                <a:ea typeface="+mj-ea"/>
              </a:rPr>
              <a:t>en</a:t>
            </a:r>
            <a:r>
              <a:rPr sz="3050" dirty="0">
                <a:solidFill>
                  <a:srgbClr val="047390"/>
                </a:solidFill>
                <a:latin typeface="Arial" panose="020B0604020202020204" pitchFamily="34" charset="0"/>
                <a:cs typeface="Arial" panose="020B0604020202020204" pitchFamily="34" charset="0"/>
              </a:rPr>
              <a:t> </a:t>
            </a:r>
            <a:r>
              <a:rPr sz="3050" b="1" dirty="0">
                <a:solidFill>
                  <a:srgbClr val="027390"/>
                </a:solidFill>
                <a:latin typeface="Arial MT"/>
                <a:ea typeface="+mj-ea"/>
              </a:rPr>
              <a:t>une</a:t>
            </a:r>
            <a:r>
              <a:rPr sz="3050" dirty="0">
                <a:solidFill>
                  <a:srgbClr val="047390"/>
                </a:solidFill>
                <a:latin typeface="Arial" panose="020B0604020202020204" pitchFamily="34" charset="0"/>
                <a:cs typeface="Arial" panose="020B0604020202020204" pitchFamily="34" charset="0"/>
              </a:rPr>
              <a:t> </a:t>
            </a:r>
            <a:r>
              <a:rPr sz="3050" b="1" dirty="0">
                <a:solidFill>
                  <a:srgbClr val="027390"/>
                </a:solidFill>
                <a:latin typeface="Arial MT"/>
                <a:ea typeface="+mj-ea"/>
              </a:rPr>
              <a:t>minute</a:t>
            </a:r>
          </a:p>
          <a:p>
            <a:pPr marL="577850" marR="476250" indent="-635">
              <a:lnSpc>
                <a:spcPts val="2280"/>
              </a:lnSpc>
              <a:spcBef>
                <a:spcPts val="1450"/>
              </a:spcBef>
              <a:spcAft>
                <a:spcPts val="600"/>
              </a:spcAft>
            </a:pPr>
            <a:r>
              <a:rPr sz="2450" b="1" dirty="0">
                <a:solidFill>
                  <a:srgbClr val="222222"/>
                </a:solidFill>
                <a:latin typeface="Arial MT"/>
              </a:rPr>
              <a:t>Matériel requis : </a:t>
            </a:r>
            <a:r>
              <a:rPr sz="1900" dirty="0">
                <a:latin typeface="Arial" panose="020B0604020202020204" pitchFamily="34" charset="0"/>
                <a:cs typeface="Arial" panose="020B0604020202020204" pitchFamily="34" charset="0"/>
              </a:rPr>
              <a:t>papier, crayons, crayons de couleur ou feutres</a:t>
            </a:r>
          </a:p>
          <a:p>
            <a:pPr marL="577850" marR="5080" algn="l">
              <a:lnSpc>
                <a:spcPct val="100000"/>
              </a:lnSpc>
              <a:spcBef>
                <a:spcPts val="285"/>
              </a:spcBef>
              <a:spcAft>
                <a:spcPts val="600"/>
              </a:spcAft>
            </a:pPr>
            <a:r>
              <a:rPr sz="1900" dirty="0">
                <a:latin typeface="Arial" panose="020B0604020202020204" pitchFamily="34" charset="0"/>
                <a:cs typeface="Arial" panose="020B0604020202020204" pitchFamily="34" charset="0"/>
              </a:rPr>
              <a:t>Au lieu d’écrire des phrases, les</a:t>
            </a:r>
            <a:br>
              <a:rPr lang="en-CA" sz="1900" dirty="0">
                <a:latin typeface="Arial" panose="020B0604020202020204" pitchFamily="34" charset="0"/>
                <a:cs typeface="Arial" panose="020B0604020202020204" pitchFamily="34" charset="0"/>
              </a:rPr>
            </a:br>
            <a:r>
              <a:rPr sz="1900" dirty="0" err="1">
                <a:latin typeface="Arial" panose="020B0604020202020204" pitchFamily="34" charset="0"/>
                <a:cs typeface="Arial" panose="020B0604020202020204" pitchFamily="34" charset="0"/>
              </a:rPr>
              <a:t>élèves</a:t>
            </a:r>
            <a:r>
              <a:rPr sz="1900" dirty="0">
                <a:latin typeface="Arial" panose="020B0604020202020204" pitchFamily="34" charset="0"/>
                <a:cs typeface="Arial" panose="020B0604020202020204" pitchFamily="34" charset="0"/>
              </a:rPr>
              <a:t> réalisent trois croquis</a:t>
            </a:r>
            <a:br>
              <a:rPr lang="en-CA" sz="1900" dirty="0">
                <a:latin typeface="Arial" panose="020B0604020202020204" pitchFamily="34" charset="0"/>
                <a:cs typeface="Arial" panose="020B0604020202020204" pitchFamily="34" charset="0"/>
              </a:rPr>
            </a:br>
            <a:r>
              <a:rPr sz="1900" dirty="0" err="1">
                <a:latin typeface="Arial" panose="020B0604020202020204" pitchFamily="34" charset="0"/>
                <a:cs typeface="Arial" panose="020B0604020202020204" pitchFamily="34" charset="0"/>
              </a:rPr>
              <a:t>rapides</a:t>
            </a:r>
            <a:r>
              <a:rPr sz="1900" dirty="0">
                <a:latin typeface="Arial" panose="020B0604020202020204" pitchFamily="34" charset="0"/>
                <a:cs typeface="Arial" panose="020B0604020202020204" pitchFamily="34" charset="0"/>
              </a:rPr>
              <a:t> représentant :</a:t>
            </a:r>
          </a:p>
          <a:p>
            <a:pPr marL="861060" indent="-283210" algn="l">
              <a:lnSpc>
                <a:spcPts val="2280"/>
              </a:lnSpc>
              <a:buChar char="•"/>
              <a:tabLst>
                <a:tab pos="861060" algn="l"/>
              </a:tabLst>
            </a:pPr>
            <a:r>
              <a:rPr sz="1900" b="1" dirty="0">
                <a:latin typeface="Arial" panose="020B0604020202020204" pitchFamily="34" charset="0"/>
                <a:cs typeface="Arial" panose="020B0604020202020204" pitchFamily="34" charset="0"/>
              </a:rPr>
              <a:t>Un apprentissage</a:t>
            </a:r>
          </a:p>
          <a:p>
            <a:pPr marL="860425" marR="2651760" indent="-283210" algn="l">
              <a:lnSpc>
                <a:spcPts val="2280"/>
              </a:lnSpc>
              <a:buChar char="•"/>
              <a:tabLst>
                <a:tab pos="860425" algn="l"/>
              </a:tabLst>
            </a:pPr>
            <a:r>
              <a:rPr sz="1900" b="1" dirty="0">
                <a:latin typeface="Arial" panose="020B0604020202020204" pitchFamily="34" charset="0"/>
                <a:cs typeface="Arial" panose="020B0604020202020204" pitchFamily="34" charset="0"/>
              </a:rPr>
              <a:t>Un problème auquel sont confrontées les espèces</a:t>
            </a:r>
          </a:p>
          <a:p>
            <a:pPr marL="861060" indent="-283210" algn="l">
              <a:lnSpc>
                <a:spcPts val="2280"/>
              </a:lnSpc>
              <a:buChar char="•"/>
              <a:tabLst>
                <a:tab pos="861060" algn="l"/>
              </a:tabLst>
            </a:pPr>
            <a:r>
              <a:rPr sz="1900" b="1" dirty="0">
                <a:latin typeface="Arial" panose="020B0604020202020204" pitchFamily="34" charset="0"/>
                <a:cs typeface="Arial" panose="020B0604020202020204" pitchFamily="34" charset="0"/>
              </a:rPr>
              <a:t>Une solution possible</a:t>
            </a:r>
          </a:p>
          <a:p>
            <a:pPr marL="577850" marR="2457450" algn="l">
              <a:lnSpc>
                <a:spcPct val="100000"/>
              </a:lnSpc>
              <a:spcBef>
                <a:spcPts val="735"/>
              </a:spcBef>
            </a:pPr>
            <a:r>
              <a:rPr sz="1900" dirty="0">
                <a:latin typeface="Arial" panose="020B0604020202020204" pitchFamily="34" charset="0"/>
                <a:cs typeface="Arial" panose="020B0604020202020204" pitchFamily="34" charset="0"/>
              </a:rPr>
              <a:t>Affichez-les au mur pour que tout le monde puisse les admirer. Cette activité fonctionne très bien avec des groupes d’âges et</a:t>
            </a:r>
          </a:p>
          <a:p>
            <a:pPr marL="577850" marR="2623185">
              <a:lnSpc>
                <a:spcPts val="2280"/>
              </a:lnSpc>
              <a:spcBef>
                <a:spcPts val="55"/>
              </a:spcBef>
            </a:pPr>
            <a:r>
              <a:rPr sz="1900" dirty="0">
                <a:latin typeface="Arial" panose="020B0604020202020204" pitchFamily="34" charset="0"/>
                <a:cs typeface="Arial" panose="020B0604020202020204" pitchFamily="34" charset="0"/>
              </a:rPr>
              <a:t>de niveaux linguistiques variés.</a:t>
            </a:r>
          </a:p>
        </p:txBody>
      </p:sp>
      <p:sp>
        <p:nvSpPr>
          <p:cNvPr id="5" name="object 5" descr="$PPTXTitle"/>
          <p:cNvSpPr txBox="1">
            <a:spLocks noGrp="1"/>
          </p:cNvSpPr>
          <p:nvPr>
            <p:ph type="title"/>
          </p:nvPr>
        </p:nvSpPr>
        <p:spPr>
          <a:xfrm>
            <a:off x="9315525" y="872336"/>
            <a:ext cx="3688079" cy="951543"/>
          </a:xfrm>
          <a:prstGeom prst="rect">
            <a:avLst/>
          </a:prstGeom>
        </p:spPr>
        <p:txBody>
          <a:bodyPr vert="horz" wrap="square" lIns="0" tIns="12700" rIns="0" bIns="0" rtlCol="0">
            <a:spAutoFit/>
          </a:bodyPr>
          <a:lstStyle/>
          <a:p>
            <a:pPr marL="12700">
              <a:lnSpc>
                <a:spcPct val="100000"/>
              </a:lnSpc>
              <a:spcBef>
                <a:spcPts val="100"/>
              </a:spcBef>
            </a:pPr>
            <a:r>
              <a:rPr b="1" dirty="0">
                <a:solidFill>
                  <a:srgbClr val="027390"/>
                </a:solidFill>
              </a:rPr>
              <a:t>Défi des cartes de mission</a:t>
            </a:r>
          </a:p>
        </p:txBody>
      </p:sp>
      <p:sp>
        <p:nvSpPr>
          <p:cNvPr id="6" name="object 6"/>
          <p:cNvSpPr txBox="1"/>
          <p:nvPr/>
        </p:nvSpPr>
        <p:spPr>
          <a:xfrm>
            <a:off x="9645358" y="1818871"/>
            <a:ext cx="4425950" cy="5755421"/>
          </a:xfrm>
          <a:prstGeom prst="rect">
            <a:avLst/>
          </a:prstGeom>
        </p:spPr>
        <p:txBody>
          <a:bodyPr vert="horz" wrap="square" lIns="0" tIns="58419" rIns="0" bIns="0" rtlCol="0">
            <a:spAutoFit/>
          </a:bodyPr>
          <a:lstStyle/>
          <a:p>
            <a:pPr marL="12700">
              <a:lnSpc>
                <a:spcPct val="100000"/>
              </a:lnSpc>
              <a:spcBef>
                <a:spcPts val="459"/>
              </a:spcBef>
            </a:pPr>
            <a:r>
              <a:rPr sz="2450" b="1" dirty="0">
                <a:solidFill>
                  <a:srgbClr val="222222"/>
                </a:solidFill>
                <a:latin typeface="Arial MT"/>
              </a:rPr>
              <a:t>Comment ça fonctionne :</a:t>
            </a:r>
          </a:p>
          <a:p>
            <a:pPr marL="12700" marR="92710">
              <a:lnSpc>
                <a:spcPct val="100000"/>
              </a:lnSpc>
              <a:spcBef>
                <a:spcPts val="285"/>
              </a:spcBef>
            </a:pPr>
            <a:r>
              <a:rPr sz="1900" dirty="0">
                <a:latin typeface="Arial" panose="020B0604020202020204" pitchFamily="34" charset="0"/>
                <a:cs typeface="Arial" panose="020B0604020202020204" pitchFamily="34" charset="0"/>
              </a:rPr>
              <a:t>Répartissez les élèves en petits groupes en fonction des espèces qu’ils ont étudiées lors de l’enquête sur les espèces.</a:t>
            </a:r>
          </a:p>
          <a:p>
            <a:pPr marL="12700" marR="364490" indent="-635">
              <a:lnSpc>
                <a:spcPts val="2280"/>
              </a:lnSpc>
              <a:spcBef>
                <a:spcPts val="925"/>
              </a:spcBef>
            </a:pPr>
            <a:r>
              <a:rPr sz="2450" b="1" dirty="0">
                <a:solidFill>
                  <a:srgbClr val="222222"/>
                </a:solidFill>
                <a:latin typeface="Arial MT"/>
              </a:rPr>
              <a:t>Matériel requis : </a:t>
            </a:r>
            <a:r>
              <a:rPr sz="1900" dirty="0">
                <a:latin typeface="Arial" panose="020B0604020202020204" pitchFamily="34" charset="0"/>
                <a:cs typeface="Arial" panose="020B0604020202020204" pitchFamily="34" charset="0"/>
              </a:rPr>
              <a:t>Fiche</a:t>
            </a:r>
            <a:r>
              <a:rPr lang="en-CA"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d’enquête</a:t>
            </a:r>
            <a:r>
              <a:rPr sz="1900" dirty="0">
                <a:latin typeface="Arial" panose="020B0604020202020204" pitchFamily="34" charset="0"/>
                <a:cs typeface="Arial" panose="020B0604020202020204" pitchFamily="34" charset="0"/>
              </a:rPr>
              <a:t> sur les espèces, papier et crayons ou petits tableaux blancs et marqueurs effaçables à sec.</a:t>
            </a:r>
            <a:r>
              <a:rPr lang="en-CA"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Donnez</a:t>
            </a:r>
            <a:r>
              <a:rPr sz="1900" dirty="0">
                <a:latin typeface="Arial" panose="020B0604020202020204" pitchFamily="34" charset="0"/>
                <a:cs typeface="Arial" panose="020B0604020202020204" pitchFamily="34" charset="0"/>
              </a:rPr>
              <a:t> aux groupes un défi de mission</a:t>
            </a:r>
            <a:br>
              <a:rPr lang="en-CA" sz="1900" dirty="0">
                <a:latin typeface="Arial" panose="020B0604020202020204" pitchFamily="34" charset="0"/>
                <a:cs typeface="Arial" panose="020B0604020202020204" pitchFamily="34" charset="0"/>
              </a:rPr>
            </a:br>
            <a:r>
              <a:rPr sz="1900" dirty="0" err="1">
                <a:latin typeface="Arial" panose="020B0604020202020204" pitchFamily="34" charset="0"/>
                <a:cs typeface="Arial" panose="020B0604020202020204" pitchFamily="34" charset="0"/>
              </a:rPr>
              <a:t>tel</a:t>
            </a:r>
            <a:r>
              <a:rPr sz="1900" dirty="0">
                <a:latin typeface="Arial" panose="020B0604020202020204" pitchFamily="34" charset="0"/>
                <a:cs typeface="Arial" panose="020B0604020202020204" pitchFamily="34" charset="0"/>
              </a:rPr>
              <a:t> que :</a:t>
            </a:r>
          </a:p>
          <a:p>
            <a:pPr marL="675005" marR="46355" indent="-285750" algn="l">
              <a:lnSpc>
                <a:spcPts val="2280"/>
              </a:lnSpc>
              <a:spcBef>
                <a:spcPts val="459"/>
              </a:spcBef>
              <a:buClr>
                <a:srgbClr val="222222"/>
              </a:buClr>
              <a:buSzPct val="100000"/>
              <a:buFont typeface="Arial" panose="020B0604020202020204" pitchFamily="34" charset="0"/>
              <a:buChar char="•"/>
              <a:tabLst>
                <a:tab pos="624840" algn="l"/>
              </a:tabLst>
            </a:pPr>
            <a:r>
              <a:rPr sz="1900" b="1" dirty="0">
                <a:solidFill>
                  <a:schemeClr val="tx1"/>
                </a:solidFill>
                <a:latin typeface="Arial" panose="020B0604020202020204" pitchFamily="34" charset="0"/>
                <a:cs typeface="Arial" panose="020B0604020202020204" pitchFamily="34" charset="0"/>
              </a:rPr>
              <a:t>« Montrez au public pourquoi </a:t>
            </a:r>
            <a:r>
              <a:rPr sz="1900" b="1" dirty="0" err="1">
                <a:solidFill>
                  <a:schemeClr val="tx1"/>
                </a:solidFill>
                <a:latin typeface="Arial" panose="020B0604020202020204" pitchFamily="34" charset="0"/>
                <a:cs typeface="Arial" panose="020B0604020202020204" pitchFamily="34" charset="0"/>
              </a:rPr>
              <a:t>cette</a:t>
            </a:r>
            <a:r>
              <a:rPr sz="1900" b="1" dirty="0">
                <a:solidFill>
                  <a:schemeClr val="tx1"/>
                </a:solidFill>
                <a:latin typeface="Arial" panose="020B0604020202020204" pitchFamily="34" charset="0"/>
                <a:cs typeface="Arial" panose="020B0604020202020204" pitchFamily="34" charset="0"/>
              </a:rPr>
              <a:t> </a:t>
            </a:r>
            <a:r>
              <a:rPr sz="1900" b="1" dirty="0" err="1">
                <a:solidFill>
                  <a:schemeClr val="tx1"/>
                </a:solidFill>
                <a:latin typeface="Arial" panose="020B0604020202020204" pitchFamily="34" charset="0"/>
                <a:cs typeface="Arial" panose="020B0604020202020204" pitchFamily="34" charset="0"/>
              </a:rPr>
              <a:t>espèce</a:t>
            </a:r>
            <a:r>
              <a:rPr sz="1900" b="1" dirty="0">
                <a:solidFill>
                  <a:schemeClr val="tx1"/>
                </a:solidFill>
                <a:latin typeface="Arial" panose="020B0604020202020204" pitchFamily="34" charset="0"/>
                <a:cs typeface="Arial" panose="020B0604020202020204" pitchFamily="34" charset="0"/>
              </a:rPr>
              <a:t> est importante. »</a:t>
            </a:r>
            <a:r>
              <a:rPr lang="en-CA" sz="1900" b="1" dirty="0">
                <a:solidFill>
                  <a:schemeClr val="tx1"/>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Exemples</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 Elle aide à maintenir l’équilibre des populations d’autres espèces, c’est un </a:t>
            </a:r>
            <a:r>
              <a:rPr sz="1900" dirty="0" err="1">
                <a:solidFill>
                  <a:srgbClr val="222222"/>
                </a:solidFill>
                <a:latin typeface="Arial" panose="020B0604020202020204" pitchFamily="34" charset="0"/>
                <a:cs typeface="Arial" panose="020B0604020202020204" pitchFamily="34" charset="0"/>
              </a:rPr>
              <a:t>symbole</a:t>
            </a:r>
            <a:r>
              <a:rPr sz="1900" dirty="0">
                <a:solidFill>
                  <a:srgbClr val="222222"/>
                </a:solidFill>
                <a:latin typeface="Arial" panose="020B0604020202020204" pitchFamily="34" charset="0"/>
                <a:cs typeface="Arial" panose="020B0604020202020204" pitchFamily="34" charset="0"/>
              </a:rPr>
              <a:t> très</a:t>
            </a:r>
            <a:r>
              <a:rPr lang="en-CA" sz="1900" dirty="0">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apprécié</a:t>
            </a:r>
            <a:r>
              <a:rPr sz="1900" dirty="0">
                <a:solidFill>
                  <a:srgbClr val="222222"/>
                </a:solidFill>
                <a:latin typeface="Arial" panose="020B0604020202020204" pitchFamily="34" charset="0"/>
                <a:cs typeface="Arial" panose="020B0604020202020204" pitchFamily="34" charset="0"/>
              </a:rPr>
              <a:t> de</a:t>
            </a:r>
            <a:br>
              <a:rPr lang="en-CA" sz="1900" dirty="0">
                <a:solidFill>
                  <a:srgbClr val="222222"/>
                </a:solidFill>
                <a:latin typeface="Arial" panose="020B0604020202020204" pitchFamily="34" charset="0"/>
                <a:cs typeface="Arial" panose="020B0604020202020204" pitchFamily="34" charset="0"/>
              </a:rPr>
            </a:br>
            <a:r>
              <a:rPr sz="1900" dirty="0" err="1">
                <a:solidFill>
                  <a:srgbClr val="222222"/>
                </a:solidFill>
                <a:latin typeface="Arial" panose="020B0604020202020204" pitchFamily="34" charset="0"/>
                <a:cs typeface="Arial" panose="020B0604020202020204" pitchFamily="34" charset="0"/>
              </a:rPr>
              <a:t>notre</a:t>
            </a:r>
            <a:r>
              <a:rPr sz="1900" dirty="0">
                <a:solidFill>
                  <a:srgbClr val="222222"/>
                </a:solidFill>
                <a:latin typeface="Arial" panose="020B0604020202020204" pitchFamily="34" charset="0"/>
                <a:cs typeface="Arial" panose="020B0604020202020204" pitchFamily="34" charset="0"/>
              </a:rPr>
              <a:t> pays/</a:t>
            </a:r>
            <a:r>
              <a:rPr sz="1900" dirty="0" err="1">
                <a:solidFill>
                  <a:srgbClr val="222222"/>
                </a:solidFill>
                <a:latin typeface="Arial" panose="020B0604020202020204" pitchFamily="34" charset="0"/>
                <a:cs typeface="Arial" panose="020B0604020202020204" pitchFamily="34" charset="0"/>
              </a:rPr>
              <a:t>région</a:t>
            </a:r>
            <a:r>
              <a:rPr sz="1900" dirty="0">
                <a:solidFill>
                  <a:srgbClr val="22222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p:txBody>
      </p:sp>
      <p:sp>
        <p:nvSpPr>
          <p:cNvPr id="7" name="object 7"/>
          <p:cNvSpPr/>
          <p:nvPr/>
        </p:nvSpPr>
        <p:spPr>
          <a:xfrm>
            <a:off x="9245372" y="8806571"/>
            <a:ext cx="86995" cy="16510"/>
          </a:xfrm>
          <a:custGeom>
            <a:avLst/>
            <a:gdLst/>
            <a:ahLst/>
            <a:cxnLst/>
            <a:rect l="l" t="t" r="r" b="b"/>
            <a:pathLst>
              <a:path w="86995" h="16509">
                <a:moveTo>
                  <a:pt x="86698" y="0"/>
                </a:moveTo>
                <a:lnTo>
                  <a:pt x="0" y="16051"/>
                </a:lnTo>
              </a:path>
            </a:pathLst>
          </a:custGeom>
          <a:ln w="26177">
            <a:solidFill>
              <a:srgbClr val="22222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5116218" y="886285"/>
            <a:ext cx="4054475" cy="6068713"/>
          </a:xfrm>
          <a:prstGeom prst="rect">
            <a:avLst/>
          </a:prstGeom>
        </p:spPr>
        <p:txBody>
          <a:bodyPr vert="horz" wrap="square" lIns="0" tIns="15875" rIns="0" bIns="0" rtlCol="0">
            <a:spAutoFit/>
          </a:bodyPr>
          <a:lstStyle/>
          <a:p>
            <a:pPr marL="246379" marR="200025" indent="-234315">
              <a:lnSpc>
                <a:spcPct val="99400"/>
              </a:lnSpc>
              <a:spcBef>
                <a:spcPts val="125"/>
              </a:spcBef>
              <a:buClr>
                <a:srgbClr val="222222"/>
              </a:buClr>
              <a:buSzPct val="100000"/>
              <a:buChar char="•"/>
              <a:tabLst>
                <a:tab pos="248285" algn="l"/>
              </a:tabLst>
            </a:pPr>
            <a:r>
              <a:rPr sz="1900" b="1" dirty="0">
                <a:solidFill>
                  <a:schemeClr val="tx1"/>
                </a:solidFill>
                <a:latin typeface="Arial" panose="020B0604020202020204" pitchFamily="34" charset="0"/>
                <a:cs typeface="Arial" panose="020B0604020202020204" pitchFamily="34" charset="0"/>
              </a:rPr>
              <a:t>« Expliquez </a:t>
            </a:r>
            <a:r>
              <a:rPr b="1" dirty="0">
                <a:solidFill>
                  <a:schemeClr val="tx1"/>
                </a:solidFill>
                <a:latin typeface="Arial" panose="020B0604020202020204" pitchFamily="34" charset="0"/>
                <a:cs typeface="Arial" panose="020B0604020202020204" pitchFamily="34" charset="0"/>
              </a:rPr>
              <a:t>la plus grande 	menace qui pèse sur cet animal. » </a:t>
            </a:r>
            <a:r>
              <a:rPr sz="1900" dirty="0" err="1">
                <a:solidFill>
                  <a:srgbClr val="222222"/>
                </a:solidFill>
                <a:latin typeface="Arial" panose="020B0604020202020204" pitchFamily="34" charset="0"/>
                <a:cs typeface="Arial" panose="020B0604020202020204" pitchFamily="34" charset="0"/>
              </a:rPr>
              <a:t>Exemples</a:t>
            </a:r>
            <a:r>
              <a:rPr sz="1900" dirty="0">
                <a:solidFill>
                  <a:srgbClr val="222222"/>
                </a:solidFill>
                <a:latin typeface="Arial" panose="020B0604020202020204" pitchFamily="34" charset="0"/>
                <a:cs typeface="Arial" panose="020B0604020202020204" pitchFamily="34" charset="0"/>
              </a:rPr>
              <a:t> : La transformation 	des forêts en villes, la pollution 	sonore des navires qui perturbe 	les communications (par 	exemple, pour les baleines).</a:t>
            </a:r>
            <a:endParaRPr sz="1900" dirty="0">
              <a:latin typeface="Arial" panose="020B0604020202020204" pitchFamily="34" charset="0"/>
              <a:cs typeface="Arial" panose="020B0604020202020204" pitchFamily="34" charset="0"/>
            </a:endParaRPr>
          </a:p>
          <a:p>
            <a:pPr marL="247015" marR="21590" indent="-234315">
              <a:lnSpc>
                <a:spcPct val="100000"/>
              </a:lnSpc>
              <a:spcBef>
                <a:spcPts val="459"/>
              </a:spcBef>
              <a:spcAft>
                <a:spcPts val="1200"/>
              </a:spcAft>
              <a:buClr>
                <a:srgbClr val="222222"/>
              </a:buClr>
              <a:buSzPct val="100000"/>
              <a:buChar char="•"/>
              <a:tabLst>
                <a:tab pos="248285" algn="l"/>
              </a:tabLst>
            </a:pPr>
            <a:r>
              <a:rPr sz="1900" b="1" dirty="0">
                <a:solidFill>
                  <a:schemeClr val="tx1"/>
                </a:solidFill>
                <a:latin typeface="Arial" panose="020B0604020202020204" pitchFamily="34" charset="0"/>
                <a:cs typeface="Arial" panose="020B0604020202020204" pitchFamily="34" charset="0"/>
              </a:rPr>
              <a:t>« Suggérez </a:t>
            </a:r>
            <a:r>
              <a:rPr b="1" dirty="0">
                <a:solidFill>
                  <a:schemeClr val="tx1"/>
                </a:solidFill>
                <a:latin typeface="Arial" panose="020B0604020202020204" pitchFamily="34" charset="0"/>
                <a:cs typeface="Arial" panose="020B0604020202020204" pitchFamily="34" charset="0"/>
              </a:rPr>
              <a:t>une action que les gens 	peuvent entreprendre. » </a:t>
            </a:r>
            <a:r>
              <a:rPr sz="1900" dirty="0" err="1">
                <a:solidFill>
                  <a:srgbClr val="222222"/>
                </a:solidFill>
                <a:latin typeface="Arial" panose="020B0604020202020204" pitchFamily="34" charset="0"/>
                <a:cs typeface="Arial" panose="020B0604020202020204" pitchFamily="34" charset="0"/>
              </a:rPr>
              <a:t>Exemples</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 Augmenter l’habitat des espèces en cultivant des </a:t>
            </a:r>
            <a:r>
              <a:rPr sz="1900" dirty="0" err="1">
                <a:solidFill>
                  <a:srgbClr val="222222"/>
                </a:solidFill>
                <a:latin typeface="Arial" panose="020B0604020202020204" pitchFamily="34" charset="0"/>
                <a:cs typeface="Arial" panose="020B0604020202020204" pitchFamily="34" charset="0"/>
              </a:rPr>
              <a:t>plantes</a:t>
            </a:r>
            <a:r>
              <a:rPr lang="en-CA" sz="1900" dirty="0">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indigènes</a:t>
            </a:r>
            <a:r>
              <a:rPr sz="1900" dirty="0">
                <a:solidFill>
                  <a:srgbClr val="222222"/>
                </a:solidFill>
                <a:latin typeface="Arial" panose="020B0604020202020204" pitchFamily="34" charset="0"/>
                <a:cs typeface="Arial" panose="020B0604020202020204" pitchFamily="34" charset="0"/>
              </a:rPr>
              <a:t> à la maison ou à </a:t>
            </a:r>
            <a:r>
              <a:rPr sz="1900" dirty="0" err="1">
                <a:solidFill>
                  <a:srgbClr val="222222"/>
                </a:solidFill>
                <a:latin typeface="Arial" panose="020B0604020202020204" pitchFamily="34" charset="0"/>
                <a:cs typeface="Arial" panose="020B0604020202020204" pitchFamily="34" charset="0"/>
              </a:rPr>
              <a:t>l’école</a:t>
            </a:r>
            <a:r>
              <a:rPr sz="1900" dirty="0">
                <a:solidFill>
                  <a:srgbClr val="222222"/>
                </a:solidFill>
                <a:latin typeface="Arial" panose="020B0604020202020204" pitchFamily="34" charset="0"/>
                <a:cs typeface="Arial" panose="020B0604020202020204" pitchFamily="34" charset="0"/>
              </a:rPr>
              <a:t>,</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demander au</a:t>
            </a:r>
            <a:r>
              <a:rPr lang="en-CA" sz="1900" dirty="0">
                <a:solidFill>
                  <a:srgbClr val="222222"/>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gouvernement</a:t>
            </a:r>
            <a:r>
              <a:rPr sz="1900" dirty="0">
                <a:solidFill>
                  <a:srgbClr val="222222"/>
                </a:solidFill>
                <a:latin typeface="Arial" panose="020B0604020202020204" pitchFamily="34" charset="0"/>
                <a:cs typeface="Arial" panose="020B0604020202020204" pitchFamily="34" charset="0"/>
              </a:rPr>
              <a:t> de renforcer les lois pour protéger les espèces.</a:t>
            </a:r>
            <a:endParaRPr sz="1900" dirty="0">
              <a:latin typeface="Arial" panose="020B0604020202020204" pitchFamily="34" charset="0"/>
              <a:cs typeface="Arial" panose="020B0604020202020204" pitchFamily="34" charset="0"/>
            </a:endParaRPr>
          </a:p>
          <a:p>
            <a:pPr marL="1039813" marR="87630" algn="l">
              <a:lnSpc>
                <a:spcPct val="100000"/>
              </a:lnSpc>
              <a:spcBef>
                <a:spcPts val="284"/>
              </a:spcBef>
            </a:pPr>
            <a:r>
              <a:rPr sz="1900" dirty="0">
                <a:solidFill>
                  <a:srgbClr val="222222"/>
                </a:solidFill>
                <a:latin typeface="Arial" panose="020B0604020202020204" pitchFamily="34" charset="0"/>
                <a:cs typeface="Arial" panose="020B0604020202020204" pitchFamily="34" charset="0"/>
              </a:rPr>
              <a:t>Les élèves créent une petite affiche ou un croquis sur un tableau blanc</a:t>
            </a:r>
            <a:endParaRPr sz="1900" dirty="0">
              <a:latin typeface="Arial" panose="020B0604020202020204" pitchFamily="34" charset="0"/>
              <a:cs typeface="Arial" panose="020B0604020202020204" pitchFamily="34" charset="0"/>
            </a:endParaRPr>
          </a:p>
          <a:p>
            <a:pPr marL="1039813" marR="328295" algn="l">
              <a:lnSpc>
                <a:spcPts val="2280"/>
              </a:lnSpc>
              <a:spcBef>
                <a:spcPts val="65"/>
              </a:spcBef>
            </a:pPr>
            <a:r>
              <a:rPr sz="1900" dirty="0">
                <a:solidFill>
                  <a:srgbClr val="222222"/>
                </a:solidFill>
                <a:latin typeface="Arial" panose="020B0604020202020204" pitchFamily="34" charset="0"/>
                <a:cs typeface="Arial" panose="020B0604020202020204" pitchFamily="34" charset="0"/>
              </a:rPr>
              <a:t>pour expliquer leur mission.</a:t>
            </a:r>
            <a:endParaRPr sz="1900" dirty="0">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14B860AF-B8EF-88B1-E438-4CFF512C5E64}"/>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3" name="object 11">
            <a:extLst>
              <a:ext uri="{FF2B5EF4-FFF2-40B4-BE49-F238E27FC236}">
                <a16:creationId xmlns:a16="http://schemas.microsoft.com/office/drawing/2014/main" id="{A5601908-708B-B0C5-6FCA-FE367C21069E}"/>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8DF4B19-4252-DD33-DBF6-509495417F4A}"/>
              </a:ext>
            </a:extLst>
          </p:cNvPr>
          <p:cNvSpPr txBox="1"/>
          <p:nvPr/>
        </p:nvSpPr>
        <p:spPr>
          <a:xfrm>
            <a:off x="747934" y="1891702"/>
            <a:ext cx="7852514" cy="1472198"/>
          </a:xfrm>
          <a:prstGeom prst="rect">
            <a:avLst/>
          </a:prstGeom>
          <a:noFill/>
        </p:spPr>
        <p:txBody>
          <a:bodyPr wrap="square" rtlCol="0">
            <a:spAutoFit/>
          </a:bodyPr>
          <a:lstStyle/>
          <a:p>
            <a:pPr>
              <a:lnSpc>
                <a:spcPts val="4300"/>
              </a:lnSpc>
            </a:pPr>
            <a:r>
              <a:rPr lang="en-CA" sz="5400" b="1" dirty="0" err="1">
                <a:solidFill>
                  <a:srgbClr val="2E3092"/>
                </a:solidFill>
                <a:latin typeface="Arial" panose="020B0604020202020204" pitchFamily="34" charset="0"/>
                <a:cs typeface="Arial" panose="020B0604020202020204" pitchFamily="34" charset="0"/>
              </a:rPr>
              <a:t>Activités</a:t>
            </a:r>
            <a:r>
              <a:rPr lang="en-CA" sz="5400" b="1" dirty="0">
                <a:solidFill>
                  <a:srgbClr val="2E3092"/>
                </a:solidFill>
                <a:latin typeface="Arial" panose="020B0604020202020204" pitchFamily="34" charset="0"/>
                <a:cs typeface="Arial" panose="020B0604020202020204" pitchFamily="34" charset="0"/>
              </a:rPr>
              <a:t> </a:t>
            </a:r>
            <a:r>
              <a:rPr lang="en-CA" sz="5400" b="1" dirty="0" err="1">
                <a:solidFill>
                  <a:srgbClr val="2E3092"/>
                </a:solidFill>
                <a:latin typeface="Arial" panose="020B0604020202020204" pitchFamily="34" charset="0"/>
                <a:cs typeface="Arial" panose="020B0604020202020204" pitchFamily="34" charset="0"/>
              </a:rPr>
              <a:t>complémentaires</a:t>
            </a:r>
            <a:endParaRPr lang="en-CA" sz="5400" b="1" dirty="0">
              <a:latin typeface="Arial" panose="020B0604020202020204" pitchFamily="34" charset="0"/>
              <a:cs typeface="Arial" panose="020B0604020202020204" pitchFamily="34" charset="0"/>
            </a:endParaRPr>
          </a:p>
          <a:p>
            <a:endParaRPr lang="en-C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TotalTime>
  <Words>1446</Words>
  <Application>Microsoft Office PowerPoint</Application>
  <PresentationFormat>Personnalisé</PresentationFormat>
  <Paragraphs>79</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Office Theme</vt:lpstr>
      <vt:lpstr>Présentation PowerPoint</vt:lpstr>
      <vt:lpstr>Mise en contexte :</vt:lpstr>
      <vt:lpstr>Perspectives autochtones :</vt:lpstr>
      <vt:lpstr>Présentation PowerPoint</vt:lpstr>
      <vt:lpstr>Défi des cartes de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6</cp:revision>
  <dcterms:created xsi:type="dcterms:W3CDTF">2026-05-21T20:34:28Z</dcterms:created>
  <dcterms:modified xsi:type="dcterms:W3CDTF">2026-06-11T16:08:56Z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2026-05-11T00:00:00Z</vt:filetime>
  </property>
  <property fmtid="{D5CDD505-2E9C-101B-9397-08002B2CF9AE}" pid="4" name="Creator">
    <vt:lpwstr>Adobe InDesign 20.5 (Macintosh)</vt:lpwstr>
  </property>
  <property fmtid="{D5CDD505-2E9C-101B-9397-08002B2CF9AE}" pid="5" name="LastSaved">
    <vt:filetime>2026-05-21T00:00:00Z</vt:filetime>
  </property>
  <property fmtid="{D5CDD505-2E9C-101B-9397-08002B2CF9AE}" pid="6" name="Producer">
    <vt:lpwstr>Adobe PDF Library 17.0</vt:lpwstr>
  </property>
</Properties>
</file>