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292899"/>
    <a:srgbClr val="0072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62" d="100"/>
          <a:sy n="62" d="100"/>
        </p:scale>
        <p:origin x="82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modSld">
      <pc:chgData name="Ellen Jakubowski" userId="8cf2bc80-9027-41f8-8362-140783d782e4" providerId="ADAL" clId="{3367D123-68A0-4B50-8E61-F1328765DF64}" dt="2026-05-28T14:45:41.229" v="11" actId="20577"/>
      <pc:docMkLst>
        <pc:docMk/>
      </pc:docMkLst>
      <pc:sldChg chg="modSp mod">
        <pc:chgData name="Ellen Jakubowski" userId="8cf2bc80-9027-41f8-8362-140783d782e4" providerId="ADAL" clId="{3367D123-68A0-4B50-8E61-F1328765DF64}" dt="2026-05-28T14:43:31.569" v="0" actId="20577"/>
        <pc:sldMkLst>
          <pc:docMk/>
          <pc:sldMk cId="0" sldId="256"/>
        </pc:sldMkLst>
        <pc:spChg chg="mod">
          <ac:chgData name="Ellen Jakubowski" userId="8cf2bc80-9027-41f8-8362-140783d782e4" providerId="ADAL" clId="{3367D123-68A0-4B50-8E61-F1328765DF64}" dt="2026-05-28T14:43:31.569" v="0" actId="20577"/>
          <ac:spMkLst>
            <pc:docMk/>
            <pc:sldMk cId="0" sldId="256"/>
            <ac:spMk id="9" creationId="{00000000-0000-0000-0000-000000000000}"/>
          </ac:spMkLst>
        </pc:spChg>
      </pc:sldChg>
      <pc:sldChg chg="modSp mod">
        <pc:chgData name="Ellen Jakubowski" userId="8cf2bc80-9027-41f8-8362-140783d782e4" providerId="ADAL" clId="{3367D123-68A0-4B50-8E61-F1328765DF64}" dt="2026-05-28T14:44:20.146" v="5" actId="20577"/>
        <pc:sldMkLst>
          <pc:docMk/>
          <pc:sldMk cId="0" sldId="258"/>
        </pc:sldMkLst>
        <pc:spChg chg="mod">
          <ac:chgData name="Ellen Jakubowski" userId="8cf2bc80-9027-41f8-8362-140783d782e4" providerId="ADAL" clId="{3367D123-68A0-4B50-8E61-F1328765DF64}" dt="2026-05-28T14:44:20.146" v="5" actId="20577"/>
          <ac:spMkLst>
            <pc:docMk/>
            <pc:sldMk cId="0" sldId="258"/>
            <ac:spMk id="6" creationId="{00000000-0000-0000-0000-000000000000}"/>
          </ac:spMkLst>
        </pc:spChg>
      </pc:sldChg>
      <pc:sldChg chg="modSp mod">
        <pc:chgData name="Ellen Jakubowski" userId="8cf2bc80-9027-41f8-8362-140783d782e4" providerId="ADAL" clId="{3367D123-68A0-4B50-8E61-F1328765DF64}" dt="2026-05-28T14:45:06.890" v="9" actId="20577"/>
        <pc:sldMkLst>
          <pc:docMk/>
          <pc:sldMk cId="0" sldId="259"/>
        </pc:sldMkLst>
        <pc:spChg chg="mod">
          <ac:chgData name="Ellen Jakubowski" userId="8cf2bc80-9027-41f8-8362-140783d782e4" providerId="ADAL" clId="{3367D123-68A0-4B50-8E61-F1328765DF64}" dt="2026-05-28T14:45:06.890" v="9" actId="20577"/>
          <ac:spMkLst>
            <pc:docMk/>
            <pc:sldMk cId="0" sldId="259"/>
            <ac:spMk id="8" creationId="{00000000-0000-0000-0000-000000000000}"/>
          </ac:spMkLst>
        </pc:spChg>
      </pc:sldChg>
      <pc:sldChg chg="modSp mod">
        <pc:chgData name="Ellen Jakubowski" userId="8cf2bc80-9027-41f8-8362-140783d782e4" providerId="ADAL" clId="{3367D123-68A0-4B50-8E61-F1328765DF64}" dt="2026-05-28T14:45:41.229" v="11" actId="20577"/>
        <pc:sldMkLst>
          <pc:docMk/>
          <pc:sldMk cId="0" sldId="260"/>
        </pc:sldMkLst>
        <pc:spChg chg="mod">
          <ac:chgData name="Ellen Jakubowski" userId="8cf2bc80-9027-41f8-8362-140783d782e4" providerId="ADAL" clId="{3367D123-68A0-4B50-8E61-F1328765DF64}" dt="2026-05-28T14:45:41.229" v="11" actId="20577"/>
          <ac:spMkLst>
            <pc:docMk/>
            <pc:sldMk cId="0" sldId="260"/>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6B664D99-20D9-B785-888B-13B62BBF8BF3}"/>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13" name="Slide Number Placeholder 12">
            <a:extLst>
              <a:ext uri="{FF2B5EF4-FFF2-40B4-BE49-F238E27FC236}">
                <a16:creationId xmlns:a16="http://schemas.microsoft.com/office/drawing/2014/main" id="{CCFDB579-8ABF-CB3C-175E-B80EC0A09652}"/>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BDAB19F-5D46-4FCE-84A5-0FF74C01A198}"/>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8" name="Slide Number Placeholder 7">
            <a:extLst>
              <a:ext uri="{FF2B5EF4-FFF2-40B4-BE49-F238E27FC236}">
                <a16:creationId xmlns:a16="http://schemas.microsoft.com/office/drawing/2014/main" id="{EA062F3A-D710-2190-D2A3-5167CFEC6A83}"/>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BE0398CD-F8FE-6AEE-2C83-AE76B96A332E}"/>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9" name="Slide Number Placeholder 8">
            <a:extLst>
              <a:ext uri="{FF2B5EF4-FFF2-40B4-BE49-F238E27FC236}">
                <a16:creationId xmlns:a16="http://schemas.microsoft.com/office/drawing/2014/main" id="{42B11E83-C982-B527-5C07-139CA85C42D6}"/>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660C80BF-A5A1-7BE8-AA0B-B8A21C4FBB7E}"/>
              </a:ext>
            </a:extLst>
          </p:cNvPr>
          <p:cNvSpPr/>
          <p:nvPr userDrawn="1"/>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12122"/>
          </a:solidFill>
        </p:spPr>
        <p:txBody>
          <a:bodyPr wrap="square" lIns="0" tIns="0" rIns="0" bIns="0" rtlCol="0"/>
          <a:lstStyle/>
          <a:p>
            <a:endParaRPr/>
          </a:p>
        </p:txBody>
      </p:sp>
      <p:sp>
        <p:nvSpPr>
          <p:cNvPr id="7" name="Footer Placeholder 6">
            <a:extLst>
              <a:ext uri="{FF2B5EF4-FFF2-40B4-BE49-F238E27FC236}">
                <a16:creationId xmlns:a16="http://schemas.microsoft.com/office/drawing/2014/main" id="{F1D17B73-A334-425C-DA42-8F5B3F7CBAA5}"/>
              </a:ext>
            </a:extLst>
          </p:cNvPr>
          <p:cNvSpPr>
            <a:spLocks noGrp="1"/>
          </p:cNvSpPr>
          <p:nvPr>
            <p:ph type="ftr" sz="quarter" idx="11"/>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DF3E1904-1BE1-9406-9615-4460E66BE2CD}"/>
              </a:ext>
            </a:extLst>
          </p:cNvPr>
          <p:cNvSpPr>
            <a:spLocks noGrp="1"/>
          </p:cNvSpPr>
          <p:nvPr>
            <p:ph type="sldNum" sz="quarter" idx="12"/>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12122"/>
          </a:solidFill>
        </p:spPr>
        <p:txBody>
          <a:bodyPr wrap="square" lIns="0" tIns="0" rIns="0" bIns="0" rtlCol="0"/>
          <a:lstStyle/>
          <a:p>
            <a:endParaRPr/>
          </a:p>
        </p:txBody>
      </p:sp>
      <p:sp>
        <p:nvSpPr>
          <p:cNvPr id="2" name="Holder 2"/>
          <p:cNvSpPr>
            <a:spLocks noGrp="1"/>
          </p:cNvSpPr>
          <p:nvPr>
            <p:ph type="ftr" sz="quarter" idx="5"/>
          </p:nvPr>
        </p:nvSpPr>
        <p:spPr>
          <a:xfrm>
            <a:off x="1289050" y="10939744"/>
            <a:ext cx="5575935" cy="207749"/>
          </a:xfrm>
        </p:spPr>
        <p:txBody>
          <a:bodyPr lIns="0" tIns="0" rIns="0" bIns="0"/>
          <a:lstStyle>
            <a:lvl1pPr>
              <a:defRPr sz="1350" b="0" i="0" spc="0">
                <a:solidFill>
                  <a:schemeClr val="bg1"/>
                </a:solidFill>
                <a:latin typeface="Arial" panose="020B0604020202020204" pitchFamily="34" charset="0"/>
                <a:cs typeface="Arial" panose="020B0604020202020204" pitchFamily="34" charset="0"/>
              </a:defRPr>
            </a:lvl1pPr>
          </a:lstStyle>
          <a:p>
            <a:pPr marL="12700">
              <a:spcBef>
                <a:spcPts val="200"/>
              </a:spcBef>
            </a:pPr>
            <a:r>
              <a:rPr lang="en-CA" dirty="0"/>
              <a:t>Mission: Explore to Restore — Living Planet Report Canada for Kids</a:t>
            </a:r>
          </a:p>
        </p:txBody>
      </p:sp>
      <p:sp>
        <p:nvSpPr>
          <p:cNvPr id="4" name="Holder 4"/>
          <p:cNvSpPr>
            <a:spLocks noGrp="1"/>
          </p:cNvSpPr>
          <p:nvPr>
            <p:ph type="sldNum" sz="quarter" idx="7"/>
          </p:nvPr>
        </p:nvSpPr>
        <p:spPr>
          <a:xfrm>
            <a:off x="18662650" y="10999467"/>
            <a:ext cx="512807" cy="207749"/>
          </a:xfrm>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12122"/>
          </a:solidFill>
        </p:spPr>
        <p:txBody>
          <a:bodyPr wrap="square" lIns="0" tIns="0" rIns="0" bIns="0" rtlCol="0"/>
          <a:lstStyle/>
          <a:p>
            <a:endParaRPr/>
          </a:p>
        </p:txBody>
      </p:sp>
      <p:sp>
        <p:nvSpPr>
          <p:cNvPr id="4" name="Holder 4"/>
          <p:cNvSpPr>
            <a:spLocks noGrp="1"/>
          </p:cNvSpPr>
          <p:nvPr>
            <p:ph type="ftr" sz="quarter" idx="5"/>
          </p:nvPr>
        </p:nvSpPr>
        <p:spPr>
          <a:xfrm>
            <a:off x="967423" y="10939744"/>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spcBef>
                <a:spcPts val="200"/>
              </a:spcBef>
            </a:pPr>
            <a:r>
              <a:rPr lang="en-CA" dirty="0"/>
              <a:t>Mission: Explore to Restore — Living Planet Report Canada for Kids</a:t>
            </a:r>
          </a:p>
        </p:txBody>
      </p:sp>
      <p:sp>
        <p:nvSpPr>
          <p:cNvPr id="6" name="Holder 6"/>
          <p:cNvSpPr>
            <a:spLocks noGrp="1"/>
          </p:cNvSpPr>
          <p:nvPr>
            <p:ph type="sldNum" sz="quarter" idx="7"/>
          </p:nvPr>
        </p:nvSpPr>
        <p:spPr>
          <a:xfrm>
            <a:off x="18662650" y="10971596"/>
            <a:ext cx="685800" cy="207749"/>
          </a:xfrm>
          <a:prstGeom prst="rect">
            <a:avLst/>
          </a:prstGeom>
        </p:spPr>
        <p:txBody>
          <a:bodyPr wrap="square" lIns="0" tIns="0" rIns="0" bIns="0" anchor="ctr">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38100">
              <a:spcBef>
                <a:spcPts val="200"/>
              </a:spcBef>
            </a:pPr>
            <a:fld id="{81D60167-4931-47E6-BA6A-407CBD079E47}" type="slidenum">
              <a:rPr lang="en-CA" smtClean="0"/>
              <a:pPr marL="38100">
                <a:spcBef>
                  <a:spcPts val="200"/>
                </a:spcBef>
              </a:pPr>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artoon of a child reading a book&#10;&#10;Description automatically generated">
            <a:extLst>
              <a:ext uri="{FF2B5EF4-FFF2-40B4-BE49-F238E27FC236}">
                <a16:creationId xmlns:a16="http://schemas.microsoft.com/office/drawing/2014/main" id="{2E3B97B5-0291-F831-9EE3-3BC27F9A2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pic>
        <p:nvPicPr>
          <p:cNvPr id="20" name="Picture 19" descr="A black and white text&#10;&#10;Description automatically generated">
            <a:extLst>
              <a:ext uri="{FF2B5EF4-FFF2-40B4-BE49-F238E27FC236}">
                <a16:creationId xmlns:a16="http://schemas.microsoft.com/office/drawing/2014/main" id="{13FD1909-649A-B505-76DD-43BE9BD18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792" y="2515886"/>
            <a:ext cx="6274658" cy="2466519"/>
          </a:xfrm>
          <a:prstGeom prst="rect">
            <a:avLst/>
          </a:prstGeom>
        </p:spPr>
      </p:pic>
      <p:sp>
        <p:nvSpPr>
          <p:cNvPr id="2" name="object 2"/>
          <p:cNvSpPr txBox="1"/>
          <p:nvPr/>
        </p:nvSpPr>
        <p:spPr>
          <a:xfrm>
            <a:off x="8088274" y="6761049"/>
            <a:ext cx="5545173" cy="1689784"/>
          </a:xfrm>
          <a:prstGeom prst="roundRect">
            <a:avLst>
              <a:gd name="adj" fmla="val 5341"/>
            </a:avLst>
          </a:prstGeom>
          <a:solidFill>
            <a:srgbClr val="222222"/>
          </a:solidFill>
        </p:spPr>
        <p:txBody>
          <a:bodyPr vert="horz" wrap="square" lIns="144000" tIns="144000" rIns="108000" bIns="180000" rtlCol="0">
            <a:spAutoFit/>
          </a:bodyPr>
          <a:lstStyle/>
          <a:p>
            <a:pPr algn="just">
              <a:lnSpc>
                <a:spcPct val="100000"/>
              </a:lnSpc>
            </a:pPr>
            <a:r>
              <a:rPr sz="3550" b="1" dirty="0">
                <a:solidFill>
                  <a:srgbClr val="FFFFFF"/>
                </a:solidFill>
                <a:latin typeface="Arial" panose="020B0604020202020204" pitchFamily="34" charset="0"/>
                <a:cs typeface="Arial" panose="020B0604020202020204" pitchFamily="34" charset="0"/>
              </a:rPr>
              <a:t>Main objective:</a:t>
            </a:r>
            <a:endParaRPr sz="3550" b="1" dirty="0">
              <a:latin typeface="Arial" panose="020B0604020202020204" pitchFamily="34" charset="0"/>
              <a:cs typeface="Arial" panose="020B0604020202020204" pitchFamily="34" charset="0"/>
            </a:endParaRPr>
          </a:p>
          <a:p>
            <a:pPr marL="12700" marR="5080" algn="l">
              <a:lnSpc>
                <a:spcPct val="115700"/>
              </a:lnSpc>
              <a:spcBef>
                <a:spcPts val="785"/>
              </a:spcBef>
            </a:pPr>
            <a:r>
              <a:rPr sz="1950" dirty="0">
                <a:solidFill>
                  <a:srgbClr val="FFFFFF"/>
                </a:solidFill>
                <a:latin typeface="Arial" panose="020B0604020202020204" pitchFamily="34" charset="0"/>
                <a:cs typeface="Arial" panose="020B0604020202020204" pitchFamily="34" charset="0"/>
              </a:rPr>
              <a:t>This lesson builds understanding of biodiversity through species stories</a:t>
            </a:r>
            <a:r>
              <a:rPr lang="en-CA" sz="1950" dirty="0">
                <a:solidFill>
                  <a:srgbClr val="FFFFFF"/>
                </a:solidFill>
                <a:latin typeface="Arial" panose="020B0604020202020204" pitchFamily="34" charset="0"/>
                <a:cs typeface="Arial" panose="020B0604020202020204" pitchFamily="34" charset="0"/>
              </a:rPr>
              <a:t> </a:t>
            </a:r>
            <a:r>
              <a:rPr sz="1950" dirty="0">
                <a:solidFill>
                  <a:srgbClr val="FFFFFF"/>
                </a:solidFill>
                <a:latin typeface="Arial" panose="020B0604020202020204" pitchFamily="34" charset="0"/>
                <a:cs typeface="Arial" panose="020B0604020202020204" pitchFamily="34" charset="0"/>
              </a:rPr>
              <a:t>and quizzes.</a:t>
            </a:r>
            <a:endParaRPr sz="1950" dirty="0">
              <a:latin typeface="Arial" panose="020B0604020202020204" pitchFamily="34" charset="0"/>
              <a:cs typeface="Arial" panose="020B0604020202020204" pitchFamily="34" charset="0"/>
            </a:endParaRPr>
          </a:p>
        </p:txBody>
      </p:sp>
      <p:sp>
        <p:nvSpPr>
          <p:cNvPr id="3" name="object 3"/>
          <p:cNvSpPr txBox="1"/>
          <p:nvPr/>
        </p:nvSpPr>
        <p:spPr>
          <a:xfrm>
            <a:off x="8088274" y="8660573"/>
            <a:ext cx="5545175" cy="1211229"/>
          </a:xfrm>
          <a:prstGeom prst="rect">
            <a:avLst/>
          </a:prstGeom>
        </p:spPr>
        <p:txBody>
          <a:bodyPr vert="horz" wrap="square" lIns="0" tIns="109855" rIns="0" bIns="0" rtlCol="0">
            <a:spAutoFit/>
          </a:bodyPr>
          <a:lstStyle/>
          <a:p>
            <a:pPr>
              <a:lnSpc>
                <a:spcPts val="3460"/>
              </a:lnSpc>
            </a:pPr>
            <a:r>
              <a:rPr sz="3550" dirty="0">
                <a:solidFill>
                  <a:srgbClr val="231F20"/>
                </a:solidFill>
                <a:latin typeface="Arial MT"/>
                <a:cs typeface="Arial MT"/>
              </a:rPr>
              <a:t>General learning outcomes:</a:t>
            </a:r>
            <a:endParaRPr sz="3550" dirty="0">
              <a:latin typeface="Arial MT"/>
              <a:cs typeface="Arial MT"/>
            </a:endParaRPr>
          </a:p>
          <a:p>
            <a:pPr marL="12700" marR="227965">
              <a:lnSpc>
                <a:spcPct val="100000"/>
              </a:lnSpc>
              <a:spcBef>
                <a:spcPts val="405"/>
              </a:spcBef>
            </a:pPr>
            <a:r>
              <a:rPr sz="1950" dirty="0">
                <a:solidFill>
                  <a:srgbClr val="231F20"/>
                </a:solidFill>
                <a:latin typeface="Arial MT"/>
                <a:cs typeface="Arial MT"/>
              </a:rPr>
              <a:t>Please see Appendix 1 for general outcomes that apply to your province/ territory.</a:t>
            </a:r>
            <a:endParaRPr sz="1950" dirty="0">
              <a:latin typeface="Arial MT"/>
              <a:cs typeface="Arial MT"/>
            </a:endParaRPr>
          </a:p>
        </p:txBody>
      </p:sp>
      <p:sp>
        <p:nvSpPr>
          <p:cNvPr id="4" name="object 4"/>
          <p:cNvSpPr txBox="1"/>
          <p:nvPr/>
        </p:nvSpPr>
        <p:spPr>
          <a:xfrm>
            <a:off x="14224217" y="6263744"/>
            <a:ext cx="4934585" cy="3109184"/>
          </a:xfrm>
          <a:prstGeom prst="rect">
            <a:avLst/>
          </a:prstGeom>
        </p:spPr>
        <p:txBody>
          <a:bodyPr vert="horz" wrap="square" lIns="0" tIns="109855" rIns="0" bIns="0" rtlCol="0">
            <a:spAutoFit/>
          </a:bodyPr>
          <a:lstStyle/>
          <a:p>
            <a:pPr marL="12700">
              <a:lnSpc>
                <a:spcPct val="100000"/>
              </a:lnSpc>
              <a:spcBef>
                <a:spcPts val="865"/>
              </a:spcBef>
            </a:pPr>
            <a:r>
              <a:rPr sz="3550" dirty="0">
                <a:solidFill>
                  <a:srgbClr val="231F20"/>
                </a:solidFill>
                <a:latin typeface="Arial MT"/>
                <a:cs typeface="Arial MT"/>
              </a:rPr>
              <a:t>Skills developed:</a:t>
            </a:r>
            <a:endParaRPr sz="3550" dirty="0">
              <a:latin typeface="Arial MT"/>
              <a:cs typeface="Arial MT"/>
            </a:endParaRPr>
          </a:p>
          <a:p>
            <a:pPr marL="12700" marR="5080">
              <a:lnSpc>
                <a:spcPct val="100000"/>
              </a:lnSpc>
              <a:spcBef>
                <a:spcPts val="405"/>
              </a:spcBef>
            </a:pPr>
            <a:r>
              <a:rPr sz="1950" dirty="0">
                <a:solidFill>
                  <a:srgbClr val="231F20"/>
                </a:solidFill>
                <a:latin typeface="Arial MT"/>
                <a:cs typeface="Arial MT"/>
              </a:rPr>
              <a:t>Time management and communication skills by engaging with various online resources and activities, research abilities, critical thinking, navigating digital content, learning about species across Canada, selecting a focal species to research, and why understanding species and ecosystems matters.</a:t>
            </a:r>
            <a:endParaRPr sz="1950" dirty="0">
              <a:latin typeface="Arial MT"/>
              <a:cs typeface="Arial MT"/>
            </a:endParaRPr>
          </a:p>
        </p:txBody>
      </p:sp>
      <p:grpSp>
        <p:nvGrpSpPr>
          <p:cNvPr id="5" name="object 5"/>
          <p:cNvGrpSpPr/>
          <p:nvPr/>
        </p:nvGrpSpPr>
        <p:grpSpPr>
          <a:xfrm>
            <a:off x="954691" y="5379717"/>
            <a:ext cx="5935345" cy="4846958"/>
            <a:chOff x="954691" y="5899296"/>
            <a:chExt cx="5935345" cy="4278630"/>
          </a:xfrm>
        </p:grpSpPr>
        <p:sp>
          <p:nvSpPr>
            <p:cNvPr id="6" name="object 6"/>
            <p:cNvSpPr/>
            <p:nvPr/>
          </p:nvSpPr>
          <p:spPr>
            <a:xfrm>
              <a:off x="954691" y="5899296"/>
              <a:ext cx="5935345" cy="4278630"/>
            </a:xfrm>
            <a:custGeom>
              <a:avLst/>
              <a:gdLst/>
              <a:ahLst/>
              <a:cxnLst/>
              <a:rect l="l" t="t" r="r" b="b"/>
              <a:pathLst>
                <a:path w="5935345" h="4278630">
                  <a:moveTo>
                    <a:pt x="5870899" y="0"/>
                  </a:moveTo>
                  <a:lnTo>
                    <a:pt x="64249" y="0"/>
                  </a:lnTo>
                  <a:lnTo>
                    <a:pt x="39239" y="5048"/>
                  </a:lnTo>
                  <a:lnTo>
                    <a:pt x="18817" y="18817"/>
                  </a:lnTo>
                  <a:lnTo>
                    <a:pt x="5048" y="39239"/>
                  </a:lnTo>
                  <a:lnTo>
                    <a:pt x="0" y="64249"/>
                  </a:lnTo>
                  <a:lnTo>
                    <a:pt x="0" y="4214154"/>
                  </a:lnTo>
                  <a:lnTo>
                    <a:pt x="5048" y="4239163"/>
                  </a:lnTo>
                  <a:lnTo>
                    <a:pt x="18817" y="4259586"/>
                  </a:lnTo>
                  <a:lnTo>
                    <a:pt x="39239" y="4273354"/>
                  </a:lnTo>
                  <a:lnTo>
                    <a:pt x="64249" y="4278403"/>
                  </a:lnTo>
                  <a:lnTo>
                    <a:pt x="5870899" y="4278403"/>
                  </a:lnTo>
                  <a:lnTo>
                    <a:pt x="5895909" y="4273354"/>
                  </a:lnTo>
                  <a:lnTo>
                    <a:pt x="5916331" y="4259586"/>
                  </a:lnTo>
                  <a:lnTo>
                    <a:pt x="5930100" y="4239163"/>
                  </a:lnTo>
                  <a:lnTo>
                    <a:pt x="5935149" y="4214154"/>
                  </a:lnTo>
                  <a:lnTo>
                    <a:pt x="5935149" y="64249"/>
                  </a:lnTo>
                  <a:lnTo>
                    <a:pt x="5930100" y="39239"/>
                  </a:lnTo>
                  <a:lnTo>
                    <a:pt x="5916331" y="18817"/>
                  </a:lnTo>
                  <a:lnTo>
                    <a:pt x="5895909" y="5048"/>
                  </a:lnTo>
                  <a:lnTo>
                    <a:pt x="5870899" y="0"/>
                  </a:lnTo>
                  <a:close/>
                </a:path>
              </a:pathLst>
            </a:custGeom>
            <a:solidFill>
              <a:srgbClr val="FCC941"/>
            </a:solidFill>
          </p:spPr>
          <p:txBody>
            <a:bodyPr wrap="square" lIns="0" tIns="0" rIns="0" bIns="0" rtlCol="0"/>
            <a:lstStyle/>
            <a:p>
              <a:endParaRPr dirty="0"/>
            </a:p>
          </p:txBody>
        </p:sp>
        <p:sp>
          <p:nvSpPr>
            <p:cNvPr id="7" name="object 7"/>
            <p:cNvSpPr/>
            <p:nvPr/>
          </p:nvSpPr>
          <p:spPr>
            <a:xfrm>
              <a:off x="1147446" y="6817208"/>
              <a:ext cx="5549900" cy="0"/>
            </a:xfrm>
            <a:custGeom>
              <a:avLst/>
              <a:gdLst/>
              <a:ahLst/>
              <a:cxnLst/>
              <a:rect l="l" t="t" r="r" b="b"/>
              <a:pathLst>
                <a:path w="5549900">
                  <a:moveTo>
                    <a:pt x="0" y="0"/>
                  </a:moveTo>
                  <a:lnTo>
                    <a:pt x="5549632" y="0"/>
                  </a:lnTo>
                </a:path>
              </a:pathLst>
            </a:custGeom>
            <a:ln w="7141">
              <a:solidFill>
                <a:srgbClr val="231F20"/>
              </a:solidFill>
            </a:ln>
          </p:spPr>
          <p:txBody>
            <a:bodyPr wrap="square" lIns="0" tIns="0" rIns="0" bIns="0" rtlCol="0"/>
            <a:lstStyle/>
            <a:p>
              <a:endParaRPr/>
            </a:p>
          </p:txBody>
        </p:sp>
        <p:sp>
          <p:nvSpPr>
            <p:cNvPr id="8" name="object 8"/>
            <p:cNvSpPr/>
            <p:nvPr/>
          </p:nvSpPr>
          <p:spPr>
            <a:xfrm>
              <a:off x="1147446" y="8563561"/>
              <a:ext cx="5549900" cy="0"/>
            </a:xfrm>
            <a:custGeom>
              <a:avLst/>
              <a:gdLst/>
              <a:ahLst/>
              <a:cxnLst/>
              <a:rect l="l" t="t" r="r" b="b"/>
              <a:pathLst>
                <a:path w="5549900">
                  <a:moveTo>
                    <a:pt x="0" y="0"/>
                  </a:moveTo>
                  <a:lnTo>
                    <a:pt x="5549632" y="0"/>
                  </a:lnTo>
                </a:path>
              </a:pathLst>
            </a:custGeom>
            <a:ln w="7141">
              <a:solidFill>
                <a:srgbClr val="231F20"/>
              </a:solidFill>
            </a:ln>
          </p:spPr>
          <p:txBody>
            <a:bodyPr wrap="square" lIns="0" tIns="0" rIns="0" bIns="0" rtlCol="0"/>
            <a:lstStyle/>
            <a:p>
              <a:endParaRPr dirty="0"/>
            </a:p>
          </p:txBody>
        </p:sp>
      </p:grpSp>
      <p:sp>
        <p:nvSpPr>
          <p:cNvPr id="9" name="object 9"/>
          <p:cNvSpPr txBox="1"/>
          <p:nvPr/>
        </p:nvSpPr>
        <p:spPr>
          <a:xfrm>
            <a:off x="1134746" y="5482120"/>
            <a:ext cx="4791075" cy="781624"/>
          </a:xfrm>
          <a:prstGeom prst="rect">
            <a:avLst/>
          </a:prstGeom>
        </p:spPr>
        <p:txBody>
          <a:bodyPr vert="horz" wrap="square" lIns="0" tIns="106045" rIns="0" bIns="0" rtlCol="0">
            <a:spAutoFit/>
          </a:bodyPr>
          <a:lstStyle/>
          <a:p>
            <a:pPr marL="12700">
              <a:lnSpc>
                <a:spcPct val="100000"/>
              </a:lnSpc>
              <a:spcBef>
                <a:spcPts val="835"/>
              </a:spcBef>
            </a:pPr>
            <a:r>
              <a:rPr sz="1900" dirty="0">
                <a:solidFill>
                  <a:srgbClr val="231F20"/>
                </a:solidFill>
                <a:latin typeface="Arial" panose="020B0604020202020204" pitchFamily="34" charset="0"/>
                <a:cs typeface="Arial" panose="020B0604020202020204" pitchFamily="34" charset="0"/>
              </a:rPr>
              <a:t>LENGTH OF LESSON:</a:t>
            </a:r>
            <a:endParaRPr sz="1900" dirty="0">
              <a:latin typeface="Arial" panose="020B0604020202020204" pitchFamily="34" charset="0"/>
              <a:cs typeface="Arial" panose="020B0604020202020204" pitchFamily="34" charset="0"/>
            </a:endParaRPr>
          </a:p>
          <a:p>
            <a:pPr marL="12700">
              <a:lnSpc>
                <a:spcPct val="100000"/>
              </a:lnSpc>
              <a:spcBef>
                <a:spcPts val="740"/>
              </a:spcBef>
            </a:pPr>
            <a:r>
              <a:rPr sz="1900" b="1" dirty="0">
                <a:solidFill>
                  <a:srgbClr val="231F20"/>
                </a:solidFill>
                <a:latin typeface="Arial" panose="020B0604020202020204" pitchFamily="34" charset="0"/>
                <a:cs typeface="Arial" panose="020B0604020202020204" pitchFamily="34" charset="0"/>
              </a:rPr>
              <a:t>One to two class periods (40-90 minutes</a:t>
            </a:r>
            <a:r>
              <a:rPr lang="fr-CA" sz="1900" b="1" dirty="0">
                <a:solidFill>
                  <a:srgbClr val="231F20"/>
                </a:solidFill>
                <a:latin typeface="Arial" panose="020B0604020202020204" pitchFamily="34" charset="0"/>
                <a:cs typeface="Arial" panose="020B0604020202020204" pitchFamily="34" charset="0"/>
              </a:rPr>
              <a:t>)</a:t>
            </a:r>
            <a:endParaRPr sz="1900" b="1" dirty="0">
              <a:latin typeface="Arial" panose="020B0604020202020204" pitchFamily="34" charset="0"/>
              <a:cs typeface="Arial" panose="020B0604020202020204" pitchFamily="34" charset="0"/>
            </a:endParaRPr>
          </a:p>
        </p:txBody>
      </p:sp>
      <p:sp>
        <p:nvSpPr>
          <p:cNvPr id="10" name="object 10"/>
          <p:cNvSpPr txBox="1"/>
          <p:nvPr/>
        </p:nvSpPr>
        <p:spPr>
          <a:xfrm>
            <a:off x="1134746" y="6454199"/>
            <a:ext cx="5481320" cy="1753235"/>
          </a:xfrm>
          <a:prstGeom prst="rect">
            <a:avLst/>
          </a:prstGeom>
        </p:spPr>
        <p:txBody>
          <a:bodyPr vert="horz" wrap="square" lIns="0" tIns="106045" rIns="0" bIns="0" rtlCol="0">
            <a:spAutoFit/>
          </a:bodyPr>
          <a:lstStyle/>
          <a:p>
            <a:pPr marL="12700">
              <a:lnSpc>
                <a:spcPct val="100000"/>
              </a:lnSpc>
              <a:spcBef>
                <a:spcPts val="835"/>
              </a:spcBef>
            </a:pPr>
            <a:r>
              <a:rPr sz="1900" dirty="0">
                <a:solidFill>
                  <a:srgbClr val="231F20"/>
                </a:solidFill>
                <a:latin typeface="Arial MT"/>
                <a:cs typeface="Arial MT"/>
              </a:rPr>
              <a:t>ASSESSMENT TOOLS:</a:t>
            </a:r>
            <a:endParaRPr sz="1900" dirty="0">
              <a:latin typeface="Arial MT"/>
              <a:cs typeface="Arial MT"/>
            </a:endParaRPr>
          </a:p>
          <a:p>
            <a:pPr marL="12700" marR="5080">
              <a:lnSpc>
                <a:spcPct val="100000"/>
              </a:lnSpc>
              <a:spcBef>
                <a:spcPts val="740"/>
              </a:spcBef>
            </a:pPr>
            <a:r>
              <a:rPr sz="1900" dirty="0">
                <a:solidFill>
                  <a:srgbClr val="231F20"/>
                </a:solidFill>
                <a:latin typeface="Arial MT"/>
                <a:cs typeface="Arial MT"/>
              </a:rPr>
              <a:t>Student: </a:t>
            </a:r>
            <a:r>
              <a:rPr sz="1900" b="1" dirty="0">
                <a:solidFill>
                  <a:srgbClr val="231F20"/>
                </a:solidFill>
                <a:latin typeface="Arial" panose="020B0604020202020204" pitchFamily="34" charset="0"/>
                <a:cs typeface="Arial" panose="020B0604020202020204" pitchFamily="34" charset="0"/>
              </a:rPr>
              <a:t>Wildlife Investigation Worksheet and back of Mission #3 card</a:t>
            </a:r>
          </a:p>
          <a:p>
            <a:pPr marL="12700" marR="189230">
              <a:lnSpc>
                <a:spcPct val="100000"/>
              </a:lnSpc>
              <a:spcBef>
                <a:spcPts val="735"/>
              </a:spcBef>
            </a:pPr>
            <a:r>
              <a:rPr sz="1900" dirty="0">
                <a:solidFill>
                  <a:srgbClr val="231F20"/>
                </a:solidFill>
                <a:latin typeface="Arial MT"/>
                <a:cs typeface="Arial MT"/>
              </a:rPr>
              <a:t>Teacher: </a:t>
            </a:r>
            <a:r>
              <a:rPr sz="1900" b="1" dirty="0">
                <a:solidFill>
                  <a:srgbClr val="231F20"/>
                </a:solidFill>
                <a:latin typeface="Arial" panose="020B0604020202020204" pitchFamily="34" charset="0"/>
                <a:cs typeface="Arial" panose="020B0604020202020204" pitchFamily="34" charset="0"/>
              </a:rPr>
              <a:t>Assessment Rubric (choice of Quick or Inquiry Learning version)</a:t>
            </a:r>
          </a:p>
        </p:txBody>
      </p:sp>
      <p:sp>
        <p:nvSpPr>
          <p:cNvPr id="11" name="object 11"/>
          <p:cNvSpPr txBox="1"/>
          <p:nvPr/>
        </p:nvSpPr>
        <p:spPr>
          <a:xfrm>
            <a:off x="1134746" y="8516010"/>
            <a:ext cx="4583430" cy="1951175"/>
          </a:xfrm>
          <a:prstGeom prst="rect">
            <a:avLst/>
          </a:prstGeom>
        </p:spPr>
        <p:txBody>
          <a:bodyPr vert="horz" wrap="square" lIns="0" tIns="106045" rIns="0" bIns="0" rtlCol="0">
            <a:spAutoFit/>
          </a:bodyPr>
          <a:lstStyle/>
          <a:p>
            <a:pPr marL="12700">
              <a:lnSpc>
                <a:spcPct val="100000"/>
              </a:lnSpc>
              <a:spcBef>
                <a:spcPts val="835"/>
              </a:spcBef>
            </a:pPr>
            <a:r>
              <a:rPr sz="1900" dirty="0">
                <a:solidFill>
                  <a:srgbClr val="231F20"/>
                </a:solidFill>
                <a:latin typeface="Arial MT"/>
                <a:cs typeface="Arial MT"/>
              </a:rPr>
              <a:t>MATERIALS REQUIRED:</a:t>
            </a:r>
            <a:endParaRPr sz="1900" dirty="0">
              <a:latin typeface="Arial MT"/>
              <a:cs typeface="Arial MT"/>
            </a:endParaRPr>
          </a:p>
          <a:p>
            <a:pPr marL="342900" indent="-342900">
              <a:buFont typeface="Arial" panose="020B0604020202020204" pitchFamily="34" charset="0"/>
              <a:buChar char="•"/>
            </a:pPr>
            <a:r>
              <a:rPr lang="en-CA" sz="1900" b="1" dirty="0">
                <a:effectLst/>
                <a:latin typeface="Arial" panose="020B0604020202020204" pitchFamily="34" charset="0"/>
                <a:cs typeface="Arial" panose="020B0604020202020204" pitchFamily="34" charset="0"/>
              </a:rPr>
              <a:t>Access to the LPRC for Kids website </a:t>
            </a:r>
            <a:br>
              <a:rPr lang="en-CA" sz="1900" b="1" dirty="0">
                <a:effectLst/>
                <a:latin typeface="Arial" panose="020B0604020202020204" pitchFamily="34" charset="0"/>
                <a:cs typeface="Arial" panose="020B0604020202020204" pitchFamily="34" charset="0"/>
              </a:rPr>
            </a:br>
            <a:r>
              <a:rPr lang="en-CA" sz="1900" b="1" dirty="0">
                <a:effectLst/>
                <a:latin typeface="Arial" panose="020B0604020202020204" pitchFamily="34" charset="0"/>
                <a:cs typeface="Arial" panose="020B0604020202020204" pitchFamily="34" charset="0"/>
              </a:rPr>
              <a:t>(</a:t>
            </a:r>
            <a:r>
              <a:rPr lang="en-CA" sz="1900" b="1" dirty="0" err="1">
                <a:effectLst/>
                <a:latin typeface="Arial" panose="020B0604020202020204" pitchFamily="34" charset="0"/>
                <a:cs typeface="Arial" panose="020B0604020202020204" pitchFamily="34" charset="0"/>
              </a:rPr>
              <a:t>wwf.ca</a:t>
            </a:r>
            <a:r>
              <a:rPr lang="en-CA" sz="1900" b="1" dirty="0">
                <a:effectLst/>
                <a:latin typeface="Arial" panose="020B0604020202020204" pitchFamily="34" charset="0"/>
                <a:cs typeface="Arial" panose="020B0604020202020204" pitchFamily="34" charset="0"/>
              </a:rPr>
              <a:t>/</a:t>
            </a:r>
            <a:r>
              <a:rPr lang="en-CA" sz="1900" b="1" dirty="0" err="1">
                <a:effectLst/>
                <a:latin typeface="Arial" panose="020B0604020202020204" pitchFamily="34" charset="0"/>
                <a:cs typeface="Arial" panose="020B0604020202020204" pitchFamily="34" charset="0"/>
              </a:rPr>
              <a:t>lprckids</a:t>
            </a:r>
            <a:r>
              <a:rPr lang="en-CA" sz="1900" b="1" dirty="0">
                <a:effectLst/>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CA" sz="1900" b="1" dirty="0">
                <a:effectLst/>
                <a:latin typeface="Arial" panose="020B0604020202020204" pitchFamily="34" charset="0"/>
                <a:cs typeface="Arial" panose="020B0604020202020204" pitchFamily="34" charset="0"/>
              </a:rPr>
              <a:t>One copy of the Wildlife Investigation Worksheet per student</a:t>
            </a:r>
          </a:p>
          <a:p>
            <a:pPr marL="12700" indent="-235585">
              <a:spcBef>
                <a:spcPts val="740"/>
              </a:spcBef>
              <a:buChar char="•"/>
              <a:tabLst>
                <a:tab pos="342265" algn="l"/>
              </a:tabLst>
            </a:pPr>
            <a:endParaRPr sz="1900" b="1" dirty="0">
              <a:solidFill>
                <a:srgbClr val="231F20"/>
              </a:solidFill>
              <a:latin typeface="Arial" panose="020B0604020202020204" pitchFamily="34" charset="0"/>
              <a:cs typeface="Arial" panose="020B0604020202020204" pitchFamily="34" charset="0"/>
            </a:endParaRPr>
          </a:p>
        </p:txBody>
      </p:sp>
      <p:sp>
        <p:nvSpPr>
          <p:cNvPr id="15" name="object 15"/>
          <p:cNvSpPr txBox="1"/>
          <p:nvPr/>
        </p:nvSpPr>
        <p:spPr>
          <a:xfrm>
            <a:off x="5005549" y="362377"/>
            <a:ext cx="4173220" cy="314960"/>
          </a:xfrm>
          <a:prstGeom prst="rect">
            <a:avLst/>
          </a:prstGeom>
        </p:spPr>
        <p:txBody>
          <a:bodyPr vert="horz" wrap="square" lIns="0" tIns="12065" rIns="0" bIns="0" rtlCol="0">
            <a:spAutoFit/>
          </a:bodyPr>
          <a:lstStyle/>
          <a:p>
            <a:pPr marL="12700">
              <a:lnSpc>
                <a:spcPct val="100000"/>
              </a:lnSpc>
              <a:spcBef>
                <a:spcPts val="95"/>
              </a:spcBef>
            </a:pPr>
            <a:r>
              <a:rPr sz="1900" spc="-50" dirty="0">
                <a:solidFill>
                  <a:srgbClr val="231F20"/>
                </a:solidFill>
                <a:latin typeface="Lucida Sans Unicode"/>
                <a:cs typeface="Lucida Sans Unicode"/>
              </a:rPr>
              <a:t>Living</a:t>
            </a:r>
            <a:r>
              <a:rPr sz="1900" spc="-105" dirty="0">
                <a:solidFill>
                  <a:srgbClr val="231F20"/>
                </a:solidFill>
                <a:latin typeface="Lucida Sans Unicode"/>
                <a:cs typeface="Lucida Sans Unicode"/>
              </a:rPr>
              <a:t> </a:t>
            </a:r>
            <a:r>
              <a:rPr sz="1900" dirty="0">
                <a:solidFill>
                  <a:srgbClr val="231F20"/>
                </a:solidFill>
                <a:latin typeface="Lucida Sans Unicode"/>
                <a:cs typeface="Lucida Sans Unicode"/>
              </a:rPr>
              <a:t>Planet</a:t>
            </a:r>
            <a:r>
              <a:rPr sz="1900" spc="-105" dirty="0">
                <a:solidFill>
                  <a:srgbClr val="231F20"/>
                </a:solidFill>
                <a:latin typeface="Lucida Sans Unicode"/>
                <a:cs typeface="Lucida Sans Unicode"/>
              </a:rPr>
              <a:t> </a:t>
            </a:r>
            <a:r>
              <a:rPr sz="1900" spc="-10" dirty="0">
                <a:solidFill>
                  <a:srgbClr val="231F20"/>
                </a:solidFill>
                <a:latin typeface="Lucida Sans Unicode"/>
                <a:cs typeface="Lucida Sans Unicode"/>
              </a:rPr>
              <a:t>Report</a:t>
            </a:r>
            <a:r>
              <a:rPr sz="1900" spc="-105" dirty="0">
                <a:solidFill>
                  <a:srgbClr val="231F20"/>
                </a:solidFill>
                <a:latin typeface="Lucida Sans Unicode"/>
                <a:cs typeface="Lucida Sans Unicode"/>
              </a:rPr>
              <a:t> </a:t>
            </a:r>
            <a:r>
              <a:rPr sz="1900" spc="-10" dirty="0">
                <a:solidFill>
                  <a:srgbClr val="231F20"/>
                </a:solidFill>
                <a:latin typeface="Lucida Sans Unicode"/>
                <a:cs typeface="Lucida Sans Unicode"/>
              </a:rPr>
              <a:t>Canada</a:t>
            </a:r>
            <a:r>
              <a:rPr sz="1900" spc="-105" dirty="0">
                <a:solidFill>
                  <a:srgbClr val="231F20"/>
                </a:solidFill>
                <a:latin typeface="Lucida Sans Unicode"/>
                <a:cs typeface="Lucida Sans Unicode"/>
              </a:rPr>
              <a:t> </a:t>
            </a:r>
            <a:r>
              <a:rPr sz="1900" spc="-10" dirty="0">
                <a:solidFill>
                  <a:srgbClr val="231F20"/>
                </a:solidFill>
                <a:latin typeface="Lucida Sans Unicode"/>
                <a:cs typeface="Lucida Sans Unicode"/>
              </a:rPr>
              <a:t>for</a:t>
            </a:r>
            <a:r>
              <a:rPr sz="1900" spc="-105" dirty="0">
                <a:solidFill>
                  <a:srgbClr val="231F20"/>
                </a:solidFill>
                <a:latin typeface="Lucida Sans Unicode"/>
                <a:cs typeface="Lucida Sans Unicode"/>
              </a:rPr>
              <a:t> </a:t>
            </a:r>
            <a:r>
              <a:rPr sz="1900" spc="-20" dirty="0">
                <a:solidFill>
                  <a:srgbClr val="231F20"/>
                </a:solidFill>
                <a:latin typeface="Lucida Sans Unicode"/>
                <a:cs typeface="Lucida Sans Unicode"/>
              </a:rPr>
              <a:t>Kids</a:t>
            </a:r>
            <a:endParaRPr sz="1900">
              <a:latin typeface="Lucida Sans Unicode"/>
              <a:cs typeface="Lucida Sans Unicode"/>
            </a:endParaRPr>
          </a:p>
        </p:txBody>
      </p:sp>
      <p:sp>
        <p:nvSpPr>
          <p:cNvPr id="25" name="object 25"/>
          <p:cNvSpPr txBox="1"/>
          <p:nvPr/>
        </p:nvSpPr>
        <p:spPr>
          <a:xfrm>
            <a:off x="920045" y="4906291"/>
            <a:ext cx="2676525" cy="316230"/>
          </a:xfrm>
          <a:prstGeom prst="rect">
            <a:avLst/>
          </a:prstGeom>
        </p:spPr>
        <p:txBody>
          <a:bodyPr vert="horz" wrap="square" lIns="0" tIns="13335" rIns="0" bIns="0" rtlCol="0">
            <a:spAutoFit/>
          </a:bodyPr>
          <a:lstStyle/>
          <a:p>
            <a:pPr marL="12700">
              <a:lnSpc>
                <a:spcPct val="100000"/>
              </a:lnSpc>
              <a:spcBef>
                <a:spcPts val="105"/>
              </a:spcBef>
            </a:pPr>
            <a:r>
              <a:rPr sz="1900" dirty="0">
                <a:solidFill>
                  <a:srgbClr val="231F20"/>
                </a:solidFill>
                <a:latin typeface="Arial MT"/>
                <a:cs typeface="Arial MT"/>
              </a:rPr>
              <a:t>Grade levels: four to six</a:t>
            </a:r>
            <a:endParaRPr sz="1900" dirty="0">
              <a:latin typeface="Arial MT"/>
              <a:cs typeface="Arial MT"/>
            </a:endParaRPr>
          </a:p>
        </p:txBody>
      </p:sp>
      <p:pic>
        <p:nvPicPr>
          <p:cNvPr id="37" name="Picture 36" descr="A yellow spiral on a black background&#10;&#10;Description automatically generated">
            <a:extLst>
              <a:ext uri="{FF2B5EF4-FFF2-40B4-BE49-F238E27FC236}">
                <a16:creationId xmlns:a16="http://schemas.microsoft.com/office/drawing/2014/main" id="{F3805EAE-956A-3D3D-16E4-43864FB09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274" y="5672320"/>
            <a:ext cx="3380800" cy="781879"/>
          </a:xfrm>
          <a:prstGeom prst="rect">
            <a:avLst/>
          </a:prstGeom>
        </p:spPr>
      </p:pic>
      <p:pic>
        <p:nvPicPr>
          <p:cNvPr id="40" name="Picture 39" descr="A logo of a panda&#10;&#10;Description automatically generated">
            <a:extLst>
              <a:ext uri="{FF2B5EF4-FFF2-40B4-BE49-F238E27FC236}">
                <a16:creationId xmlns:a16="http://schemas.microsoft.com/office/drawing/2014/main" id="{84370E6E-93D6-1863-2232-3E131EFCF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grpSp>
        <p:nvGrpSpPr>
          <p:cNvPr id="12" name="Group 11">
            <a:extLst>
              <a:ext uri="{FF2B5EF4-FFF2-40B4-BE49-F238E27FC236}">
                <a16:creationId xmlns:a16="http://schemas.microsoft.com/office/drawing/2014/main" id="{DB931491-7ABA-CF64-D43F-BEFE6766ECDA}"/>
              </a:ext>
            </a:extLst>
          </p:cNvPr>
          <p:cNvGrpSpPr/>
          <p:nvPr/>
        </p:nvGrpSpPr>
        <p:grpSpPr>
          <a:xfrm>
            <a:off x="937980" y="0"/>
            <a:ext cx="2879090" cy="3634740"/>
            <a:chOff x="937980" y="0"/>
            <a:chExt cx="2879090" cy="3634740"/>
          </a:xfrm>
        </p:grpSpPr>
        <p:sp>
          <p:nvSpPr>
            <p:cNvPr id="13" name="object 18">
              <a:extLst>
                <a:ext uri="{FF2B5EF4-FFF2-40B4-BE49-F238E27FC236}">
                  <a16:creationId xmlns:a16="http://schemas.microsoft.com/office/drawing/2014/main" id="{B2027953-6E62-97B9-E09D-BBC0F7273FB9}"/>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p>
          </p:txBody>
        </p:sp>
        <p:sp>
          <p:nvSpPr>
            <p:cNvPr id="14" name="object 20">
              <a:extLst>
                <a:ext uri="{FF2B5EF4-FFF2-40B4-BE49-F238E27FC236}">
                  <a16:creationId xmlns:a16="http://schemas.microsoft.com/office/drawing/2014/main" id="{A08AC293-D659-55DF-D297-83905E2D559C}"/>
                </a:ext>
              </a:extLst>
            </p:cNvPr>
            <p:cNvSpPr txBox="1"/>
            <p:nvPr/>
          </p:nvSpPr>
          <p:spPr>
            <a:xfrm>
              <a:off x="937980" y="414038"/>
              <a:ext cx="2870008" cy="1514774"/>
            </a:xfrm>
            <a:prstGeom prst="rect">
              <a:avLst/>
            </a:prstGeom>
          </p:spPr>
          <p:txBody>
            <a:bodyPr vert="horz" wrap="square" lIns="0" tIns="229870" rIns="0" bIns="0" rtlCol="0">
              <a:spAutoFit/>
            </a:bodyPr>
            <a:lstStyle/>
            <a:p>
              <a:pPr marR="5080" algn="ctr">
                <a:lnSpc>
                  <a:spcPts val="5000"/>
                </a:lnSpc>
              </a:pPr>
              <a:r>
                <a:rPr sz="4000" dirty="0">
                  <a:solidFill>
                    <a:srgbClr val="222222"/>
                  </a:solidFill>
                  <a:latin typeface="Arial" panose="020B0604020202020204" pitchFamily="34" charset="0"/>
                  <a:cs typeface="Arial" panose="020B0604020202020204" pitchFamily="34" charset="0"/>
                </a:rPr>
                <a:t>LESSON PLAN</a:t>
              </a:r>
              <a:endParaRPr sz="4000" dirty="0">
                <a:latin typeface="Arial" panose="020B0604020202020204" pitchFamily="34" charset="0"/>
                <a:cs typeface="Arial" panose="020B0604020202020204" pitchFamily="34" charset="0"/>
              </a:endParaRPr>
            </a:p>
          </p:txBody>
        </p:sp>
        <p:sp>
          <p:nvSpPr>
            <p:cNvPr id="16" name="object 21">
              <a:extLst>
                <a:ext uri="{FF2B5EF4-FFF2-40B4-BE49-F238E27FC236}">
                  <a16:creationId xmlns:a16="http://schemas.microsoft.com/office/drawing/2014/main" id="{AA108508-E043-8BAF-0C92-C885F24274B4}"/>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dirty="0">
                  <a:solidFill>
                    <a:srgbClr val="222222"/>
                  </a:solidFill>
                  <a:latin typeface="Arial" panose="020B0604020202020204" pitchFamily="34" charset="0"/>
                  <a:cs typeface="Arial" panose="020B0604020202020204" pitchFamily="34" charset="0"/>
                </a:rPr>
                <a:t>3</a:t>
              </a:r>
              <a:endParaRPr sz="11950" dirty="0">
                <a:latin typeface="Arial" panose="020B0604020202020204" pitchFamily="34" charset="0"/>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line on a black background&#10;&#10;Description automatically generated">
            <a:extLst>
              <a:ext uri="{FF2B5EF4-FFF2-40B4-BE49-F238E27FC236}">
                <a16:creationId xmlns:a16="http://schemas.microsoft.com/office/drawing/2014/main" id="{FBEA3C0D-1F15-6964-E78D-D960F6463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5582485"/>
            <a:ext cx="10058400" cy="4861928"/>
          </a:xfrm>
          <a:prstGeom prst="rect">
            <a:avLst/>
          </a:prstGeom>
        </p:spPr>
      </p:pic>
      <p:sp>
        <p:nvSpPr>
          <p:cNvPr id="4" name="object 4"/>
          <p:cNvSpPr txBox="1">
            <a:spLocks noGrp="1"/>
          </p:cNvSpPr>
          <p:nvPr>
            <p:ph type="ftr" sz="quarter" idx="11"/>
          </p:nvPr>
        </p:nvSpPr>
        <p:spPr>
          <a:xfrm>
            <a:off x="967423" y="10939744"/>
            <a:ext cx="5575935" cy="207749"/>
          </a:xfrm>
        </p:spPr>
        <p:txBody>
          <a:bodyPr vert="horz" wrap="square" lIns="0" tIns="25400" rIns="0" bIns="0" rtlCol="0">
            <a:spAutoFit/>
          </a:bodyPr>
          <a:lstStyle/>
          <a:p>
            <a:r>
              <a:rPr lang="en-CA" dirty="0"/>
              <a:t>Mission: Explore to Restore — Living Planet Report Canada for Kids</a:t>
            </a:r>
          </a:p>
        </p:txBody>
      </p:sp>
      <p:sp>
        <p:nvSpPr>
          <p:cNvPr id="5" name="object 5"/>
          <p:cNvSpPr txBox="1">
            <a:spLocks noGrp="1"/>
          </p:cNvSpPr>
          <p:nvPr>
            <p:ph type="sldNum" sz="quarter" idx="12"/>
          </p:nvPr>
        </p:nvSpPr>
        <p:spPr>
          <a:xfrm>
            <a:off x="18662650" y="10971596"/>
            <a:ext cx="685800" cy="207749"/>
          </a:xfrm>
        </p:spPr>
        <p:txBody>
          <a:bodyPr vert="horz" wrap="square" lIns="0" tIns="25400" rIns="0" bIns="0" rtlCol="0">
            <a:spAutoFit/>
          </a:bodyPr>
          <a:lstStyle/>
          <a:p>
            <a:fld id="{81D60167-4931-47E6-BA6A-407CBD079E47}" type="slidenum">
              <a:rPr lang="en-CA" smtClean="0"/>
              <a:pPr/>
              <a:t>2</a:t>
            </a:fld>
            <a:endParaRPr lang="en-CA" dirty="0"/>
          </a:p>
        </p:txBody>
      </p:sp>
      <p:sp>
        <p:nvSpPr>
          <p:cNvPr id="17" name="object 2" descr="$PPTXTitle">
            <a:extLst>
              <a:ext uri="{FF2B5EF4-FFF2-40B4-BE49-F238E27FC236}">
                <a16:creationId xmlns:a16="http://schemas.microsoft.com/office/drawing/2014/main" id="{FFD6057F-A15B-E1C5-ED0F-E4020AC76935}"/>
              </a:ext>
            </a:extLst>
          </p:cNvPr>
          <p:cNvSpPr txBox="1">
            <a:spLocks/>
          </p:cNvSpPr>
          <p:nvPr/>
        </p:nvSpPr>
        <p:spPr>
          <a:xfrm>
            <a:off x="929679" y="1893485"/>
            <a:ext cx="5960110" cy="4217180"/>
          </a:xfrm>
          <a:prstGeom prst="rect">
            <a:avLst/>
          </a:prstGeom>
        </p:spPr>
        <p:txBody>
          <a:bodyPr vert="horz" wrap="square" lIns="0" tIns="109855" rIns="0" bIns="0" rtlCol="0">
            <a:spAutoFit/>
          </a:bodyPr>
          <a:lstStyle>
            <a:lvl1pPr>
              <a:defRPr>
                <a:latin typeface="+mj-lt"/>
                <a:ea typeface="+mj-ea"/>
                <a:cs typeface="+mj-cs"/>
              </a:defRPr>
            </a:lvl1pPr>
          </a:lstStyle>
          <a:p>
            <a:pPr marL="12700">
              <a:spcBef>
                <a:spcPts val="865"/>
              </a:spcBef>
            </a:pPr>
            <a:r>
              <a:rPr lang="en-CA" sz="3550" dirty="0">
                <a:solidFill>
                  <a:srgbClr val="231F20"/>
                </a:solidFill>
                <a:latin typeface="Arial" panose="020B0604020202020204" pitchFamily="34" charset="0"/>
                <a:cs typeface="Arial" panose="020B0604020202020204" pitchFamily="34" charset="0"/>
              </a:rPr>
              <a:t>Background information:</a:t>
            </a:r>
            <a:endParaRPr lang="en-CA" sz="3550" dirty="0">
              <a:latin typeface="Arial" panose="020B0604020202020204" pitchFamily="34" charset="0"/>
              <a:cs typeface="Arial" panose="020B0604020202020204" pitchFamily="34" charset="0"/>
            </a:endParaRPr>
          </a:p>
          <a:p>
            <a:pPr marL="12700" marR="5080">
              <a:spcBef>
                <a:spcPts val="405"/>
              </a:spcBef>
            </a:pPr>
            <a:r>
              <a:rPr lang="en-CA" sz="1900" dirty="0">
                <a:solidFill>
                  <a:srgbClr val="231F20"/>
                </a:solidFill>
                <a:latin typeface="Arial" panose="020B0604020202020204" pitchFamily="34" charset="0"/>
                <a:cs typeface="Arial" panose="020B0604020202020204" pitchFamily="34" charset="0"/>
              </a:rPr>
              <a:t>The homepage of the LPRC for Kids website </a:t>
            </a:r>
            <a:br>
              <a:rPr lang="en-CA" sz="1900" dirty="0">
                <a:solidFill>
                  <a:srgbClr val="231F20"/>
                </a:solidFill>
                <a:latin typeface="Arial" panose="020B0604020202020204" pitchFamily="34" charset="0"/>
                <a:cs typeface="Arial" panose="020B0604020202020204" pitchFamily="34" charset="0"/>
              </a:rPr>
            </a:br>
            <a:r>
              <a:rPr lang="en-CA" sz="1900" dirty="0">
                <a:solidFill>
                  <a:srgbClr val="231F20"/>
                </a:solidFill>
                <a:latin typeface="Arial" panose="020B0604020202020204" pitchFamily="34" charset="0"/>
                <a:cs typeface="Arial" panose="020B0604020202020204" pitchFamily="34" charset="0"/>
              </a:rPr>
              <a:t>(</a:t>
            </a:r>
            <a:r>
              <a:rPr lang="en-CA" sz="1900" dirty="0" err="1">
                <a:solidFill>
                  <a:srgbClr val="231F20"/>
                </a:solidFill>
                <a:latin typeface="Arial" panose="020B0604020202020204" pitchFamily="34" charset="0"/>
                <a:cs typeface="Arial" panose="020B0604020202020204" pitchFamily="34" charset="0"/>
              </a:rPr>
              <a:t>wwf.ca</a:t>
            </a:r>
            <a:r>
              <a:rPr lang="en-CA" sz="1900" dirty="0">
                <a:solidFill>
                  <a:srgbClr val="231F20"/>
                </a:solidFill>
                <a:latin typeface="Arial" panose="020B0604020202020204" pitchFamily="34" charset="0"/>
                <a:cs typeface="Arial" panose="020B0604020202020204" pitchFamily="34" charset="0"/>
              </a:rPr>
              <a:t>/</a:t>
            </a:r>
            <a:r>
              <a:rPr lang="en-CA" sz="1900" dirty="0" err="1">
                <a:solidFill>
                  <a:srgbClr val="231F20"/>
                </a:solidFill>
                <a:latin typeface="Arial" panose="020B0604020202020204" pitchFamily="34" charset="0"/>
                <a:cs typeface="Arial" panose="020B0604020202020204" pitchFamily="34" charset="0"/>
              </a:rPr>
              <a:t>lprckids</a:t>
            </a:r>
            <a:r>
              <a:rPr lang="en-CA" sz="1900" dirty="0">
                <a:solidFill>
                  <a:srgbClr val="231F20"/>
                </a:solidFill>
                <a:latin typeface="Arial" panose="020B0604020202020204" pitchFamily="34" charset="0"/>
                <a:cs typeface="Arial" panose="020B0604020202020204" pitchFamily="34" charset="0"/>
              </a:rPr>
              <a:t>) has a wealth of information that will provide the foundation for today’s investigation. If possible, gather the students together while you project the home page. Read the content aloud, and ensure that your students are understanding that the report is based on real data. And while sharing space with humans in our modern world creates challenges for wildlife, humans are also learning how to help wildlife. In this lesson, the students are going to investigate one of the six species featured on the website and complete short interactive quizzes.</a:t>
            </a:r>
            <a:endParaRPr lang="en-CA" sz="1900" dirty="0">
              <a:latin typeface="Arial" panose="020B0604020202020204" pitchFamily="34" charset="0"/>
              <a:cs typeface="Arial" panose="020B0604020202020204" pitchFamily="34" charset="0"/>
            </a:endParaRPr>
          </a:p>
        </p:txBody>
      </p:sp>
      <p:pic>
        <p:nvPicPr>
          <p:cNvPr id="6" name="bg object 18">
            <a:extLst>
              <a:ext uri="{FF2B5EF4-FFF2-40B4-BE49-F238E27FC236}">
                <a16:creationId xmlns:a16="http://schemas.microsoft.com/office/drawing/2014/main" id="{0154BE49-5FF9-09B4-5C9B-07356157AEC9}"/>
              </a:ext>
            </a:extLst>
          </p:cNvPr>
          <p:cNvPicPr/>
          <p:nvPr/>
        </p:nvPicPr>
        <p:blipFill>
          <a:blip r:embed="rId3" cstate="print"/>
          <a:stretch>
            <a:fillRect/>
          </a:stretch>
        </p:blipFill>
        <p:spPr>
          <a:xfrm>
            <a:off x="7042947" y="1069956"/>
            <a:ext cx="12118772" cy="10238599"/>
          </a:xfrm>
          <a:prstGeom prst="rect">
            <a:avLst/>
          </a:prstGeom>
        </p:spPr>
      </p:pic>
      <p:pic>
        <p:nvPicPr>
          <p:cNvPr id="20" name="Picture 19" descr="A yellow spiral on a black background&#10;&#10;Description automatically generated">
            <a:extLst>
              <a:ext uri="{FF2B5EF4-FFF2-40B4-BE49-F238E27FC236}">
                <a16:creationId xmlns:a16="http://schemas.microsoft.com/office/drawing/2014/main" id="{81A37BE3-7B4A-F95C-6C61-7576747E5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929" y="1111606"/>
            <a:ext cx="3380800" cy="7818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2383" y="3241786"/>
            <a:ext cx="12890500" cy="6936105"/>
          </a:xfrm>
          <a:custGeom>
            <a:avLst/>
            <a:gdLst/>
            <a:ahLst/>
            <a:cxnLst/>
            <a:rect l="l" t="t" r="r" b="b"/>
            <a:pathLst>
              <a:path w="12890500" h="6936105">
                <a:moveTo>
                  <a:pt x="12826139" y="0"/>
                </a:moveTo>
                <a:lnTo>
                  <a:pt x="64249" y="0"/>
                </a:lnTo>
                <a:lnTo>
                  <a:pt x="39239" y="5048"/>
                </a:lnTo>
                <a:lnTo>
                  <a:pt x="18817" y="18817"/>
                </a:lnTo>
                <a:lnTo>
                  <a:pt x="5048" y="39239"/>
                </a:lnTo>
                <a:lnTo>
                  <a:pt x="0" y="64249"/>
                </a:lnTo>
                <a:lnTo>
                  <a:pt x="0" y="6871665"/>
                </a:lnTo>
                <a:lnTo>
                  <a:pt x="5048" y="6896674"/>
                </a:lnTo>
                <a:lnTo>
                  <a:pt x="18817" y="6917096"/>
                </a:lnTo>
                <a:lnTo>
                  <a:pt x="39239" y="6930865"/>
                </a:lnTo>
                <a:lnTo>
                  <a:pt x="64249" y="6935914"/>
                </a:lnTo>
                <a:lnTo>
                  <a:pt x="12826139" y="6935914"/>
                </a:lnTo>
                <a:lnTo>
                  <a:pt x="12851154" y="6930865"/>
                </a:lnTo>
                <a:lnTo>
                  <a:pt x="12871580" y="6917096"/>
                </a:lnTo>
                <a:lnTo>
                  <a:pt x="12885350" y="6896674"/>
                </a:lnTo>
                <a:lnTo>
                  <a:pt x="12890399" y="6871665"/>
                </a:lnTo>
                <a:lnTo>
                  <a:pt x="12890399" y="64249"/>
                </a:lnTo>
                <a:lnTo>
                  <a:pt x="12885350" y="39239"/>
                </a:lnTo>
                <a:lnTo>
                  <a:pt x="12871580" y="18817"/>
                </a:lnTo>
                <a:lnTo>
                  <a:pt x="12851154" y="5048"/>
                </a:lnTo>
                <a:lnTo>
                  <a:pt x="12826139" y="0"/>
                </a:lnTo>
                <a:close/>
              </a:path>
            </a:pathLst>
          </a:custGeom>
          <a:solidFill>
            <a:srgbClr val="FCC941"/>
          </a:solidFill>
        </p:spPr>
        <p:txBody>
          <a:bodyPr wrap="square" lIns="0" tIns="0" rIns="0" bIns="0" rtlCol="0"/>
          <a:lstStyle/>
          <a:p>
            <a:endParaRPr/>
          </a:p>
        </p:txBody>
      </p:sp>
      <p:sp>
        <p:nvSpPr>
          <p:cNvPr id="3" name="object 3"/>
          <p:cNvSpPr txBox="1"/>
          <p:nvPr/>
        </p:nvSpPr>
        <p:spPr>
          <a:xfrm>
            <a:off x="1118155" y="3434143"/>
            <a:ext cx="6022340" cy="6372578"/>
          </a:xfrm>
          <a:prstGeom prst="rect">
            <a:avLst/>
          </a:prstGeom>
        </p:spPr>
        <p:txBody>
          <a:bodyPr vert="horz" wrap="square" lIns="0" tIns="12065" rIns="0" bIns="0" rtlCol="0">
            <a:spAutoFit/>
          </a:bodyPr>
          <a:lstStyle/>
          <a:p>
            <a:pPr marL="12700" marR="930910">
              <a:lnSpc>
                <a:spcPct val="100000"/>
              </a:lnSpc>
              <a:spcBef>
                <a:spcPts val="95"/>
              </a:spcBef>
            </a:pPr>
            <a:r>
              <a:rPr sz="1900" b="1" dirty="0">
                <a:solidFill>
                  <a:srgbClr val="231F20"/>
                </a:solidFill>
                <a:latin typeface="Arial" panose="020B0604020202020204" pitchFamily="34" charset="0"/>
                <a:cs typeface="Arial" panose="020B0604020202020204" pitchFamily="34" charset="0"/>
              </a:rPr>
              <a:t>Ross Hinks, Director of Natural Resources, Miawpukek First Nation</a:t>
            </a:r>
            <a:endParaRPr sz="1900" b="1" dirty="0">
              <a:latin typeface="Arial" panose="020B0604020202020204" pitchFamily="34" charset="0"/>
              <a:cs typeface="Arial" panose="020B0604020202020204" pitchFamily="34" charset="0"/>
            </a:endParaRPr>
          </a:p>
          <a:p>
            <a:pPr marL="389255" marR="591185">
              <a:lnSpc>
                <a:spcPct val="100000"/>
              </a:lnSpc>
              <a:spcBef>
                <a:spcPts val="735"/>
              </a:spcBef>
            </a:pPr>
            <a:r>
              <a:rPr sz="1900" spc="-55" dirty="0">
                <a:solidFill>
                  <a:srgbClr val="231F20"/>
                </a:solidFill>
                <a:latin typeface="Arial" panose="020B0604020202020204" pitchFamily="34" charset="0"/>
                <a:cs typeface="Arial" panose="020B0604020202020204" pitchFamily="34" charset="0"/>
              </a:rPr>
              <a:t>Ross</a:t>
            </a:r>
            <a:r>
              <a:rPr sz="1900" dirty="0">
                <a:solidFill>
                  <a:srgbClr val="231F20"/>
                </a:solidFill>
                <a:latin typeface="Arial" panose="020B0604020202020204" pitchFamily="34" charset="0"/>
                <a:cs typeface="Arial" panose="020B0604020202020204" pitchFamily="34" charset="0"/>
              </a:rPr>
              <a:t> Hinks</a:t>
            </a:r>
            <a:r>
              <a:rPr sz="1900" spc="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has</a:t>
            </a:r>
            <a:r>
              <a:rPr sz="1900" spc="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spent</a:t>
            </a:r>
            <a:r>
              <a:rPr sz="1900" spc="-5"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most</a:t>
            </a:r>
            <a:r>
              <a:rPr sz="1900" dirty="0">
                <a:solidFill>
                  <a:srgbClr val="231F20"/>
                </a:solidFill>
                <a:latin typeface="Arial" panose="020B0604020202020204" pitchFamily="34" charset="0"/>
                <a:cs typeface="Arial" panose="020B0604020202020204" pitchFamily="34" charset="0"/>
              </a:rPr>
              <a:t> </a:t>
            </a:r>
            <a:r>
              <a:rPr sz="1900" spc="85" dirty="0">
                <a:solidFill>
                  <a:srgbClr val="231F20"/>
                </a:solidFill>
                <a:latin typeface="Arial" panose="020B0604020202020204" pitchFamily="34" charset="0"/>
                <a:cs typeface="Arial" panose="020B0604020202020204" pitchFamily="34" charset="0"/>
              </a:rPr>
              <a:t>of</a:t>
            </a:r>
            <a:r>
              <a:rPr sz="1900" spc="-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his</a:t>
            </a:r>
            <a:r>
              <a:rPr sz="1900" spc="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life</a:t>
            </a:r>
            <a:r>
              <a:rPr sz="1900" spc="5"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living</a:t>
            </a:r>
            <a:r>
              <a:rPr sz="1900" spc="500" dirty="0">
                <a:solidFill>
                  <a:srgbClr val="231F20"/>
                </a:solidFill>
                <a:latin typeface="Arial" panose="020B0604020202020204" pitchFamily="34" charset="0"/>
                <a:cs typeface="Arial" panose="020B0604020202020204" pitchFamily="34" charset="0"/>
              </a:rPr>
              <a:t> </a:t>
            </a:r>
            <a:r>
              <a:rPr sz="1900" spc="80" dirty="0">
                <a:solidFill>
                  <a:srgbClr val="231F20"/>
                </a:solidFill>
                <a:latin typeface="Arial" panose="020B0604020202020204" pitchFamily="34" charset="0"/>
                <a:cs typeface="Arial" panose="020B0604020202020204" pitchFamily="34" charset="0"/>
              </a:rPr>
              <a:t>on</a:t>
            </a:r>
            <a:r>
              <a:rPr sz="1900" spc="-10"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Miawpukek</a:t>
            </a:r>
            <a:r>
              <a:rPr sz="1900" spc="-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First</a:t>
            </a:r>
            <a:r>
              <a:rPr sz="1900" spc="-10"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Nation.</a:t>
            </a:r>
            <a:r>
              <a:rPr sz="1900" dirty="0">
                <a:solidFill>
                  <a:srgbClr val="231F20"/>
                </a:solidFill>
                <a:latin typeface="Arial" panose="020B0604020202020204" pitchFamily="34" charset="0"/>
                <a:cs typeface="Arial" panose="020B0604020202020204" pitchFamily="34" charset="0"/>
              </a:rPr>
              <a:t> A</a:t>
            </a:r>
            <a:r>
              <a:rPr sz="1900" spc="-1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small</a:t>
            </a:r>
            <a:r>
              <a:rPr sz="1900" spc="-5" dirty="0">
                <a:solidFill>
                  <a:srgbClr val="231F20"/>
                </a:solidFill>
                <a:latin typeface="Arial" panose="020B0604020202020204" pitchFamily="34" charset="0"/>
                <a:cs typeface="Arial" panose="020B0604020202020204" pitchFamily="34" charset="0"/>
              </a:rPr>
              <a:t> </a:t>
            </a:r>
            <a:r>
              <a:rPr sz="1900" spc="40" dirty="0">
                <a:solidFill>
                  <a:srgbClr val="231F20"/>
                </a:solidFill>
                <a:latin typeface="Arial" panose="020B0604020202020204" pitchFamily="34" charset="0"/>
                <a:cs typeface="Arial" panose="020B0604020202020204" pitchFamily="34" charset="0"/>
              </a:rPr>
              <a:t>Mi’kmaq </a:t>
            </a:r>
            <a:r>
              <a:rPr sz="1900" spc="80" dirty="0">
                <a:solidFill>
                  <a:srgbClr val="231F20"/>
                </a:solidFill>
                <a:latin typeface="Arial" panose="020B0604020202020204" pitchFamily="34" charset="0"/>
                <a:cs typeface="Arial" panose="020B0604020202020204" pitchFamily="34" charset="0"/>
              </a:rPr>
              <a:t>community</a:t>
            </a:r>
            <a:r>
              <a:rPr sz="1900" spc="-5" dirty="0">
                <a:solidFill>
                  <a:srgbClr val="231F20"/>
                </a:solidFill>
                <a:latin typeface="Arial" panose="020B0604020202020204" pitchFamily="34" charset="0"/>
                <a:cs typeface="Arial" panose="020B0604020202020204" pitchFamily="34" charset="0"/>
              </a:rPr>
              <a:t> </a:t>
            </a:r>
            <a:r>
              <a:rPr sz="1900" spc="70" dirty="0">
                <a:solidFill>
                  <a:srgbClr val="231F20"/>
                </a:solidFill>
                <a:latin typeface="Arial" panose="020B0604020202020204" pitchFamily="34" charset="0"/>
                <a:cs typeface="Arial" panose="020B0604020202020204" pitchFamily="34" charset="0"/>
              </a:rPr>
              <a:t>in</a:t>
            </a:r>
            <a:r>
              <a:rPr sz="1900" spc="-1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Conne</a:t>
            </a:r>
            <a:r>
              <a:rPr sz="1900" spc="-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River,</a:t>
            </a:r>
            <a:r>
              <a:rPr sz="1900" spc="-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Nfld.</a:t>
            </a:r>
            <a:r>
              <a:rPr sz="1900" spc="-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Hinks</a:t>
            </a:r>
            <a:r>
              <a:rPr sz="1900" spc="-5" dirty="0">
                <a:solidFill>
                  <a:srgbClr val="231F20"/>
                </a:solidFill>
                <a:latin typeface="Arial" panose="020B0604020202020204" pitchFamily="34" charset="0"/>
                <a:cs typeface="Arial" panose="020B0604020202020204" pitchFamily="34" charset="0"/>
              </a:rPr>
              <a:t> </a:t>
            </a:r>
            <a:r>
              <a:rPr sz="1900" spc="-20" dirty="0">
                <a:solidFill>
                  <a:srgbClr val="231F20"/>
                </a:solidFill>
                <a:latin typeface="Arial" panose="020B0604020202020204" pitchFamily="34" charset="0"/>
                <a:cs typeface="Arial" panose="020B0604020202020204" pitchFamily="34" charset="0"/>
              </a:rPr>
              <a:t>grew </a:t>
            </a:r>
            <a:r>
              <a:rPr sz="1900" spc="95" dirty="0">
                <a:solidFill>
                  <a:srgbClr val="231F20"/>
                </a:solidFill>
                <a:latin typeface="Arial" panose="020B0604020202020204" pitchFamily="34" charset="0"/>
                <a:cs typeface="Arial" panose="020B0604020202020204" pitchFamily="34" charset="0"/>
              </a:rPr>
              <a:t>up</a:t>
            </a:r>
            <a:r>
              <a:rPr sz="1900" spc="1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fishing</a:t>
            </a:r>
            <a:r>
              <a:rPr sz="1900" spc="20" dirty="0">
                <a:solidFill>
                  <a:srgbClr val="231F20"/>
                </a:solidFill>
                <a:latin typeface="Arial" panose="020B0604020202020204" pitchFamily="34" charset="0"/>
                <a:cs typeface="Arial" panose="020B0604020202020204" pitchFamily="34" charset="0"/>
              </a:rPr>
              <a:t> </a:t>
            </a:r>
            <a:r>
              <a:rPr sz="1900" spc="80" dirty="0">
                <a:solidFill>
                  <a:srgbClr val="231F20"/>
                </a:solidFill>
                <a:latin typeface="Arial" panose="020B0604020202020204" pitchFamily="34" charset="0"/>
                <a:cs typeface="Arial" panose="020B0604020202020204" pitchFamily="34" charset="0"/>
              </a:rPr>
              <a:t>on</a:t>
            </a:r>
            <a:r>
              <a:rPr sz="1900" spc="15"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the</a:t>
            </a:r>
            <a:r>
              <a:rPr sz="1900" spc="20" dirty="0">
                <a:solidFill>
                  <a:srgbClr val="231F20"/>
                </a:solidFill>
                <a:latin typeface="Arial" panose="020B0604020202020204" pitchFamily="34" charset="0"/>
                <a:cs typeface="Arial" panose="020B0604020202020204" pitchFamily="34" charset="0"/>
              </a:rPr>
              <a:t> </a:t>
            </a:r>
            <a:r>
              <a:rPr sz="1900" spc="60" dirty="0">
                <a:solidFill>
                  <a:srgbClr val="231F20"/>
                </a:solidFill>
                <a:latin typeface="Arial" panose="020B0604020202020204" pitchFamily="34" charset="0"/>
                <a:cs typeface="Arial" panose="020B0604020202020204" pitchFamily="34" charset="0"/>
              </a:rPr>
              <a:t>river</a:t>
            </a:r>
            <a:r>
              <a:rPr sz="1900" spc="15" dirty="0">
                <a:solidFill>
                  <a:srgbClr val="231F20"/>
                </a:solidFill>
                <a:latin typeface="Arial" panose="020B0604020202020204" pitchFamily="34" charset="0"/>
                <a:cs typeface="Arial" panose="020B0604020202020204" pitchFamily="34" charset="0"/>
              </a:rPr>
              <a:t> </a:t>
            </a:r>
            <a:r>
              <a:rPr sz="1900" spc="85" dirty="0">
                <a:solidFill>
                  <a:srgbClr val="231F20"/>
                </a:solidFill>
                <a:latin typeface="Arial" panose="020B0604020202020204" pitchFamily="34" charset="0"/>
                <a:cs typeface="Arial" panose="020B0604020202020204" pitchFamily="34" charset="0"/>
              </a:rPr>
              <a:t>with</a:t>
            </a:r>
            <a:r>
              <a:rPr sz="1900" spc="1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his</a:t>
            </a:r>
            <a:r>
              <a:rPr sz="1900" spc="20"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father</a:t>
            </a:r>
            <a:r>
              <a:rPr sz="1900" spc="2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a:t>
            </a:r>
            <a:r>
              <a:rPr sz="1900" spc="15" dirty="0">
                <a:solidFill>
                  <a:srgbClr val="231F20"/>
                </a:solidFill>
                <a:latin typeface="Arial" panose="020B0604020202020204" pitchFamily="34" charset="0"/>
                <a:cs typeface="Arial" panose="020B0604020202020204" pitchFamily="34" charset="0"/>
              </a:rPr>
              <a:t> </a:t>
            </a:r>
            <a:r>
              <a:rPr sz="1900" spc="70" dirty="0">
                <a:solidFill>
                  <a:srgbClr val="231F20"/>
                </a:solidFill>
                <a:latin typeface="Arial" panose="020B0604020202020204" pitchFamily="34" charset="0"/>
                <a:cs typeface="Arial" panose="020B0604020202020204" pitchFamily="34" charset="0"/>
              </a:rPr>
              <a:t>their</a:t>
            </a:r>
            <a:endParaRPr sz="1900" dirty="0">
              <a:latin typeface="Arial" panose="020B0604020202020204" pitchFamily="34" charset="0"/>
              <a:cs typeface="Arial" panose="020B0604020202020204" pitchFamily="34" charset="0"/>
            </a:endParaRPr>
          </a:p>
          <a:p>
            <a:pPr marL="389255" marR="107314">
              <a:lnSpc>
                <a:spcPts val="2280"/>
              </a:lnSpc>
              <a:spcBef>
                <a:spcPts val="55"/>
              </a:spcBef>
            </a:pPr>
            <a:r>
              <a:rPr sz="1900" spc="50" dirty="0">
                <a:solidFill>
                  <a:srgbClr val="231F20"/>
                </a:solidFill>
                <a:latin typeface="Arial" panose="020B0604020202020204" pitchFamily="34" charset="0"/>
                <a:cs typeface="Arial" panose="020B0604020202020204" pitchFamily="34" charset="0"/>
              </a:rPr>
              <a:t>livelihood</a:t>
            </a:r>
            <a:r>
              <a:rPr sz="1900" spc="-10" dirty="0">
                <a:solidFill>
                  <a:srgbClr val="231F20"/>
                </a:solidFill>
                <a:latin typeface="Arial" panose="020B0604020202020204" pitchFamily="34" charset="0"/>
                <a:cs typeface="Arial" panose="020B0604020202020204" pitchFamily="34" charset="0"/>
              </a:rPr>
              <a:t> </a:t>
            </a:r>
            <a:r>
              <a:rPr sz="1900" spc="55" dirty="0">
                <a:solidFill>
                  <a:srgbClr val="231F20"/>
                </a:solidFill>
                <a:latin typeface="Arial" panose="020B0604020202020204" pitchFamily="34" charset="0"/>
                <a:cs typeface="Arial" panose="020B0604020202020204" pitchFamily="34" charset="0"/>
              </a:rPr>
              <a:t>depended</a:t>
            </a:r>
            <a:r>
              <a:rPr sz="1900" spc="-10" dirty="0">
                <a:solidFill>
                  <a:srgbClr val="231F20"/>
                </a:solidFill>
                <a:latin typeface="Arial" panose="020B0604020202020204" pitchFamily="34" charset="0"/>
                <a:cs typeface="Arial" panose="020B0604020202020204" pitchFamily="34" charset="0"/>
              </a:rPr>
              <a:t> </a:t>
            </a:r>
            <a:r>
              <a:rPr sz="1900" spc="80" dirty="0">
                <a:solidFill>
                  <a:srgbClr val="231F20"/>
                </a:solidFill>
                <a:latin typeface="Arial" panose="020B0604020202020204" pitchFamily="34" charset="0"/>
                <a:cs typeface="Arial" panose="020B0604020202020204" pitchFamily="34" charset="0"/>
              </a:rPr>
              <a:t>on</a:t>
            </a:r>
            <a:r>
              <a:rPr sz="1900" spc="-10"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what</a:t>
            </a:r>
            <a:r>
              <a:rPr sz="1900" spc="-15" dirty="0">
                <a:solidFill>
                  <a:srgbClr val="231F20"/>
                </a:solidFill>
                <a:latin typeface="Arial" panose="020B0604020202020204" pitchFamily="34" charset="0"/>
                <a:cs typeface="Arial" panose="020B0604020202020204" pitchFamily="34" charset="0"/>
              </a:rPr>
              <a:t> </a:t>
            </a:r>
            <a:r>
              <a:rPr sz="1900" spc="55" dirty="0">
                <a:solidFill>
                  <a:srgbClr val="231F20"/>
                </a:solidFill>
                <a:latin typeface="Arial" panose="020B0604020202020204" pitchFamily="34" charset="0"/>
                <a:cs typeface="Arial" panose="020B0604020202020204" pitchFamily="34" charset="0"/>
              </a:rPr>
              <a:t>they</a:t>
            </a:r>
            <a:r>
              <a:rPr sz="1900" spc="-10"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could</a:t>
            </a:r>
            <a:r>
              <a:rPr sz="1900" spc="-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get</a:t>
            </a:r>
            <a:r>
              <a:rPr sz="1900" spc="-15" dirty="0">
                <a:solidFill>
                  <a:srgbClr val="231F20"/>
                </a:solidFill>
                <a:latin typeface="Arial" panose="020B0604020202020204" pitchFamily="34" charset="0"/>
                <a:cs typeface="Arial" panose="020B0604020202020204" pitchFamily="34" charset="0"/>
              </a:rPr>
              <a:t> </a:t>
            </a:r>
            <a:r>
              <a:rPr sz="1900" spc="100" dirty="0">
                <a:solidFill>
                  <a:srgbClr val="231F20"/>
                </a:solidFill>
                <a:latin typeface="Arial" panose="020B0604020202020204" pitchFamily="34" charset="0"/>
                <a:cs typeface="Arial" panose="020B0604020202020204" pitchFamily="34" charset="0"/>
              </a:rPr>
              <a:t>from </a:t>
            </a:r>
            <a:r>
              <a:rPr sz="1900" spc="75" dirty="0">
                <a:solidFill>
                  <a:srgbClr val="231F20"/>
                </a:solidFill>
                <a:latin typeface="Arial" panose="020B0604020202020204" pitchFamily="34" charset="0"/>
                <a:cs typeface="Arial" panose="020B0604020202020204" pitchFamily="34" charset="0"/>
              </a:rPr>
              <a:t>the</a:t>
            </a:r>
            <a:r>
              <a:rPr sz="1900" spc="-4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land</a:t>
            </a:r>
            <a:r>
              <a:rPr sz="1900" spc="-4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and</a:t>
            </a:r>
            <a:r>
              <a:rPr sz="1900" spc="-45"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sea.</a:t>
            </a:r>
            <a:r>
              <a:rPr sz="1900" spc="-45" dirty="0">
                <a:solidFill>
                  <a:srgbClr val="231F20"/>
                </a:solidFill>
                <a:latin typeface="Arial" panose="020B0604020202020204" pitchFamily="34" charset="0"/>
                <a:cs typeface="Arial" panose="020B0604020202020204" pitchFamily="34" charset="0"/>
              </a:rPr>
              <a:t> </a:t>
            </a:r>
            <a:r>
              <a:rPr sz="1900" spc="-20" dirty="0">
                <a:solidFill>
                  <a:srgbClr val="231F20"/>
                </a:solidFill>
                <a:latin typeface="Arial" panose="020B0604020202020204" pitchFamily="34" charset="0"/>
                <a:cs typeface="Arial" panose="020B0604020202020204" pitchFamily="34" charset="0"/>
              </a:rPr>
              <a:t>He’s</a:t>
            </a:r>
            <a:r>
              <a:rPr sz="1900" spc="-45"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worked</a:t>
            </a:r>
            <a:r>
              <a:rPr sz="1900" spc="-45" dirty="0">
                <a:solidFill>
                  <a:srgbClr val="231F20"/>
                </a:solidFill>
                <a:latin typeface="Arial" panose="020B0604020202020204" pitchFamily="34" charset="0"/>
                <a:cs typeface="Arial" panose="020B0604020202020204" pitchFamily="34" charset="0"/>
              </a:rPr>
              <a:t> </a:t>
            </a:r>
            <a:r>
              <a:rPr sz="1900" spc="100" dirty="0">
                <a:solidFill>
                  <a:srgbClr val="231F20"/>
                </a:solidFill>
                <a:latin typeface="Arial" panose="020B0604020202020204" pitchFamily="34" charset="0"/>
                <a:cs typeface="Arial" panose="020B0604020202020204" pitchFamily="34" charset="0"/>
              </a:rPr>
              <a:t>for</a:t>
            </a:r>
            <a:r>
              <a:rPr sz="1900" spc="-40"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the</a:t>
            </a:r>
            <a:r>
              <a:rPr sz="1900" spc="-45" dirty="0">
                <a:solidFill>
                  <a:srgbClr val="231F20"/>
                </a:solidFill>
                <a:latin typeface="Arial" panose="020B0604020202020204" pitchFamily="34" charset="0"/>
                <a:cs typeface="Arial" panose="020B0604020202020204" pitchFamily="34" charset="0"/>
              </a:rPr>
              <a:t> </a:t>
            </a:r>
            <a:r>
              <a:rPr sz="1900" spc="45" dirty="0">
                <a:solidFill>
                  <a:srgbClr val="231F20"/>
                </a:solidFill>
                <a:latin typeface="Arial" panose="020B0604020202020204" pitchFamily="34" charset="0"/>
                <a:cs typeface="Arial" panose="020B0604020202020204" pitchFamily="34" charset="0"/>
              </a:rPr>
              <a:t>Nation</a:t>
            </a:r>
            <a:endParaRPr sz="1900" dirty="0">
              <a:latin typeface="Arial" panose="020B0604020202020204" pitchFamily="34" charset="0"/>
              <a:cs typeface="Arial" panose="020B0604020202020204" pitchFamily="34" charset="0"/>
            </a:endParaRPr>
          </a:p>
          <a:p>
            <a:pPr marL="389255">
              <a:lnSpc>
                <a:spcPts val="2195"/>
              </a:lnSpc>
            </a:pPr>
            <a:r>
              <a:rPr sz="1900" spc="100" dirty="0">
                <a:solidFill>
                  <a:srgbClr val="231F20"/>
                </a:solidFill>
                <a:latin typeface="Arial" panose="020B0604020202020204" pitchFamily="34" charset="0"/>
                <a:cs typeface="Arial" panose="020B0604020202020204" pitchFamily="34" charset="0"/>
              </a:rPr>
              <a:t>for</a:t>
            </a:r>
            <a:r>
              <a:rPr sz="1900" spc="-20"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roughly</a:t>
            </a:r>
            <a:r>
              <a:rPr sz="1900" spc="-1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45</a:t>
            </a:r>
            <a:r>
              <a:rPr sz="1900" spc="-2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years</a:t>
            </a:r>
            <a:r>
              <a:rPr sz="1900" spc="-1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and</a:t>
            </a:r>
            <a:r>
              <a:rPr sz="1900" spc="-15" dirty="0">
                <a:solidFill>
                  <a:srgbClr val="231F20"/>
                </a:solidFill>
                <a:latin typeface="Arial" panose="020B0604020202020204" pitchFamily="34" charset="0"/>
                <a:cs typeface="Arial" panose="020B0604020202020204" pitchFamily="34" charset="0"/>
              </a:rPr>
              <a:t> </a:t>
            </a:r>
            <a:r>
              <a:rPr sz="1900" spc="80" dirty="0">
                <a:solidFill>
                  <a:srgbClr val="231F20"/>
                </a:solidFill>
                <a:latin typeface="Arial" panose="020B0604020202020204" pitchFamily="34" charset="0"/>
                <a:cs typeface="Arial" panose="020B0604020202020204" pitchFamily="34" charset="0"/>
              </a:rPr>
              <a:t>now</a:t>
            </a:r>
            <a:r>
              <a:rPr sz="1900" spc="-2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serves</a:t>
            </a:r>
            <a:r>
              <a:rPr sz="1900" spc="-1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as</a:t>
            </a:r>
            <a:r>
              <a:rPr sz="1900" spc="-1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the</a:t>
            </a:r>
            <a:endParaRPr sz="1900" dirty="0">
              <a:latin typeface="Arial" panose="020B0604020202020204" pitchFamily="34" charset="0"/>
              <a:cs typeface="Arial" panose="020B0604020202020204" pitchFamily="34" charset="0"/>
            </a:endParaRPr>
          </a:p>
          <a:p>
            <a:pPr marL="389255" marR="93980">
              <a:lnSpc>
                <a:spcPts val="2280"/>
              </a:lnSpc>
              <a:spcBef>
                <a:spcPts val="75"/>
              </a:spcBef>
            </a:pPr>
            <a:r>
              <a:rPr sz="1900" spc="10" dirty="0">
                <a:solidFill>
                  <a:srgbClr val="231F20"/>
                </a:solidFill>
                <a:latin typeface="Arial" panose="020B0604020202020204" pitchFamily="34" charset="0"/>
                <a:cs typeface="Arial" panose="020B0604020202020204" pitchFamily="34" charset="0"/>
              </a:rPr>
              <a:t>community’s</a:t>
            </a:r>
            <a:r>
              <a:rPr sz="1900" spc="75" dirty="0">
                <a:solidFill>
                  <a:srgbClr val="231F20"/>
                </a:solidFill>
                <a:latin typeface="Arial" panose="020B0604020202020204" pitchFamily="34" charset="0"/>
                <a:cs typeface="Arial" panose="020B0604020202020204" pitchFamily="34" charset="0"/>
              </a:rPr>
              <a:t> director</a:t>
            </a:r>
            <a:r>
              <a:rPr sz="1900" spc="80" dirty="0">
                <a:solidFill>
                  <a:srgbClr val="231F20"/>
                </a:solidFill>
                <a:latin typeface="Arial" panose="020B0604020202020204" pitchFamily="34" charset="0"/>
                <a:cs typeface="Arial" panose="020B0604020202020204" pitchFamily="34" charset="0"/>
              </a:rPr>
              <a:t> </a:t>
            </a:r>
            <a:r>
              <a:rPr sz="1900" spc="85" dirty="0">
                <a:solidFill>
                  <a:srgbClr val="231F20"/>
                </a:solidFill>
                <a:latin typeface="Arial" panose="020B0604020202020204" pitchFamily="34" charset="0"/>
                <a:cs typeface="Arial" panose="020B0604020202020204" pitchFamily="34" charset="0"/>
              </a:rPr>
              <a:t>of</a:t>
            </a:r>
            <a:r>
              <a:rPr sz="1900" spc="70" dirty="0">
                <a:solidFill>
                  <a:srgbClr val="231F20"/>
                </a:solidFill>
                <a:latin typeface="Arial" panose="020B0604020202020204" pitchFamily="34" charset="0"/>
                <a:cs typeface="Arial" panose="020B0604020202020204" pitchFamily="34" charset="0"/>
              </a:rPr>
              <a:t> natural </a:t>
            </a:r>
            <a:r>
              <a:rPr sz="1900" spc="10" dirty="0">
                <a:solidFill>
                  <a:srgbClr val="231F20"/>
                </a:solidFill>
                <a:latin typeface="Arial" panose="020B0604020202020204" pitchFamily="34" charset="0"/>
                <a:cs typeface="Arial" panose="020B0604020202020204" pitchFamily="34" charset="0"/>
              </a:rPr>
              <a:t>resources,</a:t>
            </a:r>
            <a:r>
              <a:rPr sz="1900" spc="80"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where </a:t>
            </a:r>
            <a:r>
              <a:rPr sz="1900" dirty="0">
                <a:solidFill>
                  <a:srgbClr val="231F20"/>
                </a:solidFill>
                <a:latin typeface="Arial" panose="020B0604020202020204" pitchFamily="34" charset="0"/>
                <a:cs typeface="Arial" panose="020B0604020202020204" pitchFamily="34" charset="0"/>
              </a:rPr>
              <a:t>he</a:t>
            </a:r>
            <a:r>
              <a:rPr sz="1900" spc="8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advocates</a:t>
            </a:r>
            <a:r>
              <a:rPr sz="1900" spc="90" dirty="0">
                <a:solidFill>
                  <a:srgbClr val="231F20"/>
                </a:solidFill>
                <a:latin typeface="Arial" panose="020B0604020202020204" pitchFamily="34" charset="0"/>
                <a:cs typeface="Arial" panose="020B0604020202020204" pitchFamily="34" charset="0"/>
              </a:rPr>
              <a:t> </a:t>
            </a:r>
            <a:r>
              <a:rPr sz="1900" spc="100" dirty="0">
                <a:solidFill>
                  <a:srgbClr val="231F20"/>
                </a:solidFill>
                <a:latin typeface="Arial" panose="020B0604020202020204" pitchFamily="34" charset="0"/>
                <a:cs typeface="Arial" panose="020B0604020202020204" pitchFamily="34" charset="0"/>
              </a:rPr>
              <a:t>for</a:t>
            </a:r>
            <a:r>
              <a:rPr sz="1900" spc="9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Miawpukek’s</a:t>
            </a:r>
            <a:r>
              <a:rPr sz="1900" spc="90" dirty="0">
                <a:solidFill>
                  <a:srgbClr val="231F20"/>
                </a:solidFill>
                <a:latin typeface="Arial" panose="020B0604020202020204" pitchFamily="34" charset="0"/>
                <a:cs typeface="Arial" panose="020B0604020202020204" pitchFamily="34" charset="0"/>
              </a:rPr>
              <a:t> </a:t>
            </a:r>
            <a:r>
              <a:rPr sz="1900" spc="55" dirty="0">
                <a:solidFill>
                  <a:srgbClr val="231F20"/>
                </a:solidFill>
                <a:latin typeface="Arial" panose="020B0604020202020204" pitchFamily="34" charset="0"/>
                <a:cs typeface="Arial" panose="020B0604020202020204" pitchFamily="34" charset="0"/>
              </a:rPr>
              <a:t>involvement</a:t>
            </a:r>
            <a:r>
              <a:rPr sz="1900" spc="80" dirty="0">
                <a:solidFill>
                  <a:srgbClr val="231F20"/>
                </a:solidFill>
                <a:latin typeface="Arial" panose="020B0604020202020204" pitchFamily="34" charset="0"/>
                <a:cs typeface="Arial" panose="020B0604020202020204" pitchFamily="34" charset="0"/>
              </a:rPr>
              <a:t> </a:t>
            </a:r>
            <a:r>
              <a:rPr sz="1900" spc="40" dirty="0">
                <a:solidFill>
                  <a:srgbClr val="231F20"/>
                </a:solidFill>
                <a:latin typeface="Arial" panose="020B0604020202020204" pitchFamily="34" charset="0"/>
                <a:cs typeface="Arial" panose="020B0604020202020204" pitchFamily="34" charset="0"/>
              </a:rPr>
              <a:t>in </a:t>
            </a:r>
            <a:r>
              <a:rPr sz="1900" spc="60" dirty="0">
                <a:solidFill>
                  <a:srgbClr val="231F20"/>
                </a:solidFill>
                <a:latin typeface="Arial" panose="020B0604020202020204" pitchFamily="34" charset="0"/>
                <a:cs typeface="Arial" panose="020B0604020202020204" pitchFamily="34" charset="0"/>
              </a:rPr>
              <a:t>development</a:t>
            </a:r>
            <a:r>
              <a:rPr sz="1900" spc="-20"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projects.</a:t>
            </a:r>
            <a:endParaRPr sz="1900" dirty="0">
              <a:latin typeface="Arial" panose="020B0604020202020204" pitchFamily="34" charset="0"/>
              <a:cs typeface="Arial" panose="020B0604020202020204" pitchFamily="34" charset="0"/>
            </a:endParaRPr>
          </a:p>
          <a:p>
            <a:pPr marL="389255" marR="431165">
              <a:lnSpc>
                <a:spcPct val="100000"/>
              </a:lnSpc>
              <a:spcBef>
                <a:spcPts val="655"/>
              </a:spcBef>
            </a:pPr>
            <a:r>
              <a:rPr sz="1900" dirty="0">
                <a:solidFill>
                  <a:srgbClr val="231F20"/>
                </a:solidFill>
                <a:latin typeface="Arial" panose="020B0604020202020204" pitchFamily="34" charset="0"/>
                <a:cs typeface="Arial" panose="020B0604020202020204" pitchFamily="34" charset="0"/>
              </a:rPr>
              <a:t>A</a:t>
            </a:r>
            <a:r>
              <a:rPr sz="1900" spc="-1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Mi’kmaq</a:t>
            </a:r>
            <a:r>
              <a:rPr sz="1900" spc="-10"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man,</a:t>
            </a:r>
            <a:r>
              <a:rPr sz="1900" spc="-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Hinks</a:t>
            </a:r>
            <a:r>
              <a:rPr sz="1900" spc="-10"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holds</a:t>
            </a:r>
            <a:r>
              <a:rPr sz="1900" spc="-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vast</a:t>
            </a:r>
            <a:r>
              <a:rPr sz="1900" spc="-15" dirty="0">
                <a:solidFill>
                  <a:srgbClr val="231F20"/>
                </a:solidFill>
                <a:latin typeface="Arial" panose="020B0604020202020204" pitchFamily="34" charset="0"/>
                <a:cs typeface="Arial" panose="020B0604020202020204" pitchFamily="34" charset="0"/>
              </a:rPr>
              <a:t> </a:t>
            </a:r>
            <a:r>
              <a:rPr sz="1900" spc="35" dirty="0">
                <a:solidFill>
                  <a:srgbClr val="231F20"/>
                </a:solidFill>
                <a:latin typeface="Arial" panose="020B0604020202020204" pitchFamily="34" charset="0"/>
                <a:cs typeface="Arial" panose="020B0604020202020204" pitchFamily="34" charset="0"/>
              </a:rPr>
              <a:t>knowledge</a:t>
            </a:r>
            <a:r>
              <a:rPr sz="1900" spc="90" dirty="0">
                <a:solidFill>
                  <a:srgbClr val="231F20"/>
                </a:solidFill>
                <a:latin typeface="Arial" panose="020B0604020202020204" pitchFamily="34" charset="0"/>
                <a:cs typeface="Arial" panose="020B0604020202020204" pitchFamily="34" charset="0"/>
              </a:rPr>
              <a:t> of</a:t>
            </a:r>
            <a:r>
              <a:rPr sz="1900" spc="-15"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the</a:t>
            </a:r>
            <a:r>
              <a:rPr sz="1900" spc="-10"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land</a:t>
            </a:r>
            <a:r>
              <a:rPr sz="1900" spc="-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and</a:t>
            </a:r>
            <a:r>
              <a:rPr sz="1900" spc="-10"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the</a:t>
            </a:r>
            <a:r>
              <a:rPr sz="1900" spc="-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species</a:t>
            </a:r>
            <a:r>
              <a:rPr sz="1900" spc="-10" dirty="0">
                <a:solidFill>
                  <a:srgbClr val="231F20"/>
                </a:solidFill>
                <a:latin typeface="Arial" panose="020B0604020202020204" pitchFamily="34" charset="0"/>
                <a:cs typeface="Arial" panose="020B0604020202020204" pitchFamily="34" charset="0"/>
              </a:rPr>
              <a:t> </a:t>
            </a:r>
            <a:r>
              <a:rPr sz="1900" spc="90" dirty="0">
                <a:solidFill>
                  <a:srgbClr val="231F20"/>
                </a:solidFill>
                <a:latin typeface="Arial" panose="020B0604020202020204" pitchFamily="34" charset="0"/>
                <a:cs typeface="Arial" panose="020B0604020202020204" pitchFamily="34" charset="0"/>
              </a:rPr>
              <a:t>that</a:t>
            </a:r>
            <a:r>
              <a:rPr sz="1900" spc="-1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occupy</a:t>
            </a:r>
            <a:r>
              <a:rPr sz="1900" spc="-5" dirty="0">
                <a:solidFill>
                  <a:srgbClr val="231F20"/>
                </a:solidFill>
                <a:latin typeface="Arial" panose="020B0604020202020204" pitchFamily="34" charset="0"/>
                <a:cs typeface="Arial" panose="020B0604020202020204" pitchFamily="34" charset="0"/>
              </a:rPr>
              <a:t> </a:t>
            </a:r>
            <a:r>
              <a:rPr sz="1900" spc="55" dirty="0">
                <a:solidFill>
                  <a:srgbClr val="231F20"/>
                </a:solidFill>
                <a:latin typeface="Arial" panose="020B0604020202020204" pitchFamily="34" charset="0"/>
                <a:cs typeface="Arial" panose="020B0604020202020204" pitchFamily="34" charset="0"/>
              </a:rPr>
              <a:t>it.</a:t>
            </a:r>
            <a:r>
              <a:rPr sz="1900" spc="-10" dirty="0">
                <a:solidFill>
                  <a:srgbClr val="231F20"/>
                </a:solidFill>
                <a:latin typeface="Arial" panose="020B0604020202020204" pitchFamily="34" charset="0"/>
                <a:cs typeface="Arial" panose="020B0604020202020204" pitchFamily="34" charset="0"/>
              </a:rPr>
              <a:t> </a:t>
            </a:r>
            <a:r>
              <a:rPr sz="1900" spc="-20" dirty="0">
                <a:solidFill>
                  <a:srgbClr val="231F20"/>
                </a:solidFill>
                <a:latin typeface="Arial" panose="020B0604020202020204" pitchFamily="34" charset="0"/>
                <a:cs typeface="Arial" panose="020B0604020202020204" pitchFamily="34" charset="0"/>
              </a:rPr>
              <a:t>He’s</a:t>
            </a:r>
            <a:endParaRPr sz="1900" dirty="0">
              <a:latin typeface="Arial" panose="020B0604020202020204" pitchFamily="34" charset="0"/>
              <a:cs typeface="Arial" panose="020B0604020202020204" pitchFamily="34" charset="0"/>
            </a:endParaRPr>
          </a:p>
          <a:p>
            <a:pPr marL="389255" marR="5080">
              <a:lnSpc>
                <a:spcPts val="2280"/>
              </a:lnSpc>
              <a:spcBef>
                <a:spcPts val="60"/>
              </a:spcBef>
            </a:pPr>
            <a:r>
              <a:rPr sz="1900" spc="50" dirty="0">
                <a:solidFill>
                  <a:srgbClr val="231F20"/>
                </a:solidFill>
                <a:latin typeface="Arial" panose="020B0604020202020204" pitchFamily="34" charset="0"/>
                <a:cs typeface="Arial" panose="020B0604020202020204" pitchFamily="34" charset="0"/>
              </a:rPr>
              <a:t>spent</a:t>
            </a:r>
            <a:r>
              <a:rPr sz="1900" spc="95"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his</a:t>
            </a:r>
            <a:r>
              <a:rPr sz="1900" spc="100"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life</a:t>
            </a:r>
            <a:r>
              <a:rPr sz="1900" spc="105"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accumulating</a:t>
            </a:r>
            <a:r>
              <a:rPr sz="1900" spc="105"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knowledge</a:t>
            </a:r>
            <a:r>
              <a:rPr sz="1900" spc="100"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and</a:t>
            </a:r>
            <a:r>
              <a:rPr sz="1900" spc="105"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beliefs </a:t>
            </a:r>
            <a:r>
              <a:rPr sz="1900" spc="75" dirty="0">
                <a:solidFill>
                  <a:srgbClr val="231F20"/>
                </a:solidFill>
                <a:latin typeface="Arial" panose="020B0604020202020204" pitchFamily="34" charset="0"/>
                <a:cs typeface="Arial" panose="020B0604020202020204" pitchFamily="34" charset="0"/>
              </a:rPr>
              <a:t>about</a:t>
            </a:r>
            <a:r>
              <a:rPr sz="1900" spc="-30"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the</a:t>
            </a:r>
            <a:r>
              <a:rPr sz="1900" spc="-25" dirty="0">
                <a:solidFill>
                  <a:srgbClr val="231F20"/>
                </a:solidFill>
                <a:latin typeface="Arial" panose="020B0604020202020204" pitchFamily="34" charset="0"/>
                <a:cs typeface="Arial" panose="020B0604020202020204" pitchFamily="34" charset="0"/>
              </a:rPr>
              <a:t> </a:t>
            </a:r>
            <a:r>
              <a:rPr sz="1900" spc="45" dirty="0">
                <a:solidFill>
                  <a:srgbClr val="231F20"/>
                </a:solidFill>
                <a:latin typeface="Arial" panose="020B0604020202020204" pitchFamily="34" charset="0"/>
                <a:cs typeface="Arial" panose="020B0604020202020204" pitchFamily="34" charset="0"/>
              </a:rPr>
              <a:t>relationships</a:t>
            </a:r>
            <a:r>
              <a:rPr sz="1900" spc="-25" dirty="0">
                <a:solidFill>
                  <a:srgbClr val="231F20"/>
                </a:solidFill>
                <a:latin typeface="Arial" panose="020B0604020202020204" pitchFamily="34" charset="0"/>
                <a:cs typeface="Arial" panose="020B0604020202020204" pitchFamily="34" charset="0"/>
              </a:rPr>
              <a:t> </a:t>
            </a:r>
            <a:r>
              <a:rPr sz="1900" spc="55" dirty="0">
                <a:solidFill>
                  <a:srgbClr val="231F20"/>
                </a:solidFill>
                <a:latin typeface="Arial" panose="020B0604020202020204" pitchFamily="34" charset="0"/>
                <a:cs typeface="Arial" panose="020B0604020202020204" pitchFamily="34" charset="0"/>
              </a:rPr>
              <a:t>between</a:t>
            </a:r>
            <a:r>
              <a:rPr sz="1900" spc="-30"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the</a:t>
            </a:r>
            <a:r>
              <a:rPr sz="1900" spc="-2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species</a:t>
            </a:r>
            <a:r>
              <a:rPr sz="1900" spc="-25" dirty="0">
                <a:solidFill>
                  <a:srgbClr val="231F20"/>
                </a:solidFill>
                <a:latin typeface="Arial" panose="020B0604020202020204" pitchFamily="34" charset="0"/>
                <a:cs typeface="Arial" panose="020B0604020202020204" pitchFamily="34" charset="0"/>
              </a:rPr>
              <a:t> </a:t>
            </a:r>
            <a:r>
              <a:rPr sz="1900" spc="70" dirty="0">
                <a:solidFill>
                  <a:srgbClr val="231F20"/>
                </a:solidFill>
                <a:latin typeface="Arial" panose="020B0604020202020204" pitchFamily="34" charset="0"/>
                <a:cs typeface="Arial" panose="020B0604020202020204" pitchFamily="34" charset="0"/>
              </a:rPr>
              <a:t>in</a:t>
            </a:r>
            <a:r>
              <a:rPr sz="1900" spc="-30" dirty="0">
                <a:solidFill>
                  <a:srgbClr val="231F20"/>
                </a:solidFill>
                <a:latin typeface="Arial" panose="020B0604020202020204" pitchFamily="34" charset="0"/>
                <a:cs typeface="Arial" panose="020B0604020202020204" pitchFamily="34" charset="0"/>
              </a:rPr>
              <a:t> </a:t>
            </a:r>
            <a:r>
              <a:rPr sz="1900" spc="-25" dirty="0">
                <a:solidFill>
                  <a:srgbClr val="231F20"/>
                </a:solidFill>
                <a:latin typeface="Arial" panose="020B0604020202020204" pitchFamily="34" charset="0"/>
                <a:cs typeface="Arial" panose="020B0604020202020204" pitchFamily="34" charset="0"/>
              </a:rPr>
              <a:t>his </a:t>
            </a:r>
            <a:r>
              <a:rPr sz="1900" spc="50" dirty="0">
                <a:solidFill>
                  <a:srgbClr val="231F20"/>
                </a:solidFill>
                <a:latin typeface="Arial" panose="020B0604020202020204" pitchFamily="34" charset="0"/>
                <a:cs typeface="Arial" panose="020B0604020202020204" pitchFamily="34" charset="0"/>
              </a:rPr>
              <a:t>region</a:t>
            </a:r>
            <a:r>
              <a:rPr sz="1900" spc="4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and </a:t>
            </a:r>
            <a:r>
              <a:rPr sz="1900" spc="80" dirty="0">
                <a:solidFill>
                  <a:srgbClr val="231F20"/>
                </a:solidFill>
                <a:latin typeface="Arial" panose="020B0604020202020204" pitchFamily="34" charset="0"/>
                <a:cs typeface="Arial" panose="020B0604020202020204" pitchFamily="34" charset="0"/>
              </a:rPr>
              <a:t>how</a:t>
            </a:r>
            <a:r>
              <a:rPr sz="1900" spc="55" dirty="0">
                <a:solidFill>
                  <a:srgbClr val="231F20"/>
                </a:solidFill>
                <a:latin typeface="Arial" panose="020B0604020202020204" pitchFamily="34" charset="0"/>
                <a:cs typeface="Arial" panose="020B0604020202020204" pitchFamily="34" charset="0"/>
              </a:rPr>
              <a:t> </a:t>
            </a:r>
            <a:r>
              <a:rPr sz="1900" spc="110" dirty="0">
                <a:solidFill>
                  <a:srgbClr val="231F20"/>
                </a:solidFill>
                <a:latin typeface="Arial" panose="020B0604020202020204" pitchFamily="34" charset="0"/>
                <a:cs typeface="Arial" panose="020B0604020202020204" pitchFamily="34" charset="0"/>
              </a:rPr>
              <a:t>to</a:t>
            </a:r>
            <a:r>
              <a:rPr sz="1900" spc="50"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respectfully</a:t>
            </a:r>
            <a:r>
              <a:rPr sz="1900" spc="55"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coexist</a:t>
            </a:r>
            <a:r>
              <a:rPr sz="1900" spc="45" dirty="0">
                <a:solidFill>
                  <a:srgbClr val="231F20"/>
                </a:solidFill>
                <a:latin typeface="Arial" panose="020B0604020202020204" pitchFamily="34" charset="0"/>
                <a:cs typeface="Arial" panose="020B0604020202020204" pitchFamily="34" charset="0"/>
              </a:rPr>
              <a:t> </a:t>
            </a:r>
            <a:r>
              <a:rPr sz="1900" spc="85" dirty="0">
                <a:solidFill>
                  <a:srgbClr val="231F20"/>
                </a:solidFill>
                <a:latin typeface="Arial" panose="020B0604020202020204" pitchFamily="34" charset="0"/>
                <a:cs typeface="Arial" panose="020B0604020202020204" pitchFamily="34" charset="0"/>
              </a:rPr>
              <a:t>with</a:t>
            </a:r>
            <a:r>
              <a:rPr sz="1900" spc="45" dirty="0">
                <a:solidFill>
                  <a:srgbClr val="231F20"/>
                </a:solidFill>
                <a:latin typeface="Arial" panose="020B0604020202020204" pitchFamily="34" charset="0"/>
                <a:cs typeface="Arial" panose="020B0604020202020204" pitchFamily="34" charset="0"/>
              </a:rPr>
              <a:t> </a:t>
            </a:r>
            <a:r>
              <a:rPr sz="1900" spc="60" dirty="0">
                <a:solidFill>
                  <a:srgbClr val="231F20"/>
                </a:solidFill>
                <a:latin typeface="Arial" panose="020B0604020202020204" pitchFamily="34" charset="0"/>
                <a:cs typeface="Arial" panose="020B0604020202020204" pitchFamily="34" charset="0"/>
              </a:rPr>
              <a:t>them. </a:t>
            </a:r>
            <a:r>
              <a:rPr sz="1900" dirty="0">
                <a:solidFill>
                  <a:srgbClr val="231F20"/>
                </a:solidFill>
                <a:latin typeface="Arial" panose="020B0604020202020204" pitchFamily="34" charset="0"/>
                <a:cs typeface="Arial" panose="020B0604020202020204" pitchFamily="34" charset="0"/>
              </a:rPr>
              <a:t>This</a:t>
            </a:r>
            <a:r>
              <a:rPr sz="1900" spc="-10" dirty="0">
                <a:solidFill>
                  <a:srgbClr val="231F20"/>
                </a:solidFill>
                <a:latin typeface="Arial" panose="020B0604020202020204" pitchFamily="34" charset="0"/>
                <a:cs typeface="Arial" panose="020B0604020202020204" pitchFamily="34" charset="0"/>
              </a:rPr>
              <a:t> </a:t>
            </a:r>
            <a:r>
              <a:rPr sz="1900" spc="45" dirty="0">
                <a:solidFill>
                  <a:srgbClr val="231F20"/>
                </a:solidFill>
                <a:latin typeface="Arial" panose="020B0604020202020204" pitchFamily="34" charset="0"/>
                <a:cs typeface="Arial" panose="020B0604020202020204" pitchFamily="34" charset="0"/>
              </a:rPr>
              <a:t>knowledge</a:t>
            </a:r>
            <a:r>
              <a:rPr sz="1900" spc="-1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he’s</a:t>
            </a:r>
            <a:r>
              <a:rPr sz="1900" spc="-5" dirty="0">
                <a:solidFill>
                  <a:srgbClr val="231F20"/>
                </a:solidFill>
                <a:latin typeface="Arial" panose="020B0604020202020204" pitchFamily="34" charset="0"/>
                <a:cs typeface="Arial" panose="020B0604020202020204" pitchFamily="34" charset="0"/>
              </a:rPr>
              <a:t> </a:t>
            </a:r>
            <a:r>
              <a:rPr sz="1900" spc="70" dirty="0">
                <a:solidFill>
                  <a:srgbClr val="231F20"/>
                </a:solidFill>
                <a:latin typeface="Arial" panose="020B0604020202020204" pitchFamily="34" charset="0"/>
                <a:cs typeface="Arial" panose="020B0604020202020204" pitchFamily="34" charset="0"/>
              </a:rPr>
              <a:t>inherited</a:t>
            </a:r>
            <a:r>
              <a:rPr sz="1900" spc="-1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has</a:t>
            </a:r>
            <a:r>
              <a:rPr sz="1900" spc="-1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been</a:t>
            </a:r>
            <a:r>
              <a:rPr sz="1900" spc="-10" dirty="0">
                <a:solidFill>
                  <a:srgbClr val="231F20"/>
                </a:solidFill>
                <a:latin typeface="Arial" panose="020B0604020202020204" pitchFamily="34" charset="0"/>
                <a:cs typeface="Arial" panose="020B0604020202020204" pitchFamily="34" charset="0"/>
              </a:rPr>
              <a:t> passed </a:t>
            </a:r>
            <a:r>
              <a:rPr sz="1900" spc="85" dirty="0">
                <a:solidFill>
                  <a:srgbClr val="231F20"/>
                </a:solidFill>
                <a:latin typeface="Arial" panose="020B0604020202020204" pitchFamily="34" charset="0"/>
                <a:cs typeface="Arial" panose="020B0604020202020204" pitchFamily="34" charset="0"/>
              </a:rPr>
              <a:t>down</a:t>
            </a:r>
            <a:r>
              <a:rPr sz="1900" spc="70" dirty="0">
                <a:solidFill>
                  <a:srgbClr val="231F20"/>
                </a:solidFill>
                <a:latin typeface="Arial" panose="020B0604020202020204" pitchFamily="34" charset="0"/>
                <a:cs typeface="Arial" panose="020B0604020202020204" pitchFamily="34" charset="0"/>
              </a:rPr>
              <a:t> </a:t>
            </a:r>
            <a:r>
              <a:rPr sz="1900" spc="114" dirty="0">
                <a:solidFill>
                  <a:srgbClr val="231F20"/>
                </a:solidFill>
                <a:latin typeface="Arial" panose="020B0604020202020204" pitchFamily="34" charset="0"/>
                <a:cs typeface="Arial" panose="020B0604020202020204" pitchFamily="34" charset="0"/>
              </a:rPr>
              <a:t>from</a:t>
            </a:r>
            <a:r>
              <a:rPr sz="1900" spc="75"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generation</a:t>
            </a:r>
            <a:r>
              <a:rPr sz="1900" spc="70" dirty="0">
                <a:solidFill>
                  <a:srgbClr val="231F20"/>
                </a:solidFill>
                <a:latin typeface="Arial" panose="020B0604020202020204" pitchFamily="34" charset="0"/>
                <a:cs typeface="Arial" panose="020B0604020202020204" pitchFamily="34" charset="0"/>
              </a:rPr>
              <a:t> </a:t>
            </a:r>
            <a:r>
              <a:rPr sz="1900" spc="110" dirty="0">
                <a:solidFill>
                  <a:srgbClr val="231F20"/>
                </a:solidFill>
                <a:latin typeface="Arial" panose="020B0604020202020204" pitchFamily="34" charset="0"/>
                <a:cs typeface="Arial" panose="020B0604020202020204" pitchFamily="34" charset="0"/>
              </a:rPr>
              <a:t>to</a:t>
            </a:r>
            <a:r>
              <a:rPr sz="1900" spc="75"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generation</a:t>
            </a:r>
            <a:r>
              <a:rPr sz="1900" spc="70"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and</a:t>
            </a:r>
            <a:r>
              <a:rPr sz="1900" spc="80"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is</a:t>
            </a:r>
            <a:r>
              <a:rPr sz="1900" spc="75" dirty="0">
                <a:solidFill>
                  <a:srgbClr val="231F20"/>
                </a:solidFill>
                <a:latin typeface="Arial" panose="020B0604020202020204" pitchFamily="34" charset="0"/>
                <a:cs typeface="Arial" panose="020B0604020202020204" pitchFamily="34" charset="0"/>
              </a:rPr>
              <a:t> built </a:t>
            </a:r>
            <a:r>
              <a:rPr sz="1900" spc="80" dirty="0">
                <a:solidFill>
                  <a:srgbClr val="231F20"/>
                </a:solidFill>
                <a:latin typeface="Arial" panose="020B0604020202020204" pitchFamily="34" charset="0"/>
                <a:cs typeface="Arial" panose="020B0604020202020204" pitchFamily="34" charset="0"/>
              </a:rPr>
              <a:t>on</a:t>
            </a:r>
            <a:r>
              <a:rPr sz="1900" spc="-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thousands</a:t>
            </a:r>
            <a:r>
              <a:rPr sz="1900" spc="5" dirty="0">
                <a:solidFill>
                  <a:srgbClr val="231F20"/>
                </a:solidFill>
                <a:latin typeface="Arial" panose="020B0604020202020204" pitchFamily="34" charset="0"/>
                <a:cs typeface="Arial" panose="020B0604020202020204" pitchFamily="34" charset="0"/>
              </a:rPr>
              <a:t> </a:t>
            </a:r>
            <a:r>
              <a:rPr sz="1900" spc="90" dirty="0">
                <a:solidFill>
                  <a:srgbClr val="231F20"/>
                </a:solidFill>
                <a:latin typeface="Arial" panose="020B0604020202020204" pitchFamily="34" charset="0"/>
                <a:cs typeface="Arial" panose="020B0604020202020204" pitchFamily="34" charset="0"/>
              </a:rPr>
              <a:t>of</a:t>
            </a:r>
            <a:r>
              <a:rPr sz="1900" dirty="0">
                <a:solidFill>
                  <a:srgbClr val="231F20"/>
                </a:solidFill>
                <a:latin typeface="Arial" panose="020B0604020202020204" pitchFamily="34" charset="0"/>
                <a:cs typeface="Arial" panose="020B0604020202020204" pitchFamily="34" charset="0"/>
              </a:rPr>
              <a:t> people’s </a:t>
            </a:r>
            <a:r>
              <a:rPr sz="1900" spc="60" dirty="0">
                <a:solidFill>
                  <a:srgbClr val="231F20"/>
                </a:solidFill>
                <a:latin typeface="Arial" panose="020B0604020202020204" pitchFamily="34" charset="0"/>
                <a:cs typeface="Arial" panose="020B0604020202020204" pitchFamily="34" charset="0"/>
              </a:rPr>
              <a:t>direct</a:t>
            </a:r>
            <a:r>
              <a:rPr sz="1900" dirty="0">
                <a:solidFill>
                  <a:srgbClr val="231F20"/>
                </a:solidFill>
                <a:latin typeface="Arial" panose="020B0604020202020204" pitchFamily="34" charset="0"/>
                <a:cs typeface="Arial" panose="020B0604020202020204" pitchFamily="34" charset="0"/>
              </a:rPr>
              <a:t> </a:t>
            </a:r>
            <a:r>
              <a:rPr sz="1900" spc="45" dirty="0">
                <a:solidFill>
                  <a:srgbClr val="231F20"/>
                </a:solidFill>
                <a:latin typeface="Arial" panose="020B0604020202020204" pitchFamily="34" charset="0"/>
                <a:cs typeface="Arial" panose="020B0604020202020204" pitchFamily="34" charset="0"/>
              </a:rPr>
              <a:t>contact</a:t>
            </a:r>
            <a:r>
              <a:rPr sz="1900" dirty="0">
                <a:solidFill>
                  <a:srgbClr val="231F20"/>
                </a:solidFill>
                <a:latin typeface="Arial" panose="020B0604020202020204" pitchFamily="34" charset="0"/>
                <a:cs typeface="Arial" panose="020B0604020202020204" pitchFamily="34" charset="0"/>
              </a:rPr>
              <a:t> </a:t>
            </a:r>
            <a:r>
              <a:rPr sz="1900" spc="85" dirty="0">
                <a:solidFill>
                  <a:srgbClr val="231F20"/>
                </a:solidFill>
                <a:latin typeface="Arial" panose="020B0604020202020204" pitchFamily="34" charset="0"/>
                <a:cs typeface="Arial" panose="020B0604020202020204" pitchFamily="34" charset="0"/>
              </a:rPr>
              <a:t>with</a:t>
            </a:r>
            <a:r>
              <a:rPr sz="1900" spc="-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the </a:t>
            </a:r>
            <a:r>
              <a:rPr sz="1900" spc="55" dirty="0">
                <a:solidFill>
                  <a:srgbClr val="231F20"/>
                </a:solidFill>
                <a:latin typeface="Arial" panose="020B0604020202020204" pitchFamily="34" charset="0"/>
                <a:cs typeface="Arial" panose="020B0604020202020204" pitchFamily="34" charset="0"/>
              </a:rPr>
              <a:t>environment.</a:t>
            </a:r>
            <a:endParaRPr sz="1900" dirty="0">
              <a:latin typeface="Arial" panose="020B0604020202020204" pitchFamily="34" charset="0"/>
              <a:cs typeface="Arial" panose="020B0604020202020204" pitchFamily="34" charset="0"/>
            </a:endParaRPr>
          </a:p>
        </p:txBody>
      </p:sp>
      <p:sp>
        <p:nvSpPr>
          <p:cNvPr id="4" name="object 4"/>
          <p:cNvSpPr txBox="1"/>
          <p:nvPr/>
        </p:nvSpPr>
        <p:spPr>
          <a:xfrm>
            <a:off x="7469120" y="3434143"/>
            <a:ext cx="6137910" cy="6619120"/>
          </a:xfrm>
          <a:prstGeom prst="rect">
            <a:avLst/>
          </a:prstGeom>
        </p:spPr>
        <p:txBody>
          <a:bodyPr vert="horz" wrap="square" lIns="0" tIns="12065" rIns="0" bIns="0" rtlCol="0">
            <a:spAutoFit/>
          </a:bodyPr>
          <a:lstStyle/>
          <a:p>
            <a:pPr marL="12700" marR="401320">
              <a:lnSpc>
                <a:spcPct val="100000"/>
              </a:lnSpc>
              <a:spcBef>
                <a:spcPts val="95"/>
              </a:spcBef>
            </a:pPr>
            <a:r>
              <a:rPr sz="1900" b="1" dirty="0">
                <a:solidFill>
                  <a:srgbClr val="231F20"/>
                </a:solidFill>
                <a:latin typeface="Arial" panose="020B0604020202020204" pitchFamily="34" charset="0"/>
                <a:cs typeface="Arial" panose="020B0604020202020204" pitchFamily="34" charset="0"/>
              </a:rPr>
              <a:t>Ross: </a:t>
            </a:r>
            <a:r>
              <a:rPr sz="1900" b="1" i="1" dirty="0">
                <a:solidFill>
                  <a:srgbClr val="2E3092"/>
                </a:solidFill>
                <a:latin typeface="Arial" panose="020B0604020202020204" pitchFamily="34" charset="0"/>
                <a:cs typeface="Arial" panose="020B0604020202020204" pitchFamily="34" charset="0"/>
              </a:rPr>
              <a:t>I’ve been on this earth for 62 years now and, during that short period of time, I certainly have seen dramatic changes — and a lot is because of development.</a:t>
            </a:r>
            <a:endParaRPr sz="1900" dirty="0">
              <a:latin typeface="Arial" panose="020B0604020202020204" pitchFamily="34" charset="0"/>
              <a:cs typeface="Arial" panose="020B0604020202020204" pitchFamily="34" charset="0"/>
            </a:endParaRPr>
          </a:p>
          <a:p>
            <a:pPr marL="12700" marR="522605">
              <a:lnSpc>
                <a:spcPct val="100000"/>
              </a:lnSpc>
              <a:spcBef>
                <a:spcPts val="725"/>
              </a:spcBef>
            </a:pPr>
            <a:r>
              <a:rPr sz="1900" b="1" i="1" dirty="0">
                <a:solidFill>
                  <a:srgbClr val="2E3092"/>
                </a:solidFill>
                <a:latin typeface="Arial" panose="020B0604020202020204" pitchFamily="34" charset="0"/>
                <a:cs typeface="Arial" panose="020B0604020202020204" pitchFamily="34" charset="0"/>
              </a:rPr>
              <a:t>The fish in our area have been in decline over the last 30 years. We used to be able to catch capelin</a:t>
            </a:r>
            <a:r>
              <a:rPr lang="en-CA" sz="1900" dirty="0">
                <a:latin typeface="Arial" panose="020B0604020202020204" pitchFamily="34" charset="0"/>
                <a:cs typeface="Arial" panose="020B0604020202020204" pitchFamily="34" charset="0"/>
              </a:rPr>
              <a:t> </a:t>
            </a:r>
            <a:r>
              <a:rPr sz="1900" b="1" i="1" dirty="0">
                <a:solidFill>
                  <a:srgbClr val="2E3092"/>
                </a:solidFill>
                <a:latin typeface="Arial" panose="020B0604020202020204" pitchFamily="34" charset="0"/>
                <a:cs typeface="Arial" panose="020B0604020202020204" pitchFamily="34" charset="0"/>
              </a:rPr>
              <a:t>right below my house, catch cod anywhere in the bay, mackerel, all of that. Now there’s nothing coming near us. The salmon have dropped off since industry came in and we’re very concerned that the stock will get on the endangered list if nothing is done. Right now, we have to travel far out to sea in order to get any type of fish.</a:t>
            </a:r>
            <a:endParaRPr sz="1900" dirty="0">
              <a:latin typeface="Arial" panose="020B0604020202020204" pitchFamily="34" charset="0"/>
              <a:cs typeface="Arial" panose="020B0604020202020204" pitchFamily="34" charset="0"/>
            </a:endParaRPr>
          </a:p>
          <a:p>
            <a:pPr marL="12700">
              <a:lnSpc>
                <a:spcPct val="100000"/>
              </a:lnSpc>
              <a:spcAft>
                <a:spcPts val="600"/>
              </a:spcAft>
            </a:pPr>
            <a:r>
              <a:rPr sz="1900" b="1" i="1" dirty="0">
                <a:solidFill>
                  <a:srgbClr val="2E3092"/>
                </a:solidFill>
                <a:latin typeface="Arial" panose="020B0604020202020204" pitchFamily="34" charset="0"/>
                <a:cs typeface="Arial" panose="020B0604020202020204" pitchFamily="34" charset="0"/>
              </a:rPr>
              <a:t>…</a:t>
            </a:r>
            <a:endParaRPr sz="1900" dirty="0">
              <a:latin typeface="Arial" panose="020B0604020202020204" pitchFamily="34" charset="0"/>
              <a:cs typeface="Arial" panose="020B0604020202020204" pitchFamily="34" charset="0"/>
            </a:endParaRPr>
          </a:p>
          <a:p>
            <a:pPr marL="12700" marR="5080">
              <a:lnSpc>
                <a:spcPct val="100000"/>
              </a:lnSpc>
              <a:spcBef>
                <a:spcPts val="740"/>
              </a:spcBef>
            </a:pPr>
            <a:r>
              <a:rPr sz="1900" b="1" i="1" dirty="0">
                <a:solidFill>
                  <a:srgbClr val="2E3092"/>
                </a:solidFill>
                <a:latin typeface="Arial" panose="020B0604020202020204" pitchFamily="34" charset="0"/>
                <a:cs typeface="Arial" panose="020B0604020202020204" pitchFamily="34" charset="0"/>
              </a:rPr>
              <a:t>Loss of species is a loss of tradition, loss of livelihood, loss of everything we stand for.</a:t>
            </a:r>
            <a:endParaRPr sz="1900" dirty="0">
              <a:latin typeface="Arial" panose="020B0604020202020204" pitchFamily="34" charset="0"/>
              <a:cs typeface="Arial" panose="020B0604020202020204" pitchFamily="34" charset="0"/>
            </a:endParaRPr>
          </a:p>
          <a:p>
            <a:pPr marL="12700">
              <a:lnSpc>
                <a:spcPct val="100000"/>
              </a:lnSpc>
              <a:spcAft>
                <a:spcPts val="600"/>
              </a:spcAft>
            </a:pPr>
            <a:r>
              <a:rPr sz="1900" b="1" i="1" dirty="0">
                <a:solidFill>
                  <a:srgbClr val="2E3092"/>
                </a:solidFill>
                <a:latin typeface="Arial" panose="020B0604020202020204" pitchFamily="34" charset="0"/>
                <a:cs typeface="Arial" panose="020B0604020202020204" pitchFamily="34" charset="0"/>
              </a:rPr>
              <a:t>…</a:t>
            </a:r>
            <a:endParaRPr sz="1900" dirty="0">
              <a:latin typeface="Arial" panose="020B0604020202020204" pitchFamily="34" charset="0"/>
              <a:cs typeface="Arial" panose="020B0604020202020204" pitchFamily="34" charset="0"/>
            </a:endParaRPr>
          </a:p>
          <a:p>
            <a:pPr marL="12700" marR="91440">
              <a:lnSpc>
                <a:spcPct val="100000"/>
              </a:lnSpc>
              <a:spcAft>
                <a:spcPts val="600"/>
              </a:spcAft>
            </a:pPr>
            <a:r>
              <a:rPr sz="1900" b="1" i="1" dirty="0">
                <a:solidFill>
                  <a:srgbClr val="2E3092"/>
                </a:solidFill>
                <a:latin typeface="Arial" panose="020B0604020202020204" pitchFamily="34" charset="0"/>
                <a:cs typeface="Arial" panose="020B0604020202020204" pitchFamily="34" charset="0"/>
              </a:rPr>
              <a:t>Our new generation will probably never know what a wild salmon looks like. The only one they’ll probably see is in a grocery store, not in our rivers.</a:t>
            </a:r>
            <a:endParaRPr sz="1900" dirty="0">
              <a:latin typeface="Arial" panose="020B0604020202020204" pitchFamily="34" charset="0"/>
              <a:cs typeface="Arial" panose="020B0604020202020204" pitchFamily="34" charset="0"/>
            </a:endParaRPr>
          </a:p>
        </p:txBody>
      </p:sp>
      <p:sp>
        <p:nvSpPr>
          <p:cNvPr id="10" name="object 10"/>
          <p:cNvSpPr txBox="1">
            <a:spLocks noGrp="1"/>
          </p:cNvSpPr>
          <p:nvPr>
            <p:ph type="ftr" sz="quarter" idx="10"/>
          </p:nvPr>
        </p:nvSpPr>
        <p:spPr>
          <a:xfrm>
            <a:off x="967423" y="10939744"/>
            <a:ext cx="5575935" cy="207749"/>
          </a:xfrm>
        </p:spPr>
        <p:txBody>
          <a:bodyPr vert="horz" wrap="square" lIns="0" tIns="25400" rIns="0" bIns="0" rtlCol="0">
            <a:spAutoFit/>
          </a:bodyPr>
          <a:lstStyle/>
          <a:p>
            <a:r>
              <a:rPr lang="en-CA" dirty="0"/>
              <a:t>Mission: Explore to Restore — Living Planet Report Canada for Kids</a:t>
            </a:r>
          </a:p>
        </p:txBody>
      </p:sp>
      <p:sp>
        <p:nvSpPr>
          <p:cNvPr id="11" name="object 11"/>
          <p:cNvSpPr txBox="1">
            <a:spLocks noGrp="1"/>
          </p:cNvSpPr>
          <p:nvPr>
            <p:ph type="sldNum" sz="quarter" idx="11"/>
          </p:nvPr>
        </p:nvSpPr>
        <p:spPr>
          <a:xfrm>
            <a:off x="18662650" y="10971596"/>
            <a:ext cx="685800" cy="207749"/>
          </a:xfrm>
        </p:spPr>
        <p:txBody>
          <a:bodyPr vert="horz" wrap="square" lIns="0" tIns="25400" rIns="0" bIns="0" rtlCol="0">
            <a:spAutoFit/>
          </a:bodyPr>
          <a:lstStyle/>
          <a:p>
            <a:fld id="{81D60167-4931-47E6-BA6A-407CBD079E47}" type="slidenum">
              <a:rPr lang="en-CA" dirty="0"/>
              <a:pPr/>
              <a:t>3</a:t>
            </a:fld>
            <a:endParaRPr lang="en-CA" dirty="0"/>
          </a:p>
        </p:txBody>
      </p:sp>
      <p:sp>
        <p:nvSpPr>
          <p:cNvPr id="5" name="object 5" descr="$PPTXTitle"/>
          <p:cNvSpPr txBox="1">
            <a:spLocks noGrp="1"/>
          </p:cNvSpPr>
          <p:nvPr>
            <p:ph type="title" idx="4294967295"/>
          </p:nvPr>
        </p:nvSpPr>
        <p:spPr>
          <a:xfrm>
            <a:off x="0" y="761136"/>
            <a:ext cx="20104100" cy="940001"/>
          </a:xfrm>
          <a:prstGeom prst="rect">
            <a:avLst/>
          </a:prstGeom>
        </p:spPr>
        <p:txBody>
          <a:bodyPr vert="horz" wrap="square" lIns="0" tIns="16510" rIns="0" bIns="0" rtlCol="0">
            <a:spAutoFit/>
          </a:bodyPr>
          <a:lstStyle/>
          <a:p>
            <a:pPr marL="12700" algn="ctr">
              <a:lnSpc>
                <a:spcPct val="100000"/>
              </a:lnSpc>
              <a:spcBef>
                <a:spcPts val="130"/>
              </a:spcBef>
            </a:pPr>
            <a:r>
              <a:rPr sz="6000" b="1" dirty="0">
                <a:solidFill>
                  <a:srgbClr val="292899"/>
                </a:solidFill>
                <a:latin typeface="Arial" panose="020B0604020202020204" pitchFamily="34" charset="0"/>
                <a:cs typeface="Arial" panose="020B0604020202020204" pitchFamily="34" charset="0"/>
              </a:rPr>
              <a:t>Indigenous perspectives:</a:t>
            </a:r>
          </a:p>
        </p:txBody>
      </p:sp>
      <p:sp>
        <p:nvSpPr>
          <p:cNvPr id="6" name="object 6"/>
          <p:cNvSpPr txBox="1"/>
          <p:nvPr/>
        </p:nvSpPr>
        <p:spPr>
          <a:xfrm>
            <a:off x="14900850" y="2976472"/>
            <a:ext cx="4265236" cy="5311390"/>
          </a:xfrm>
          <a:prstGeom prst="rect">
            <a:avLst/>
          </a:prstGeom>
        </p:spPr>
        <p:txBody>
          <a:bodyPr vert="horz" wrap="square" lIns="0" tIns="198120" rIns="0" bIns="0" rtlCol="0">
            <a:spAutoFit/>
          </a:bodyPr>
          <a:lstStyle/>
          <a:p>
            <a:pPr marL="12700">
              <a:lnSpc>
                <a:spcPts val="3560"/>
              </a:lnSpc>
            </a:pPr>
            <a:r>
              <a:rPr sz="3550" b="1" dirty="0">
                <a:solidFill>
                  <a:srgbClr val="231F20"/>
                </a:solidFill>
                <a:latin typeface="Arial" panose="020B0604020202020204" pitchFamily="34" charset="0"/>
                <a:cs typeface="Arial" panose="020B0604020202020204" pitchFamily="34" charset="0"/>
              </a:rPr>
              <a:t>Follow</a:t>
            </a:r>
            <a:r>
              <a:rPr lang="en-CA" sz="3550" b="1" dirty="0">
                <a:solidFill>
                  <a:srgbClr val="231F20"/>
                </a:solidFill>
                <a:latin typeface="Arial" panose="020B0604020202020204" pitchFamily="34" charset="0"/>
                <a:cs typeface="Arial" panose="020B0604020202020204" pitchFamily="34" charset="0"/>
              </a:rPr>
              <a:t>-up</a:t>
            </a:r>
            <a:r>
              <a:rPr sz="3550" b="1" dirty="0">
                <a:solidFill>
                  <a:srgbClr val="231F20"/>
                </a:solidFill>
                <a:latin typeface="Arial" panose="020B0604020202020204" pitchFamily="34" charset="0"/>
                <a:cs typeface="Arial" panose="020B0604020202020204" pitchFamily="34" charset="0"/>
              </a:rPr>
              <a:t> questions</a:t>
            </a:r>
            <a:endParaRPr sz="3550" b="1" dirty="0">
              <a:latin typeface="Arial" panose="020B0604020202020204" pitchFamily="34" charset="0"/>
              <a:cs typeface="Arial" panose="020B0604020202020204" pitchFamily="34" charset="0"/>
            </a:endParaRPr>
          </a:p>
          <a:p>
            <a:pPr marL="342265" marR="95250" indent="-236220">
              <a:lnSpc>
                <a:spcPct val="100000"/>
              </a:lnSpc>
              <a:spcBef>
                <a:spcPts val="775"/>
              </a:spcBef>
              <a:buChar char="•"/>
              <a:tabLst>
                <a:tab pos="342265" algn="l"/>
              </a:tabLst>
            </a:pPr>
            <a:r>
              <a:rPr sz="1900" b="1" dirty="0">
                <a:solidFill>
                  <a:srgbClr val="231F20"/>
                </a:solidFill>
                <a:latin typeface="Arial" panose="020B0604020202020204" pitchFamily="34" charset="0"/>
                <a:cs typeface="Arial" panose="020B0604020202020204" pitchFamily="34" charset="0"/>
              </a:rPr>
              <a:t>Observation and connection: </a:t>
            </a:r>
            <a:r>
              <a:rPr sz="1900" dirty="0">
                <a:solidFill>
                  <a:srgbClr val="231F20"/>
                </a:solidFill>
                <a:latin typeface="Arial" panose="020B0604020202020204" pitchFamily="34" charset="0"/>
                <a:cs typeface="Arial" panose="020B0604020202020204" pitchFamily="34" charset="0"/>
              </a:rPr>
              <a:t>What changes does Ross Hinks describe in the rivers and fish near his community?</a:t>
            </a:r>
            <a:endParaRPr sz="1900" dirty="0">
              <a:latin typeface="Arial" panose="020B0604020202020204" pitchFamily="34" charset="0"/>
              <a:cs typeface="Arial" panose="020B0604020202020204" pitchFamily="34" charset="0"/>
            </a:endParaRPr>
          </a:p>
          <a:p>
            <a:pPr marL="342265" marR="327025" indent="-236220">
              <a:lnSpc>
                <a:spcPct val="100000"/>
              </a:lnSpc>
              <a:spcBef>
                <a:spcPts val="1095"/>
              </a:spcBef>
              <a:buChar char="•"/>
              <a:tabLst>
                <a:tab pos="342265" algn="l"/>
              </a:tabLst>
            </a:pPr>
            <a:r>
              <a:rPr sz="1900" b="1" dirty="0">
                <a:solidFill>
                  <a:srgbClr val="231F20"/>
                </a:solidFill>
                <a:latin typeface="Arial" panose="020B0604020202020204" pitchFamily="34" charset="0"/>
                <a:cs typeface="Arial" panose="020B0604020202020204" pitchFamily="34" charset="0"/>
              </a:rPr>
              <a:t>Reflection and impact: </a:t>
            </a:r>
            <a:r>
              <a:rPr sz="1900" dirty="0">
                <a:solidFill>
                  <a:srgbClr val="231F20"/>
                </a:solidFill>
                <a:latin typeface="Arial" panose="020B0604020202020204" pitchFamily="34" charset="0"/>
                <a:cs typeface="Arial" panose="020B0604020202020204" pitchFamily="34" charset="0"/>
              </a:rPr>
              <a:t>How do these changes affect people’s lives, traditions</a:t>
            </a:r>
            <a:r>
              <a:rPr lang="fr-CA" sz="190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and culture?</a:t>
            </a:r>
            <a:endParaRPr sz="1900" dirty="0">
              <a:latin typeface="Arial" panose="020B0604020202020204" pitchFamily="34" charset="0"/>
              <a:cs typeface="Arial" panose="020B0604020202020204" pitchFamily="34" charset="0"/>
            </a:endParaRPr>
          </a:p>
          <a:p>
            <a:pPr marL="342265" marR="568960" indent="-236220">
              <a:lnSpc>
                <a:spcPct val="100000"/>
              </a:lnSpc>
              <a:spcBef>
                <a:spcPts val="1095"/>
              </a:spcBef>
              <a:buChar char="•"/>
              <a:tabLst>
                <a:tab pos="342265" algn="l"/>
              </a:tabLst>
            </a:pPr>
            <a:r>
              <a:rPr sz="1900" b="1" dirty="0">
                <a:solidFill>
                  <a:srgbClr val="231F20"/>
                </a:solidFill>
                <a:latin typeface="Arial" panose="020B0604020202020204" pitchFamily="34" charset="0"/>
                <a:cs typeface="Arial" panose="020B0604020202020204" pitchFamily="34" charset="0"/>
              </a:rPr>
              <a:t>Critical thinking / future-oriented:</a:t>
            </a:r>
            <a:r>
              <a:rPr sz="1900" dirty="0">
                <a:solidFill>
                  <a:srgbClr val="231F20"/>
                </a:solidFill>
                <a:latin typeface="Arial" panose="020B0604020202020204" pitchFamily="34" charset="0"/>
                <a:cs typeface="Arial" panose="020B0604020202020204" pitchFamily="34" charset="0"/>
              </a:rPr>
              <a:t> If a species that is important to your life or</a:t>
            </a:r>
            <a:endParaRPr sz="1900" dirty="0">
              <a:latin typeface="Arial" panose="020B0604020202020204" pitchFamily="34" charset="0"/>
              <a:cs typeface="Arial" panose="020B0604020202020204" pitchFamily="34" charset="0"/>
            </a:endParaRPr>
          </a:p>
          <a:p>
            <a:pPr marL="342265" marR="5080">
              <a:lnSpc>
                <a:spcPts val="2280"/>
              </a:lnSpc>
              <a:spcBef>
                <a:spcPts val="65"/>
              </a:spcBef>
            </a:pPr>
            <a:r>
              <a:rPr sz="1900" dirty="0">
                <a:solidFill>
                  <a:srgbClr val="231F20"/>
                </a:solidFill>
                <a:latin typeface="Arial" panose="020B0604020202020204" pitchFamily="34" charset="0"/>
                <a:cs typeface="Arial" panose="020B0604020202020204" pitchFamily="34" charset="0"/>
              </a:rPr>
              <a:t>community began to disappear, how would you feel? Why would that loss matter to you?</a:t>
            </a:r>
            <a:endParaRPr sz="1900" dirty="0">
              <a:latin typeface="Arial" panose="020B0604020202020204" pitchFamily="34" charset="0"/>
              <a:cs typeface="Arial" panose="020B0604020202020204" pitchFamily="34" charset="0"/>
            </a:endParaRPr>
          </a:p>
        </p:txBody>
      </p:sp>
      <p:sp>
        <p:nvSpPr>
          <p:cNvPr id="7" name="object 7"/>
          <p:cNvSpPr txBox="1"/>
          <p:nvPr/>
        </p:nvSpPr>
        <p:spPr>
          <a:xfrm>
            <a:off x="929679" y="1911007"/>
            <a:ext cx="12995275" cy="1093470"/>
          </a:xfrm>
          <a:prstGeom prst="rect">
            <a:avLst/>
          </a:prstGeom>
        </p:spPr>
        <p:txBody>
          <a:bodyPr vert="horz" wrap="square" lIns="0" tIns="112395" rIns="0" bIns="0" rtlCol="0">
            <a:spAutoFit/>
          </a:bodyPr>
          <a:lstStyle/>
          <a:p>
            <a:pPr marL="12700">
              <a:lnSpc>
                <a:spcPct val="100000"/>
              </a:lnSpc>
              <a:spcBef>
                <a:spcPts val="885"/>
              </a:spcBef>
            </a:pPr>
            <a:r>
              <a:rPr sz="1950" b="1" dirty="0">
                <a:solidFill>
                  <a:srgbClr val="231F20"/>
                </a:solidFill>
                <a:latin typeface="Arial" panose="020B0604020202020204" pitchFamily="34" charset="0"/>
                <a:cs typeface="Arial" panose="020B0604020202020204" pitchFamily="34" charset="0"/>
              </a:rPr>
              <a:t>TEACHER NOTE</a:t>
            </a:r>
            <a:endParaRPr sz="1950" b="1" dirty="0">
              <a:latin typeface="Arial" panose="020B0604020202020204" pitchFamily="34" charset="0"/>
              <a:cs typeface="Arial" panose="020B0604020202020204" pitchFamily="34" charset="0"/>
            </a:endParaRPr>
          </a:p>
          <a:p>
            <a:pPr marL="12700" marR="5080">
              <a:lnSpc>
                <a:spcPct val="100000"/>
              </a:lnSpc>
              <a:spcBef>
                <a:spcPts val="725"/>
              </a:spcBef>
            </a:pPr>
            <a:r>
              <a:rPr sz="1900" i="1" dirty="0">
                <a:solidFill>
                  <a:srgbClr val="231F20"/>
                </a:solidFill>
                <a:latin typeface="Arial" panose="020B0604020202020204" pitchFamily="34" charset="0"/>
                <a:cs typeface="Arial" panose="020B0604020202020204" pitchFamily="34" charset="0"/>
              </a:rPr>
              <a:t>Read aloud this perspective from Ross Hinks from page 31 of the </a:t>
            </a:r>
            <a:r>
              <a:rPr sz="1900" dirty="0">
                <a:solidFill>
                  <a:srgbClr val="231F20"/>
                </a:solidFill>
                <a:latin typeface="Arial" panose="020B0604020202020204" pitchFamily="34" charset="0"/>
                <a:cs typeface="Arial" panose="020B0604020202020204" pitchFamily="34" charset="0"/>
              </a:rPr>
              <a:t>Living Planet Report Canada 2025</a:t>
            </a:r>
            <a:r>
              <a:rPr sz="1900" i="1" dirty="0">
                <a:solidFill>
                  <a:srgbClr val="231F20"/>
                </a:solidFill>
                <a:latin typeface="Arial" panose="020B0604020202020204" pitchFamily="34" charset="0"/>
                <a:cs typeface="Arial" panose="020B0604020202020204" pitchFamily="34" charset="0"/>
              </a:rPr>
              <a:t>. If you have a map of Canada in your classroom, take a moment to locate </a:t>
            </a:r>
            <a:r>
              <a:rPr sz="1900" i="1" dirty="0" err="1">
                <a:solidFill>
                  <a:srgbClr val="231F20"/>
                </a:solidFill>
                <a:latin typeface="Arial" panose="020B0604020202020204" pitchFamily="34" charset="0"/>
                <a:cs typeface="Arial" panose="020B0604020202020204" pitchFamily="34" charset="0"/>
              </a:rPr>
              <a:t>Conne</a:t>
            </a:r>
            <a:r>
              <a:rPr sz="1900" i="1" dirty="0">
                <a:solidFill>
                  <a:srgbClr val="231F20"/>
                </a:solidFill>
                <a:latin typeface="Arial" panose="020B0604020202020204" pitchFamily="34" charset="0"/>
                <a:cs typeface="Arial" panose="020B0604020202020204" pitchFamily="34" charset="0"/>
              </a:rPr>
              <a:t> River, Nfld.</a:t>
            </a:r>
            <a:endParaRPr sz="1900" dirty="0">
              <a:latin typeface="Arial" panose="020B0604020202020204" pitchFamily="34" charset="0"/>
              <a:cs typeface="Arial" panose="020B0604020202020204" pitchFamily="34" charset="0"/>
            </a:endParaRPr>
          </a:p>
        </p:txBody>
      </p:sp>
      <p:pic>
        <p:nvPicPr>
          <p:cNvPr id="16" name="Picture 15" descr="A yellow spiral on a black background&#10;&#10;Description automatically generated">
            <a:extLst>
              <a:ext uri="{FF2B5EF4-FFF2-40B4-BE49-F238E27FC236}">
                <a16:creationId xmlns:a16="http://schemas.microsoft.com/office/drawing/2014/main" id="{64EB7946-5ACA-9811-3479-EE6C6AB61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450" y="840196"/>
            <a:ext cx="3380800" cy="781879"/>
          </a:xfrm>
          <a:prstGeom prst="rect">
            <a:avLst/>
          </a:prstGeom>
        </p:spPr>
      </p:pic>
      <p:pic>
        <p:nvPicPr>
          <p:cNvPr id="17" name="Picture 16" descr="A yellow spiral on a black background&#10;&#10;Description automatically generated">
            <a:extLst>
              <a:ext uri="{FF2B5EF4-FFF2-40B4-BE49-F238E27FC236}">
                <a16:creationId xmlns:a16="http://schemas.microsoft.com/office/drawing/2014/main" id="{DB4BB767-A695-47B8-4DD1-9AB92AE67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900850" y="919258"/>
            <a:ext cx="3380800" cy="781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84080" y="0"/>
            <a:ext cx="13120019" cy="10856213"/>
          </a:xfrm>
          <a:prstGeom prst="rect">
            <a:avLst/>
          </a:prstGeom>
        </p:spPr>
      </p:pic>
      <p:sp>
        <p:nvSpPr>
          <p:cNvPr id="11" name="object 11"/>
          <p:cNvSpPr txBox="1">
            <a:spLocks noGrp="1"/>
          </p:cNvSpPr>
          <p:nvPr>
            <p:ph type="ftr" sz="quarter" idx="10"/>
          </p:nvPr>
        </p:nvSpPr>
        <p:spPr>
          <a:xfrm>
            <a:off x="967423" y="10939744"/>
            <a:ext cx="5575935" cy="207749"/>
          </a:xfrm>
        </p:spPr>
        <p:txBody>
          <a:bodyPr vert="horz" wrap="square" lIns="0" tIns="25400" rIns="0" bIns="0" rtlCol="0">
            <a:spAutoFit/>
          </a:bodyPr>
          <a:lstStyle/>
          <a:p>
            <a:r>
              <a:rPr lang="en-CA" dirty="0"/>
              <a:t>Mission: Explore to Restore — Living Planet Report Canada for Kids</a:t>
            </a:r>
          </a:p>
        </p:txBody>
      </p:sp>
      <p:sp>
        <p:nvSpPr>
          <p:cNvPr id="12" name="object 12"/>
          <p:cNvSpPr txBox="1">
            <a:spLocks noGrp="1"/>
          </p:cNvSpPr>
          <p:nvPr>
            <p:ph type="sldNum" sz="quarter" idx="11"/>
          </p:nvPr>
        </p:nvSpPr>
        <p:spPr>
          <a:xfrm>
            <a:off x="18662650" y="10971596"/>
            <a:ext cx="685800" cy="207749"/>
          </a:xfrm>
        </p:spPr>
        <p:txBody>
          <a:bodyPr vert="horz" wrap="square" lIns="0" tIns="25400" rIns="0" bIns="0" rtlCol="0">
            <a:spAutoFit/>
          </a:bodyPr>
          <a:lstStyle/>
          <a:p>
            <a:fld id="{81D60167-4931-47E6-BA6A-407CBD079E47}" type="slidenum">
              <a:rPr lang="en-CA" dirty="0"/>
              <a:pPr/>
              <a:t>4</a:t>
            </a:fld>
            <a:endParaRPr lang="en-CA" dirty="0"/>
          </a:p>
        </p:txBody>
      </p:sp>
      <p:sp>
        <p:nvSpPr>
          <p:cNvPr id="7" name="object 7"/>
          <p:cNvSpPr txBox="1"/>
          <p:nvPr/>
        </p:nvSpPr>
        <p:spPr>
          <a:xfrm>
            <a:off x="966788" y="2766995"/>
            <a:ext cx="5932571" cy="7352654"/>
          </a:xfrm>
          <a:prstGeom prst="rect">
            <a:avLst/>
          </a:prstGeom>
        </p:spPr>
        <p:txBody>
          <a:bodyPr vert="horz" wrap="square" lIns="0" tIns="12065" rIns="0" bIns="0" rtlCol="0">
            <a:spAutoFit/>
          </a:bodyPr>
          <a:lstStyle/>
          <a:p>
            <a:pPr marL="914400" marR="107950" indent="-901700">
              <a:lnSpc>
                <a:spcPct val="100000"/>
              </a:lnSpc>
              <a:spcBef>
                <a:spcPts val="95"/>
              </a:spcBef>
            </a:pPr>
            <a:r>
              <a:rPr lang="en-CA" sz="2000" b="1" dirty="0">
                <a:solidFill>
                  <a:srgbClr val="00728F"/>
                </a:solidFill>
                <a:latin typeface="Arial" panose="020B0604020202020204" pitchFamily="34" charset="0"/>
                <a:cs typeface="Arial" panose="020B0604020202020204" pitchFamily="34" charset="0"/>
              </a:rPr>
              <a:t>Step 1</a:t>
            </a:r>
            <a:r>
              <a:rPr lang="en-CA" sz="1900" dirty="0">
                <a:solidFill>
                  <a:srgbClr val="212122"/>
                </a:solidFill>
                <a:latin typeface="Arial" panose="020B0604020202020204" pitchFamily="34" charset="0"/>
                <a:cs typeface="Arial" panose="020B0604020202020204" pitchFamily="34" charset="0"/>
              </a:rPr>
              <a:t>	</a:t>
            </a:r>
            <a:r>
              <a:rPr sz="1900" dirty="0">
                <a:solidFill>
                  <a:srgbClr val="212122"/>
                </a:solidFill>
                <a:latin typeface="Arial" panose="020B0604020202020204" pitchFamily="34" charset="0"/>
                <a:cs typeface="Arial" panose="020B0604020202020204" pitchFamily="34" charset="0"/>
              </a:rPr>
              <a:t>If there is access to a computer lab/computer projector, take the students there. Review appropriate computer lab etiquette.</a:t>
            </a:r>
            <a:endParaRPr sz="1900" dirty="0">
              <a:latin typeface="Arial" panose="020B0604020202020204" pitchFamily="34" charset="0"/>
              <a:cs typeface="Arial" panose="020B0604020202020204" pitchFamily="34" charset="0"/>
            </a:endParaRPr>
          </a:p>
          <a:p>
            <a:pPr marL="914400" marR="173355" indent="-901700">
              <a:lnSpc>
                <a:spcPct val="100000"/>
              </a:lnSpc>
              <a:spcBef>
                <a:spcPts val="1100"/>
              </a:spcBef>
            </a:pPr>
            <a:r>
              <a:rPr lang="en-CA" sz="2000" b="1" dirty="0">
                <a:solidFill>
                  <a:srgbClr val="00728F"/>
                </a:solidFill>
                <a:latin typeface="Arial" panose="020B0604020202020204" pitchFamily="34" charset="0"/>
                <a:cs typeface="Arial" panose="020B0604020202020204" pitchFamily="34" charset="0"/>
              </a:rPr>
              <a:t>Step 2</a:t>
            </a:r>
            <a:r>
              <a:rPr lang="en-CA" sz="1900" dirty="0">
                <a:solidFill>
                  <a:srgbClr val="212122"/>
                </a:solidFill>
                <a:latin typeface="Arial" panose="020B0604020202020204" pitchFamily="34" charset="0"/>
                <a:cs typeface="Arial" panose="020B0604020202020204" pitchFamily="34" charset="0"/>
              </a:rPr>
              <a:t>	</a:t>
            </a:r>
            <a:r>
              <a:rPr sz="1900" dirty="0">
                <a:solidFill>
                  <a:srgbClr val="212122"/>
                </a:solidFill>
                <a:latin typeface="Arial" panose="020B0604020202020204" pitchFamily="34" charset="0"/>
                <a:cs typeface="Arial" panose="020B0604020202020204" pitchFamily="34" charset="0"/>
              </a:rPr>
              <a:t>Depending on class size and tech availability, assign the students to a computer or tablet and provide them with their LPRC for Kids Wildlife Investigation Worksheets. Their third mission will be to explore the species stories section of the website to:</a:t>
            </a:r>
            <a:endParaRPr sz="1900" dirty="0">
              <a:latin typeface="Arial" panose="020B0604020202020204" pitchFamily="34" charset="0"/>
              <a:cs typeface="Arial" panose="020B0604020202020204" pitchFamily="34" charset="0"/>
            </a:endParaRPr>
          </a:p>
          <a:p>
            <a:pPr marL="1320800" marR="859790" indent="-406400">
              <a:lnSpc>
                <a:spcPct val="100000"/>
              </a:lnSpc>
              <a:spcBef>
                <a:spcPts val="1085"/>
              </a:spcBef>
              <a:spcAft>
                <a:spcPts val="600"/>
              </a:spcAft>
              <a:buFont typeface="+mj-lt"/>
              <a:buAutoNum type="arabicPeriod"/>
            </a:pPr>
            <a:r>
              <a:rPr sz="1900" b="1" dirty="0">
                <a:solidFill>
                  <a:srgbClr val="027390"/>
                </a:solidFill>
                <a:latin typeface="Arial" panose="020B0604020202020204" pitchFamily="34" charset="0"/>
                <a:cs typeface="Arial" panose="020B0604020202020204" pitchFamily="34" charset="0"/>
              </a:rPr>
              <a:t>Learn about what is happening to wildlife in Canada,</a:t>
            </a:r>
            <a:endParaRPr sz="1900" b="1" dirty="0">
              <a:latin typeface="Arial" panose="020B0604020202020204" pitchFamily="34" charset="0"/>
              <a:cs typeface="Arial" panose="020B0604020202020204" pitchFamily="34" charset="0"/>
            </a:endParaRPr>
          </a:p>
          <a:p>
            <a:pPr marL="1320800" marR="264795" indent="-406400">
              <a:lnSpc>
                <a:spcPct val="100000"/>
              </a:lnSpc>
              <a:spcBef>
                <a:spcPts val="365"/>
              </a:spcBef>
              <a:spcAft>
                <a:spcPts val="600"/>
              </a:spcAft>
              <a:buFont typeface="+mj-lt"/>
              <a:buAutoNum type="arabicPeriod"/>
            </a:pPr>
            <a:r>
              <a:rPr sz="1900" b="1" dirty="0">
                <a:solidFill>
                  <a:srgbClr val="027390"/>
                </a:solidFill>
                <a:latin typeface="Arial" panose="020B0604020202020204" pitchFamily="34" charset="0"/>
                <a:cs typeface="Arial" panose="020B0604020202020204" pitchFamily="34" charset="0"/>
              </a:rPr>
              <a:t>understand why these changes matter and</a:t>
            </a:r>
            <a:endParaRPr sz="1900" b="1" dirty="0">
              <a:latin typeface="Arial" panose="020B0604020202020204" pitchFamily="34" charset="0"/>
              <a:cs typeface="Arial" panose="020B0604020202020204" pitchFamily="34" charset="0"/>
            </a:endParaRPr>
          </a:p>
          <a:p>
            <a:pPr marL="1320800" marR="5080" indent="-406400">
              <a:lnSpc>
                <a:spcPct val="100000"/>
              </a:lnSpc>
              <a:spcAft>
                <a:spcPts val="600"/>
              </a:spcAft>
              <a:buFont typeface="+mj-lt"/>
              <a:buAutoNum type="arabicPeriod"/>
            </a:pPr>
            <a:r>
              <a:rPr sz="1900" b="1" dirty="0">
                <a:solidFill>
                  <a:srgbClr val="027390"/>
                </a:solidFill>
                <a:latin typeface="Arial" panose="020B0604020202020204" pitchFamily="34" charset="0"/>
                <a:cs typeface="Arial" panose="020B0604020202020204" pitchFamily="34" charset="0"/>
              </a:rPr>
              <a:t>think about how people, including young people, can help.</a:t>
            </a:r>
            <a:endParaRPr sz="1900" b="1" dirty="0">
              <a:latin typeface="Arial" panose="020B0604020202020204" pitchFamily="34" charset="0"/>
              <a:cs typeface="Arial" panose="020B0604020202020204" pitchFamily="34" charset="0"/>
            </a:endParaRPr>
          </a:p>
          <a:p>
            <a:pPr marL="914400" marR="408940" indent="-901700">
              <a:lnSpc>
                <a:spcPct val="100000"/>
              </a:lnSpc>
              <a:spcBef>
                <a:spcPts val="360"/>
              </a:spcBef>
            </a:pPr>
            <a:r>
              <a:rPr lang="en-CA" sz="2000" b="1" dirty="0">
                <a:solidFill>
                  <a:srgbClr val="00728F"/>
                </a:solidFill>
                <a:latin typeface="Arial" panose="020B0604020202020204" pitchFamily="34" charset="0"/>
                <a:cs typeface="Arial" panose="020B0604020202020204" pitchFamily="34" charset="0"/>
              </a:rPr>
              <a:t>Step 3</a:t>
            </a:r>
            <a:r>
              <a:rPr lang="en-CA" sz="1900" dirty="0">
                <a:solidFill>
                  <a:srgbClr val="212122"/>
                </a:solidFill>
                <a:latin typeface="Arial" panose="020B0604020202020204" pitchFamily="34" charset="0"/>
                <a:cs typeface="Arial" panose="020B0604020202020204" pitchFamily="34" charset="0"/>
              </a:rPr>
              <a:t>	</a:t>
            </a:r>
            <a:r>
              <a:rPr sz="1900" dirty="0">
                <a:solidFill>
                  <a:srgbClr val="212122"/>
                </a:solidFill>
                <a:latin typeface="Arial" panose="020B0604020202020204" pitchFamily="34" charset="0"/>
                <a:cs typeface="Arial" panose="020B0604020202020204" pitchFamily="34" charset="0"/>
              </a:rPr>
              <a:t>Provide time for the class to complete their investigation on their chosen species.</a:t>
            </a:r>
            <a:r>
              <a:rPr lang="en-CA" sz="1900" dirty="0">
                <a:latin typeface="Arial" panose="020B0604020202020204" pitchFamily="34" charset="0"/>
                <a:cs typeface="Arial" panose="020B0604020202020204" pitchFamily="34" charset="0"/>
              </a:rPr>
              <a:t> </a:t>
            </a:r>
            <a:r>
              <a:rPr sz="1900" dirty="0">
                <a:solidFill>
                  <a:srgbClr val="212122"/>
                </a:solidFill>
                <a:latin typeface="Arial" panose="020B0604020202020204" pitchFamily="34" charset="0"/>
                <a:cs typeface="Arial" panose="020B0604020202020204" pitchFamily="34" charset="0"/>
              </a:rPr>
              <a:t>Circulate, prompt and guide as you see students fulfilling their third mission. Students should be filling out their investigation worksheet while reading the species stories.</a:t>
            </a:r>
            <a:endParaRPr sz="1900" dirty="0">
              <a:latin typeface="Arial" panose="020B0604020202020204" pitchFamily="34" charset="0"/>
              <a:cs typeface="Arial" panose="020B0604020202020204" pitchFamily="34" charset="0"/>
            </a:endParaRPr>
          </a:p>
        </p:txBody>
      </p:sp>
      <p:sp>
        <p:nvSpPr>
          <p:cNvPr id="8" name="object 8"/>
          <p:cNvSpPr txBox="1"/>
          <p:nvPr/>
        </p:nvSpPr>
        <p:spPr>
          <a:xfrm>
            <a:off x="9110931" y="1202535"/>
            <a:ext cx="4725035" cy="1766509"/>
          </a:xfrm>
          <a:prstGeom prst="rect">
            <a:avLst/>
          </a:prstGeom>
        </p:spPr>
        <p:txBody>
          <a:bodyPr vert="horz" wrap="square" lIns="0" tIns="12065" rIns="0" bIns="0" rtlCol="0">
            <a:spAutoFit/>
          </a:bodyPr>
          <a:lstStyle/>
          <a:p>
            <a:pPr marL="889000" marR="5080" indent="-877888">
              <a:lnSpc>
                <a:spcPct val="100000"/>
              </a:lnSpc>
              <a:spcBef>
                <a:spcPts val="95"/>
              </a:spcBef>
            </a:pPr>
            <a:r>
              <a:rPr sz="2000" b="1" dirty="0">
                <a:solidFill>
                  <a:srgbClr val="00728F"/>
                </a:solidFill>
                <a:latin typeface="Arial" panose="020B0604020202020204" pitchFamily="34" charset="0"/>
                <a:cs typeface="Arial" panose="020B0604020202020204" pitchFamily="34" charset="0"/>
              </a:rPr>
              <a:t>Step 4</a:t>
            </a:r>
            <a:r>
              <a:rPr sz="1900" dirty="0">
                <a:solidFill>
                  <a:srgbClr val="027390"/>
                </a:solidFill>
                <a:latin typeface="Arial MT"/>
                <a:cs typeface="Arial MT"/>
              </a:rPr>
              <a:t>	</a:t>
            </a:r>
            <a:r>
              <a:rPr sz="1900" dirty="0">
                <a:solidFill>
                  <a:srgbClr val="212122"/>
                </a:solidFill>
                <a:latin typeface="Arial MT"/>
                <a:cs typeface="Arial MT"/>
              </a:rPr>
              <a:t>Ensure</a:t>
            </a:r>
            <a:r>
              <a:rPr sz="1900" spc="-10" dirty="0">
                <a:solidFill>
                  <a:srgbClr val="212122"/>
                </a:solidFill>
                <a:latin typeface="Arial MT"/>
                <a:cs typeface="Arial MT"/>
              </a:rPr>
              <a:t> </a:t>
            </a:r>
            <a:r>
              <a:rPr sz="1900" spc="90" dirty="0">
                <a:solidFill>
                  <a:srgbClr val="212122"/>
                </a:solidFill>
                <a:latin typeface="Arial MT"/>
                <a:cs typeface="Arial MT"/>
              </a:rPr>
              <a:t>that</a:t>
            </a:r>
            <a:r>
              <a:rPr sz="1900" spc="-10" dirty="0">
                <a:solidFill>
                  <a:srgbClr val="212122"/>
                </a:solidFill>
                <a:latin typeface="Arial MT"/>
                <a:cs typeface="Arial MT"/>
              </a:rPr>
              <a:t> </a:t>
            </a:r>
            <a:r>
              <a:rPr sz="1900" spc="75" dirty="0">
                <a:solidFill>
                  <a:srgbClr val="212122"/>
                </a:solidFill>
                <a:latin typeface="Arial MT"/>
                <a:cs typeface="Arial MT"/>
              </a:rPr>
              <a:t>the</a:t>
            </a:r>
            <a:r>
              <a:rPr sz="1900" spc="-5" dirty="0">
                <a:solidFill>
                  <a:srgbClr val="212122"/>
                </a:solidFill>
                <a:latin typeface="Arial MT"/>
                <a:cs typeface="Arial MT"/>
              </a:rPr>
              <a:t> </a:t>
            </a:r>
            <a:r>
              <a:rPr sz="1900" spc="60" dirty="0">
                <a:solidFill>
                  <a:srgbClr val="212122"/>
                </a:solidFill>
                <a:latin typeface="Arial MT"/>
                <a:cs typeface="Arial MT"/>
              </a:rPr>
              <a:t>students</a:t>
            </a:r>
            <a:r>
              <a:rPr sz="1900" spc="-5" dirty="0">
                <a:solidFill>
                  <a:srgbClr val="212122"/>
                </a:solidFill>
                <a:latin typeface="Arial MT"/>
                <a:cs typeface="Arial MT"/>
              </a:rPr>
              <a:t> </a:t>
            </a:r>
            <a:r>
              <a:rPr sz="1900" dirty="0">
                <a:solidFill>
                  <a:srgbClr val="212122"/>
                </a:solidFill>
                <a:latin typeface="Arial MT"/>
                <a:cs typeface="Arial MT"/>
              </a:rPr>
              <a:t>have</a:t>
            </a:r>
            <a:r>
              <a:rPr sz="1900" spc="-10" dirty="0">
                <a:solidFill>
                  <a:srgbClr val="212122"/>
                </a:solidFill>
                <a:latin typeface="Arial MT"/>
                <a:cs typeface="Arial MT"/>
              </a:rPr>
              <a:t> </a:t>
            </a:r>
            <a:r>
              <a:rPr sz="1900" spc="35" dirty="0">
                <a:solidFill>
                  <a:srgbClr val="212122"/>
                </a:solidFill>
                <a:latin typeface="Arial MT"/>
                <a:cs typeface="Arial MT"/>
              </a:rPr>
              <a:t>read </a:t>
            </a:r>
            <a:r>
              <a:rPr sz="1900" spc="80" dirty="0">
                <a:solidFill>
                  <a:srgbClr val="212122"/>
                </a:solidFill>
                <a:latin typeface="Arial MT"/>
                <a:cs typeface="Arial MT"/>
              </a:rPr>
              <a:t>their</a:t>
            </a:r>
            <a:r>
              <a:rPr sz="1900" spc="5" dirty="0">
                <a:solidFill>
                  <a:srgbClr val="212122"/>
                </a:solidFill>
                <a:latin typeface="Arial MT"/>
                <a:cs typeface="Arial MT"/>
              </a:rPr>
              <a:t> </a:t>
            </a:r>
            <a:r>
              <a:rPr sz="1900" dirty="0">
                <a:solidFill>
                  <a:srgbClr val="212122"/>
                </a:solidFill>
                <a:latin typeface="Arial MT"/>
                <a:cs typeface="Arial MT"/>
              </a:rPr>
              <a:t>selected</a:t>
            </a:r>
            <a:r>
              <a:rPr sz="1900" spc="5" dirty="0">
                <a:solidFill>
                  <a:srgbClr val="212122"/>
                </a:solidFill>
                <a:latin typeface="Arial MT"/>
                <a:cs typeface="Arial MT"/>
              </a:rPr>
              <a:t> </a:t>
            </a:r>
            <a:r>
              <a:rPr sz="1900" spc="-10" dirty="0">
                <a:solidFill>
                  <a:srgbClr val="212122"/>
                </a:solidFill>
                <a:latin typeface="Arial MT"/>
                <a:cs typeface="Arial MT"/>
              </a:rPr>
              <a:t>species</a:t>
            </a:r>
            <a:r>
              <a:rPr lang="fr-CA" sz="1900" spc="-10" dirty="0">
                <a:solidFill>
                  <a:srgbClr val="212122"/>
                </a:solidFill>
                <a:latin typeface="Arial MT"/>
                <a:cs typeface="Arial MT"/>
              </a:rPr>
              <a:t>'</a:t>
            </a:r>
            <a:r>
              <a:rPr sz="1900" dirty="0">
                <a:solidFill>
                  <a:srgbClr val="212122"/>
                </a:solidFill>
                <a:latin typeface="Arial MT"/>
                <a:cs typeface="Arial MT"/>
              </a:rPr>
              <a:t> </a:t>
            </a:r>
            <a:r>
              <a:rPr sz="1900" spc="55" dirty="0">
                <a:solidFill>
                  <a:srgbClr val="212122"/>
                </a:solidFill>
                <a:latin typeface="Arial MT"/>
                <a:cs typeface="Arial MT"/>
              </a:rPr>
              <a:t>story</a:t>
            </a:r>
            <a:r>
              <a:rPr sz="1900" spc="5" dirty="0">
                <a:solidFill>
                  <a:srgbClr val="212122"/>
                </a:solidFill>
                <a:latin typeface="Arial MT"/>
                <a:cs typeface="Arial MT"/>
              </a:rPr>
              <a:t> </a:t>
            </a:r>
            <a:r>
              <a:rPr sz="1900" spc="25" dirty="0">
                <a:solidFill>
                  <a:srgbClr val="212122"/>
                </a:solidFill>
                <a:latin typeface="Arial MT"/>
                <a:cs typeface="Arial MT"/>
              </a:rPr>
              <a:t>and </a:t>
            </a:r>
            <a:r>
              <a:rPr sz="1900" spc="60" dirty="0">
                <a:solidFill>
                  <a:srgbClr val="212122"/>
                </a:solidFill>
                <a:latin typeface="Arial MT"/>
                <a:cs typeface="Arial MT"/>
              </a:rPr>
              <a:t>completed</a:t>
            </a:r>
            <a:r>
              <a:rPr sz="1900" spc="15" dirty="0">
                <a:solidFill>
                  <a:srgbClr val="212122"/>
                </a:solidFill>
                <a:latin typeface="Arial MT"/>
                <a:cs typeface="Arial MT"/>
              </a:rPr>
              <a:t> </a:t>
            </a:r>
            <a:r>
              <a:rPr sz="1900" spc="75" dirty="0">
                <a:solidFill>
                  <a:srgbClr val="212122"/>
                </a:solidFill>
                <a:latin typeface="Arial MT"/>
                <a:cs typeface="Arial MT"/>
              </a:rPr>
              <a:t>the</a:t>
            </a:r>
            <a:r>
              <a:rPr sz="1900" spc="20" dirty="0">
                <a:solidFill>
                  <a:srgbClr val="212122"/>
                </a:solidFill>
                <a:latin typeface="Arial MT"/>
                <a:cs typeface="Arial MT"/>
              </a:rPr>
              <a:t> </a:t>
            </a:r>
            <a:r>
              <a:rPr sz="1900" spc="55" dirty="0">
                <a:solidFill>
                  <a:srgbClr val="212122"/>
                </a:solidFill>
                <a:latin typeface="Arial MT"/>
                <a:cs typeface="Arial MT"/>
              </a:rPr>
              <a:t>related</a:t>
            </a:r>
            <a:r>
              <a:rPr sz="1900" spc="15" dirty="0">
                <a:solidFill>
                  <a:srgbClr val="212122"/>
                </a:solidFill>
                <a:latin typeface="Arial MT"/>
                <a:cs typeface="Arial MT"/>
              </a:rPr>
              <a:t> </a:t>
            </a:r>
            <a:r>
              <a:rPr sz="1900" dirty="0">
                <a:solidFill>
                  <a:srgbClr val="212122"/>
                </a:solidFill>
                <a:latin typeface="Arial MT"/>
                <a:cs typeface="Arial MT"/>
              </a:rPr>
              <a:t>quiz.</a:t>
            </a:r>
            <a:r>
              <a:rPr sz="1900" spc="20" dirty="0">
                <a:solidFill>
                  <a:srgbClr val="212122"/>
                </a:solidFill>
                <a:latin typeface="Arial MT"/>
                <a:cs typeface="Arial MT"/>
              </a:rPr>
              <a:t> </a:t>
            </a:r>
            <a:r>
              <a:rPr sz="1900" spc="-10" dirty="0">
                <a:solidFill>
                  <a:srgbClr val="212122"/>
                </a:solidFill>
                <a:latin typeface="Arial MT"/>
                <a:cs typeface="Arial MT"/>
              </a:rPr>
              <a:t>Eager </a:t>
            </a:r>
            <a:r>
              <a:rPr sz="1900" spc="50" dirty="0">
                <a:solidFill>
                  <a:srgbClr val="212122"/>
                </a:solidFill>
                <a:latin typeface="Arial MT"/>
                <a:cs typeface="Arial MT"/>
              </a:rPr>
              <a:t>finishers</a:t>
            </a:r>
            <a:r>
              <a:rPr sz="1900" spc="-25" dirty="0">
                <a:solidFill>
                  <a:srgbClr val="212122"/>
                </a:solidFill>
                <a:latin typeface="Arial MT"/>
                <a:cs typeface="Arial MT"/>
              </a:rPr>
              <a:t> </a:t>
            </a:r>
            <a:r>
              <a:rPr sz="1900" dirty="0">
                <a:solidFill>
                  <a:srgbClr val="212122"/>
                </a:solidFill>
                <a:latin typeface="Arial MT"/>
                <a:cs typeface="Arial MT"/>
              </a:rPr>
              <a:t>can</a:t>
            </a:r>
            <a:r>
              <a:rPr sz="1900" spc="-25" dirty="0">
                <a:solidFill>
                  <a:srgbClr val="212122"/>
                </a:solidFill>
                <a:latin typeface="Arial MT"/>
                <a:cs typeface="Arial MT"/>
              </a:rPr>
              <a:t> </a:t>
            </a:r>
            <a:r>
              <a:rPr sz="1900" dirty="0">
                <a:solidFill>
                  <a:srgbClr val="212122"/>
                </a:solidFill>
                <a:latin typeface="Arial MT"/>
                <a:cs typeface="Arial MT"/>
              </a:rPr>
              <a:t>go</a:t>
            </a:r>
            <a:r>
              <a:rPr sz="1900" spc="-20" dirty="0">
                <a:solidFill>
                  <a:srgbClr val="212122"/>
                </a:solidFill>
                <a:latin typeface="Arial MT"/>
                <a:cs typeface="Arial MT"/>
              </a:rPr>
              <a:t> </a:t>
            </a:r>
            <a:r>
              <a:rPr sz="1900" spc="80" dirty="0">
                <a:solidFill>
                  <a:srgbClr val="212122"/>
                </a:solidFill>
                <a:latin typeface="Arial MT"/>
                <a:cs typeface="Arial MT"/>
              </a:rPr>
              <a:t>on</a:t>
            </a:r>
            <a:r>
              <a:rPr sz="1900" spc="-25" dirty="0">
                <a:solidFill>
                  <a:srgbClr val="212122"/>
                </a:solidFill>
                <a:latin typeface="Arial MT"/>
                <a:cs typeface="Arial MT"/>
              </a:rPr>
              <a:t> </a:t>
            </a:r>
            <a:r>
              <a:rPr sz="1900" spc="110" dirty="0">
                <a:solidFill>
                  <a:srgbClr val="212122"/>
                </a:solidFill>
                <a:latin typeface="Arial MT"/>
                <a:cs typeface="Arial MT"/>
              </a:rPr>
              <a:t>to</a:t>
            </a:r>
            <a:r>
              <a:rPr sz="1900" spc="-20" dirty="0">
                <a:solidFill>
                  <a:srgbClr val="212122"/>
                </a:solidFill>
                <a:latin typeface="Arial MT"/>
                <a:cs typeface="Arial MT"/>
              </a:rPr>
              <a:t> </a:t>
            </a:r>
            <a:r>
              <a:rPr sz="1900" spc="50" dirty="0">
                <a:solidFill>
                  <a:srgbClr val="212122"/>
                </a:solidFill>
                <a:latin typeface="Arial MT"/>
                <a:cs typeface="Arial MT"/>
              </a:rPr>
              <a:t>explore</a:t>
            </a:r>
            <a:r>
              <a:rPr sz="1900" spc="-20" dirty="0">
                <a:solidFill>
                  <a:srgbClr val="212122"/>
                </a:solidFill>
                <a:latin typeface="Arial MT"/>
                <a:cs typeface="Arial MT"/>
              </a:rPr>
              <a:t> </a:t>
            </a:r>
            <a:r>
              <a:rPr sz="1900" spc="50" dirty="0">
                <a:solidFill>
                  <a:srgbClr val="212122"/>
                </a:solidFill>
                <a:latin typeface="Arial MT"/>
                <a:cs typeface="Arial MT"/>
              </a:rPr>
              <a:t>the </a:t>
            </a:r>
            <a:r>
              <a:rPr sz="1900" spc="85" dirty="0">
                <a:solidFill>
                  <a:srgbClr val="212122"/>
                </a:solidFill>
                <a:latin typeface="Arial MT"/>
                <a:cs typeface="Arial MT"/>
              </a:rPr>
              <a:t>other</a:t>
            </a:r>
            <a:r>
              <a:rPr sz="1900" spc="-25" dirty="0">
                <a:solidFill>
                  <a:srgbClr val="212122"/>
                </a:solidFill>
                <a:latin typeface="Arial MT"/>
                <a:cs typeface="Arial MT"/>
              </a:rPr>
              <a:t> </a:t>
            </a:r>
            <a:r>
              <a:rPr sz="1900" dirty="0">
                <a:solidFill>
                  <a:srgbClr val="212122"/>
                </a:solidFill>
                <a:latin typeface="Arial MT"/>
                <a:cs typeface="Arial MT"/>
              </a:rPr>
              <a:t>species</a:t>
            </a:r>
            <a:r>
              <a:rPr lang="fr-CA" sz="1900" dirty="0">
                <a:solidFill>
                  <a:srgbClr val="212122"/>
                </a:solidFill>
                <a:latin typeface="Arial MT"/>
                <a:cs typeface="Arial MT"/>
              </a:rPr>
              <a:t>'</a:t>
            </a:r>
            <a:r>
              <a:rPr sz="1900" spc="-25" dirty="0">
                <a:solidFill>
                  <a:srgbClr val="212122"/>
                </a:solidFill>
                <a:latin typeface="Arial MT"/>
                <a:cs typeface="Arial MT"/>
              </a:rPr>
              <a:t> </a:t>
            </a:r>
            <a:r>
              <a:rPr sz="1900" spc="45" dirty="0">
                <a:solidFill>
                  <a:srgbClr val="212122"/>
                </a:solidFill>
                <a:latin typeface="Arial MT"/>
                <a:cs typeface="Arial MT"/>
              </a:rPr>
              <a:t>stories</a:t>
            </a:r>
            <a:r>
              <a:rPr sz="1900" spc="-20" dirty="0">
                <a:solidFill>
                  <a:srgbClr val="212122"/>
                </a:solidFill>
                <a:latin typeface="Arial MT"/>
                <a:cs typeface="Arial MT"/>
              </a:rPr>
              <a:t> </a:t>
            </a:r>
            <a:r>
              <a:rPr sz="1900" spc="50" dirty="0">
                <a:solidFill>
                  <a:srgbClr val="212122"/>
                </a:solidFill>
                <a:latin typeface="Arial MT"/>
                <a:cs typeface="Arial MT"/>
              </a:rPr>
              <a:t>and</a:t>
            </a:r>
            <a:r>
              <a:rPr sz="1900" spc="-20" dirty="0">
                <a:solidFill>
                  <a:srgbClr val="212122"/>
                </a:solidFill>
                <a:latin typeface="Arial MT"/>
                <a:cs typeface="Arial MT"/>
              </a:rPr>
              <a:t> </a:t>
            </a:r>
            <a:r>
              <a:rPr sz="1900" spc="-10" dirty="0">
                <a:solidFill>
                  <a:srgbClr val="212122"/>
                </a:solidFill>
                <a:latin typeface="Arial MT"/>
                <a:cs typeface="Arial MT"/>
              </a:rPr>
              <a:t>quizzes.</a:t>
            </a:r>
            <a:endParaRPr sz="1900" dirty="0">
              <a:latin typeface="Arial MT"/>
              <a:cs typeface="Arial MT"/>
            </a:endParaRPr>
          </a:p>
        </p:txBody>
      </p:sp>
      <p:sp>
        <p:nvSpPr>
          <p:cNvPr id="10" name="object 10"/>
          <p:cNvSpPr txBox="1"/>
          <p:nvPr/>
        </p:nvSpPr>
        <p:spPr>
          <a:xfrm>
            <a:off x="14224217" y="1150308"/>
            <a:ext cx="4826635" cy="2364109"/>
          </a:xfrm>
          <a:prstGeom prst="rect">
            <a:avLst/>
          </a:prstGeom>
        </p:spPr>
        <p:txBody>
          <a:bodyPr vert="horz" wrap="square" lIns="0" tIns="12065" rIns="0" bIns="0" rtlCol="0">
            <a:spAutoFit/>
          </a:bodyPr>
          <a:lstStyle/>
          <a:p>
            <a:pPr marL="965200" marR="5080" indent="-954088">
              <a:lnSpc>
                <a:spcPct val="100000"/>
              </a:lnSpc>
              <a:spcBef>
                <a:spcPts val="95"/>
              </a:spcBef>
            </a:pPr>
            <a:r>
              <a:rPr sz="2000" b="1" dirty="0">
                <a:solidFill>
                  <a:srgbClr val="00728F"/>
                </a:solidFill>
                <a:latin typeface="Arial" panose="020B0604020202020204" pitchFamily="34" charset="0"/>
                <a:cs typeface="Arial" panose="020B0604020202020204" pitchFamily="34" charset="0"/>
              </a:rPr>
              <a:t>Step 5</a:t>
            </a:r>
            <a:r>
              <a:rPr sz="1900" dirty="0">
                <a:solidFill>
                  <a:srgbClr val="027390"/>
                </a:solidFill>
                <a:latin typeface="Arial MT"/>
                <a:cs typeface="Arial MT"/>
              </a:rPr>
              <a:t>	</a:t>
            </a:r>
            <a:r>
              <a:rPr sz="1900" dirty="0">
                <a:solidFill>
                  <a:srgbClr val="212122"/>
                </a:solidFill>
                <a:latin typeface="Arial MT"/>
                <a:cs typeface="Arial MT"/>
              </a:rPr>
              <a:t>At</a:t>
            </a:r>
            <a:r>
              <a:rPr sz="1900" spc="35" dirty="0">
                <a:solidFill>
                  <a:srgbClr val="212122"/>
                </a:solidFill>
                <a:latin typeface="Arial MT"/>
                <a:cs typeface="Arial MT"/>
              </a:rPr>
              <a:t> </a:t>
            </a:r>
            <a:r>
              <a:rPr sz="1900" spc="75" dirty="0">
                <a:solidFill>
                  <a:srgbClr val="212122"/>
                </a:solidFill>
                <a:latin typeface="Arial MT"/>
                <a:cs typeface="Arial MT"/>
              </a:rPr>
              <a:t>the</a:t>
            </a:r>
            <a:r>
              <a:rPr sz="1900" spc="50" dirty="0">
                <a:solidFill>
                  <a:srgbClr val="212122"/>
                </a:solidFill>
                <a:latin typeface="Arial MT"/>
                <a:cs typeface="Arial MT"/>
              </a:rPr>
              <a:t> </a:t>
            </a:r>
            <a:r>
              <a:rPr sz="1900" dirty="0">
                <a:solidFill>
                  <a:srgbClr val="212122"/>
                </a:solidFill>
                <a:latin typeface="Arial MT"/>
                <a:cs typeface="Arial MT"/>
              </a:rPr>
              <a:t>conclusion</a:t>
            </a:r>
            <a:r>
              <a:rPr sz="1900" spc="40" dirty="0">
                <a:solidFill>
                  <a:srgbClr val="212122"/>
                </a:solidFill>
                <a:latin typeface="Arial MT"/>
                <a:cs typeface="Arial MT"/>
              </a:rPr>
              <a:t> </a:t>
            </a:r>
            <a:r>
              <a:rPr sz="1900" spc="90" dirty="0">
                <a:solidFill>
                  <a:srgbClr val="212122"/>
                </a:solidFill>
                <a:latin typeface="Arial MT"/>
                <a:cs typeface="Arial MT"/>
              </a:rPr>
              <a:t>of</a:t>
            </a:r>
            <a:r>
              <a:rPr sz="1900" spc="40" dirty="0">
                <a:solidFill>
                  <a:srgbClr val="212122"/>
                </a:solidFill>
                <a:latin typeface="Arial MT"/>
                <a:cs typeface="Arial MT"/>
              </a:rPr>
              <a:t> </a:t>
            </a:r>
            <a:r>
              <a:rPr sz="1900" spc="75" dirty="0">
                <a:solidFill>
                  <a:srgbClr val="212122"/>
                </a:solidFill>
                <a:latin typeface="Arial MT"/>
                <a:cs typeface="Arial MT"/>
              </a:rPr>
              <a:t>the</a:t>
            </a:r>
            <a:r>
              <a:rPr sz="1900" spc="45" dirty="0">
                <a:solidFill>
                  <a:srgbClr val="212122"/>
                </a:solidFill>
                <a:latin typeface="Arial MT"/>
                <a:cs typeface="Arial MT"/>
              </a:rPr>
              <a:t> </a:t>
            </a:r>
            <a:r>
              <a:rPr sz="1900" dirty="0">
                <a:solidFill>
                  <a:srgbClr val="212122"/>
                </a:solidFill>
                <a:latin typeface="Arial MT"/>
                <a:cs typeface="Arial MT"/>
              </a:rPr>
              <a:t>lesson,</a:t>
            </a:r>
            <a:r>
              <a:rPr sz="1900" spc="45" dirty="0">
                <a:solidFill>
                  <a:srgbClr val="212122"/>
                </a:solidFill>
                <a:latin typeface="Arial MT"/>
                <a:cs typeface="Arial MT"/>
              </a:rPr>
              <a:t> </a:t>
            </a:r>
            <a:r>
              <a:rPr sz="1900" spc="35" dirty="0">
                <a:solidFill>
                  <a:srgbClr val="212122"/>
                </a:solidFill>
                <a:latin typeface="Arial MT"/>
                <a:cs typeface="Arial MT"/>
              </a:rPr>
              <a:t>they </a:t>
            </a:r>
            <a:r>
              <a:rPr sz="1900" spc="55" dirty="0">
                <a:solidFill>
                  <a:srgbClr val="212122"/>
                </a:solidFill>
                <a:latin typeface="Arial MT"/>
                <a:cs typeface="Arial MT"/>
              </a:rPr>
              <a:t>will</a:t>
            </a:r>
            <a:r>
              <a:rPr sz="1900" spc="-5" dirty="0">
                <a:solidFill>
                  <a:srgbClr val="212122"/>
                </a:solidFill>
                <a:latin typeface="Arial MT"/>
                <a:cs typeface="Arial MT"/>
              </a:rPr>
              <a:t> </a:t>
            </a:r>
            <a:r>
              <a:rPr sz="1900" dirty="0">
                <a:solidFill>
                  <a:srgbClr val="212122"/>
                </a:solidFill>
                <a:latin typeface="Arial MT"/>
                <a:cs typeface="Arial MT"/>
              </a:rPr>
              <a:t>need </a:t>
            </a:r>
            <a:r>
              <a:rPr sz="1900" spc="110" dirty="0">
                <a:solidFill>
                  <a:srgbClr val="212122"/>
                </a:solidFill>
                <a:latin typeface="Arial MT"/>
                <a:cs typeface="Arial MT"/>
              </a:rPr>
              <a:t>to</a:t>
            </a:r>
            <a:r>
              <a:rPr sz="1900" spc="5" dirty="0">
                <a:solidFill>
                  <a:srgbClr val="212122"/>
                </a:solidFill>
                <a:latin typeface="Arial MT"/>
                <a:cs typeface="Arial MT"/>
              </a:rPr>
              <a:t> </a:t>
            </a:r>
            <a:r>
              <a:rPr sz="1900" spc="60" dirty="0">
                <a:solidFill>
                  <a:srgbClr val="212122"/>
                </a:solidFill>
                <a:latin typeface="Arial MT"/>
                <a:cs typeface="Arial MT"/>
              </a:rPr>
              <a:t>hand</a:t>
            </a:r>
            <a:r>
              <a:rPr sz="1900" dirty="0">
                <a:solidFill>
                  <a:srgbClr val="212122"/>
                </a:solidFill>
                <a:latin typeface="Arial MT"/>
                <a:cs typeface="Arial MT"/>
              </a:rPr>
              <a:t> </a:t>
            </a:r>
            <a:r>
              <a:rPr sz="1900" spc="70" dirty="0">
                <a:solidFill>
                  <a:srgbClr val="212122"/>
                </a:solidFill>
                <a:latin typeface="Arial MT"/>
                <a:cs typeface="Arial MT"/>
              </a:rPr>
              <a:t>in</a:t>
            </a:r>
            <a:r>
              <a:rPr sz="1900" dirty="0">
                <a:solidFill>
                  <a:srgbClr val="212122"/>
                </a:solidFill>
                <a:latin typeface="Arial MT"/>
                <a:cs typeface="Arial MT"/>
              </a:rPr>
              <a:t> </a:t>
            </a:r>
            <a:r>
              <a:rPr sz="1900" spc="80" dirty="0">
                <a:solidFill>
                  <a:srgbClr val="212122"/>
                </a:solidFill>
                <a:latin typeface="Arial MT"/>
                <a:cs typeface="Arial MT"/>
              </a:rPr>
              <a:t>their</a:t>
            </a:r>
            <a:r>
              <a:rPr sz="1900" dirty="0">
                <a:solidFill>
                  <a:srgbClr val="212122"/>
                </a:solidFill>
                <a:latin typeface="Arial MT"/>
                <a:cs typeface="Arial MT"/>
              </a:rPr>
              <a:t> </a:t>
            </a:r>
            <a:r>
              <a:rPr sz="1900" spc="-10" dirty="0">
                <a:solidFill>
                  <a:srgbClr val="212122"/>
                </a:solidFill>
                <a:latin typeface="Arial MT"/>
                <a:cs typeface="Arial MT"/>
              </a:rPr>
              <a:t>Wildlife </a:t>
            </a:r>
            <a:r>
              <a:rPr sz="1900" spc="10" dirty="0">
                <a:solidFill>
                  <a:srgbClr val="212122"/>
                </a:solidFill>
                <a:latin typeface="Arial MT"/>
                <a:cs typeface="Arial MT"/>
              </a:rPr>
              <a:t>Investigation</a:t>
            </a:r>
            <a:r>
              <a:rPr sz="1900" spc="155" dirty="0">
                <a:solidFill>
                  <a:srgbClr val="212122"/>
                </a:solidFill>
                <a:latin typeface="Arial MT"/>
                <a:cs typeface="Arial MT"/>
              </a:rPr>
              <a:t> </a:t>
            </a:r>
            <a:r>
              <a:rPr sz="1900" spc="10" dirty="0">
                <a:solidFill>
                  <a:srgbClr val="212122"/>
                </a:solidFill>
                <a:latin typeface="Arial MT"/>
                <a:cs typeface="Arial MT"/>
              </a:rPr>
              <a:t>Worksheet.</a:t>
            </a:r>
            <a:r>
              <a:rPr sz="1900" spc="160" dirty="0">
                <a:solidFill>
                  <a:srgbClr val="212122"/>
                </a:solidFill>
                <a:latin typeface="Arial MT"/>
                <a:cs typeface="Arial MT"/>
              </a:rPr>
              <a:t> </a:t>
            </a:r>
            <a:r>
              <a:rPr sz="1900" spc="10" dirty="0">
                <a:solidFill>
                  <a:srgbClr val="212122"/>
                </a:solidFill>
                <a:latin typeface="Arial MT"/>
                <a:cs typeface="Arial MT"/>
              </a:rPr>
              <a:t>They</a:t>
            </a:r>
            <a:r>
              <a:rPr sz="1900" spc="160" dirty="0">
                <a:solidFill>
                  <a:srgbClr val="212122"/>
                </a:solidFill>
                <a:latin typeface="Arial MT"/>
                <a:cs typeface="Arial MT"/>
              </a:rPr>
              <a:t> </a:t>
            </a:r>
            <a:r>
              <a:rPr sz="1900" spc="-20" dirty="0">
                <a:solidFill>
                  <a:srgbClr val="212122"/>
                </a:solidFill>
                <a:latin typeface="Arial MT"/>
                <a:cs typeface="Arial MT"/>
              </a:rPr>
              <a:t>also </a:t>
            </a:r>
            <a:r>
              <a:rPr sz="1900" dirty="0">
                <a:solidFill>
                  <a:srgbClr val="212122"/>
                </a:solidFill>
                <a:latin typeface="Arial MT"/>
                <a:cs typeface="Arial MT"/>
              </a:rPr>
              <a:t>need </a:t>
            </a:r>
            <a:r>
              <a:rPr sz="1900" spc="110" dirty="0">
                <a:solidFill>
                  <a:srgbClr val="212122"/>
                </a:solidFill>
                <a:latin typeface="Arial MT"/>
                <a:cs typeface="Arial MT"/>
              </a:rPr>
              <a:t>to</a:t>
            </a:r>
            <a:r>
              <a:rPr sz="1900" spc="5" dirty="0">
                <a:solidFill>
                  <a:srgbClr val="212122"/>
                </a:solidFill>
                <a:latin typeface="Arial MT"/>
                <a:cs typeface="Arial MT"/>
              </a:rPr>
              <a:t> </a:t>
            </a:r>
            <a:r>
              <a:rPr sz="1900" spc="55" dirty="0">
                <a:solidFill>
                  <a:srgbClr val="212122"/>
                </a:solidFill>
                <a:latin typeface="Arial MT"/>
                <a:cs typeface="Arial MT"/>
              </a:rPr>
              <a:t>complete</a:t>
            </a:r>
            <a:r>
              <a:rPr sz="1900" spc="5" dirty="0">
                <a:solidFill>
                  <a:srgbClr val="212122"/>
                </a:solidFill>
                <a:latin typeface="Arial MT"/>
                <a:cs typeface="Arial MT"/>
              </a:rPr>
              <a:t> </a:t>
            </a:r>
            <a:r>
              <a:rPr sz="1900" spc="75" dirty="0">
                <a:solidFill>
                  <a:srgbClr val="212122"/>
                </a:solidFill>
                <a:latin typeface="Arial MT"/>
                <a:cs typeface="Arial MT"/>
              </a:rPr>
              <a:t>the</a:t>
            </a:r>
            <a:r>
              <a:rPr sz="1900" spc="5" dirty="0">
                <a:solidFill>
                  <a:srgbClr val="212122"/>
                </a:solidFill>
                <a:latin typeface="Arial MT"/>
                <a:cs typeface="Arial MT"/>
              </a:rPr>
              <a:t> </a:t>
            </a:r>
            <a:r>
              <a:rPr sz="1900" spc="55" dirty="0">
                <a:solidFill>
                  <a:srgbClr val="212122"/>
                </a:solidFill>
                <a:latin typeface="Arial MT"/>
                <a:cs typeface="Arial MT"/>
              </a:rPr>
              <a:t>exit</a:t>
            </a:r>
            <a:r>
              <a:rPr sz="1900" dirty="0">
                <a:solidFill>
                  <a:srgbClr val="212122"/>
                </a:solidFill>
                <a:latin typeface="Arial MT"/>
                <a:cs typeface="Arial MT"/>
              </a:rPr>
              <a:t> </a:t>
            </a:r>
            <a:r>
              <a:rPr sz="1900" spc="55" dirty="0">
                <a:solidFill>
                  <a:srgbClr val="212122"/>
                </a:solidFill>
                <a:latin typeface="Arial MT"/>
                <a:cs typeface="Arial MT"/>
              </a:rPr>
              <a:t>ticket</a:t>
            </a:r>
            <a:r>
              <a:rPr sz="1900" dirty="0">
                <a:solidFill>
                  <a:srgbClr val="212122"/>
                </a:solidFill>
                <a:latin typeface="Arial MT"/>
                <a:cs typeface="Arial MT"/>
              </a:rPr>
              <a:t> </a:t>
            </a:r>
            <a:r>
              <a:rPr sz="1900" spc="55" dirty="0">
                <a:solidFill>
                  <a:srgbClr val="212122"/>
                </a:solidFill>
                <a:latin typeface="Arial MT"/>
                <a:cs typeface="Arial MT"/>
              </a:rPr>
              <a:t>on </a:t>
            </a:r>
            <a:r>
              <a:rPr sz="1900" spc="75" dirty="0">
                <a:solidFill>
                  <a:srgbClr val="212122"/>
                </a:solidFill>
                <a:latin typeface="Arial MT"/>
                <a:cs typeface="Arial MT"/>
              </a:rPr>
              <a:t>the</a:t>
            </a:r>
            <a:r>
              <a:rPr sz="1900" spc="25" dirty="0">
                <a:solidFill>
                  <a:srgbClr val="212122"/>
                </a:solidFill>
                <a:latin typeface="Arial MT"/>
                <a:cs typeface="Arial MT"/>
              </a:rPr>
              <a:t> </a:t>
            </a:r>
            <a:r>
              <a:rPr sz="1900" dirty="0">
                <a:solidFill>
                  <a:srgbClr val="212122"/>
                </a:solidFill>
                <a:latin typeface="Arial MT"/>
                <a:cs typeface="Arial MT"/>
              </a:rPr>
              <a:t>back</a:t>
            </a:r>
            <a:r>
              <a:rPr sz="1900" spc="25" dirty="0">
                <a:solidFill>
                  <a:srgbClr val="212122"/>
                </a:solidFill>
                <a:latin typeface="Arial MT"/>
                <a:cs typeface="Arial MT"/>
              </a:rPr>
              <a:t> </a:t>
            </a:r>
            <a:r>
              <a:rPr sz="1900" spc="85" dirty="0">
                <a:solidFill>
                  <a:srgbClr val="212122"/>
                </a:solidFill>
                <a:latin typeface="Arial MT"/>
                <a:cs typeface="Arial MT"/>
              </a:rPr>
              <a:t>of</a:t>
            </a:r>
            <a:r>
              <a:rPr sz="1900" spc="20" dirty="0">
                <a:solidFill>
                  <a:srgbClr val="212122"/>
                </a:solidFill>
                <a:latin typeface="Arial MT"/>
                <a:cs typeface="Arial MT"/>
              </a:rPr>
              <a:t> </a:t>
            </a:r>
            <a:r>
              <a:rPr sz="1900" spc="75" dirty="0">
                <a:solidFill>
                  <a:srgbClr val="212122"/>
                </a:solidFill>
                <a:latin typeface="Arial MT"/>
                <a:cs typeface="Arial MT"/>
              </a:rPr>
              <a:t>the</a:t>
            </a:r>
            <a:r>
              <a:rPr sz="1900" spc="30" dirty="0">
                <a:solidFill>
                  <a:srgbClr val="212122"/>
                </a:solidFill>
                <a:latin typeface="Arial MT"/>
                <a:cs typeface="Arial MT"/>
              </a:rPr>
              <a:t> </a:t>
            </a:r>
            <a:r>
              <a:rPr sz="1900" dirty="0">
                <a:solidFill>
                  <a:srgbClr val="212122"/>
                </a:solidFill>
                <a:latin typeface="Arial MT"/>
                <a:cs typeface="Arial MT"/>
              </a:rPr>
              <a:t>Mission</a:t>
            </a:r>
            <a:r>
              <a:rPr sz="1900" spc="20" dirty="0">
                <a:solidFill>
                  <a:srgbClr val="212122"/>
                </a:solidFill>
                <a:latin typeface="Arial MT"/>
                <a:cs typeface="Arial MT"/>
              </a:rPr>
              <a:t> </a:t>
            </a:r>
            <a:r>
              <a:rPr sz="1900" spc="85" dirty="0">
                <a:solidFill>
                  <a:srgbClr val="212122"/>
                </a:solidFill>
                <a:latin typeface="Arial MT"/>
                <a:cs typeface="Arial MT"/>
              </a:rPr>
              <a:t>#3</a:t>
            </a:r>
            <a:r>
              <a:rPr sz="1900" spc="30" dirty="0">
                <a:solidFill>
                  <a:srgbClr val="212122"/>
                </a:solidFill>
                <a:latin typeface="Arial MT"/>
                <a:cs typeface="Arial MT"/>
              </a:rPr>
              <a:t> </a:t>
            </a:r>
            <a:r>
              <a:rPr sz="1900" spc="-10" dirty="0">
                <a:solidFill>
                  <a:srgbClr val="212122"/>
                </a:solidFill>
                <a:latin typeface="Arial MT"/>
                <a:cs typeface="Arial MT"/>
              </a:rPr>
              <a:t>card.</a:t>
            </a:r>
            <a:r>
              <a:rPr lang="en-CA" sz="1900" spc="-10" dirty="0">
                <a:latin typeface="Arial MT"/>
                <a:cs typeface="Arial MT"/>
              </a:rPr>
              <a:t> </a:t>
            </a:r>
          </a:p>
          <a:p>
            <a:pPr marL="965200" marR="5080">
              <a:lnSpc>
                <a:spcPct val="100000"/>
              </a:lnSpc>
              <a:spcBef>
                <a:spcPts val="95"/>
              </a:spcBef>
            </a:pPr>
            <a:r>
              <a:rPr sz="1900" dirty="0">
                <a:solidFill>
                  <a:srgbClr val="212122"/>
                </a:solidFill>
                <a:latin typeface="Arial MT"/>
                <a:cs typeface="Arial MT"/>
              </a:rPr>
              <a:t>Completing</a:t>
            </a:r>
            <a:r>
              <a:rPr sz="1900" spc="130" dirty="0">
                <a:solidFill>
                  <a:srgbClr val="212122"/>
                </a:solidFill>
                <a:latin typeface="Arial MT"/>
                <a:cs typeface="Arial MT"/>
              </a:rPr>
              <a:t> </a:t>
            </a:r>
            <a:r>
              <a:rPr sz="1900" dirty="0">
                <a:solidFill>
                  <a:srgbClr val="212122"/>
                </a:solidFill>
                <a:latin typeface="Arial MT"/>
                <a:cs typeface="Arial MT"/>
              </a:rPr>
              <a:t>these</a:t>
            </a:r>
            <a:r>
              <a:rPr sz="1900" spc="135" dirty="0">
                <a:solidFill>
                  <a:srgbClr val="212122"/>
                </a:solidFill>
                <a:latin typeface="Arial MT"/>
                <a:cs typeface="Arial MT"/>
              </a:rPr>
              <a:t> </a:t>
            </a:r>
            <a:r>
              <a:rPr sz="1900" dirty="0">
                <a:solidFill>
                  <a:srgbClr val="212122"/>
                </a:solidFill>
                <a:latin typeface="Arial MT"/>
                <a:cs typeface="Arial MT"/>
              </a:rPr>
              <a:t>tasks</a:t>
            </a:r>
            <a:r>
              <a:rPr sz="1900" spc="135" dirty="0">
                <a:solidFill>
                  <a:srgbClr val="212122"/>
                </a:solidFill>
                <a:latin typeface="Arial MT"/>
                <a:cs typeface="Arial MT"/>
              </a:rPr>
              <a:t> </a:t>
            </a:r>
            <a:r>
              <a:rPr sz="1900" spc="55" dirty="0">
                <a:solidFill>
                  <a:srgbClr val="212122"/>
                </a:solidFill>
                <a:latin typeface="Arial MT"/>
                <a:cs typeface="Arial MT"/>
              </a:rPr>
              <a:t>will</a:t>
            </a:r>
            <a:r>
              <a:rPr sz="1900" spc="130" dirty="0">
                <a:solidFill>
                  <a:srgbClr val="212122"/>
                </a:solidFill>
                <a:latin typeface="Arial MT"/>
                <a:cs typeface="Arial MT"/>
              </a:rPr>
              <a:t> </a:t>
            </a:r>
            <a:r>
              <a:rPr sz="1900" spc="50" dirty="0">
                <a:solidFill>
                  <a:srgbClr val="212122"/>
                </a:solidFill>
                <a:latin typeface="Arial MT"/>
                <a:cs typeface="Arial MT"/>
              </a:rPr>
              <a:t>finish </a:t>
            </a:r>
            <a:r>
              <a:rPr sz="1900" spc="80" dirty="0">
                <a:solidFill>
                  <a:srgbClr val="212122"/>
                </a:solidFill>
                <a:latin typeface="Arial MT"/>
                <a:cs typeface="Arial MT"/>
              </a:rPr>
              <a:t>their</a:t>
            </a:r>
            <a:r>
              <a:rPr sz="1900" spc="-20" dirty="0">
                <a:solidFill>
                  <a:srgbClr val="212122"/>
                </a:solidFill>
                <a:latin typeface="Arial MT"/>
                <a:cs typeface="Arial MT"/>
              </a:rPr>
              <a:t> </a:t>
            </a:r>
            <a:r>
              <a:rPr sz="1900" spc="100" dirty="0">
                <a:solidFill>
                  <a:srgbClr val="212122"/>
                </a:solidFill>
                <a:latin typeface="Arial MT"/>
                <a:cs typeface="Arial MT"/>
              </a:rPr>
              <a:t>third</a:t>
            </a:r>
            <a:r>
              <a:rPr sz="1900" spc="-15" dirty="0">
                <a:solidFill>
                  <a:srgbClr val="212122"/>
                </a:solidFill>
                <a:latin typeface="Arial MT"/>
                <a:cs typeface="Arial MT"/>
              </a:rPr>
              <a:t> </a:t>
            </a:r>
            <a:r>
              <a:rPr sz="1900" spc="-10" dirty="0">
                <a:solidFill>
                  <a:srgbClr val="212122"/>
                </a:solidFill>
                <a:latin typeface="Arial MT"/>
                <a:cs typeface="Arial MT"/>
              </a:rPr>
              <a:t>mission!</a:t>
            </a:r>
            <a:endParaRPr sz="1900" dirty="0">
              <a:latin typeface="Arial MT"/>
              <a:cs typeface="Arial MT"/>
            </a:endParaRPr>
          </a:p>
        </p:txBody>
      </p:sp>
      <p:sp>
        <p:nvSpPr>
          <p:cNvPr id="17" name="object 2" descr="$PPTXTitle">
            <a:extLst>
              <a:ext uri="{FF2B5EF4-FFF2-40B4-BE49-F238E27FC236}">
                <a16:creationId xmlns:a16="http://schemas.microsoft.com/office/drawing/2014/main" id="{9FE4ABAE-E34C-EEA1-FF2D-75CED175F94B}"/>
              </a:ext>
            </a:extLst>
          </p:cNvPr>
          <p:cNvSpPr txBox="1">
            <a:spLocks/>
          </p:cNvSpPr>
          <p:nvPr/>
        </p:nvSpPr>
        <p:spPr>
          <a:xfrm>
            <a:off x="958666" y="1189701"/>
            <a:ext cx="5932571" cy="1334083"/>
          </a:xfrm>
          <a:prstGeom prst="rect">
            <a:avLst/>
          </a:prstGeom>
        </p:spPr>
        <p:txBody>
          <a:bodyPr vert="horz" wrap="square" lIns="0" tIns="17145" rIns="0" bIns="0" rtlCol="0">
            <a:spAutoFit/>
          </a:bodyPr>
          <a:lstStyle>
            <a:lvl1pPr>
              <a:defRPr>
                <a:latin typeface="+mj-lt"/>
                <a:ea typeface="+mj-ea"/>
                <a:cs typeface="+mj-cs"/>
              </a:defRPr>
            </a:lvl1pPr>
          </a:lstStyle>
          <a:p>
            <a:pPr>
              <a:lnSpc>
                <a:spcPts val="5080"/>
              </a:lnSpc>
            </a:pPr>
            <a:r>
              <a:rPr lang="en-CA" sz="5900" b="1" dirty="0">
                <a:solidFill>
                  <a:srgbClr val="292899"/>
                </a:solidFill>
                <a:latin typeface="Arial" panose="020B0604020202020204" pitchFamily="34" charset="0"/>
                <a:cs typeface="Arial" panose="020B0604020202020204" pitchFamily="34" charset="0"/>
              </a:rPr>
              <a:t>Mission activity instructions</a:t>
            </a:r>
          </a:p>
        </p:txBody>
      </p:sp>
      <p:pic>
        <p:nvPicPr>
          <p:cNvPr id="18" name="Picture 17" descr="A yellow spiral on a black background&#10;&#10;Description automatically generated">
            <a:extLst>
              <a:ext uri="{FF2B5EF4-FFF2-40B4-BE49-F238E27FC236}">
                <a16:creationId xmlns:a16="http://schemas.microsoft.com/office/drawing/2014/main" id="{0CB41EB0-DA14-D7FF-190D-15DD2AC26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 y="-791936"/>
            <a:ext cx="7772400" cy="19075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76979" y="3908743"/>
            <a:ext cx="15151735" cy="7030720"/>
            <a:chOff x="4010349" y="3694128"/>
            <a:chExt cx="15151735" cy="7030720"/>
          </a:xfrm>
        </p:grpSpPr>
        <p:pic>
          <p:nvPicPr>
            <p:cNvPr id="3" name="object 3"/>
            <p:cNvPicPr/>
            <p:nvPr/>
          </p:nvPicPr>
          <p:blipFill>
            <a:blip r:embed="rId2" cstate="print"/>
            <a:stretch>
              <a:fillRect/>
            </a:stretch>
          </p:blipFill>
          <p:spPr>
            <a:xfrm>
              <a:off x="9876861" y="4862679"/>
              <a:ext cx="9284858" cy="5861601"/>
            </a:xfrm>
            <a:prstGeom prst="rect">
              <a:avLst/>
            </a:prstGeom>
          </p:spPr>
        </p:pic>
        <p:pic>
          <p:nvPicPr>
            <p:cNvPr id="4" name="object 4"/>
            <p:cNvPicPr/>
            <p:nvPr/>
          </p:nvPicPr>
          <p:blipFill>
            <a:blip r:embed="rId3" cstate="print"/>
            <a:stretch>
              <a:fillRect/>
            </a:stretch>
          </p:blipFill>
          <p:spPr>
            <a:xfrm>
              <a:off x="4010349" y="3694128"/>
              <a:ext cx="6135938" cy="6672048"/>
            </a:xfrm>
            <a:prstGeom prst="rect">
              <a:avLst/>
            </a:prstGeom>
          </p:spPr>
        </p:pic>
      </p:grpSp>
      <p:sp>
        <p:nvSpPr>
          <p:cNvPr id="6" name="object 6"/>
          <p:cNvSpPr txBox="1"/>
          <p:nvPr/>
        </p:nvSpPr>
        <p:spPr>
          <a:xfrm>
            <a:off x="1212850" y="3988292"/>
            <a:ext cx="3553484" cy="5300169"/>
          </a:xfrm>
          <a:prstGeom prst="rect">
            <a:avLst/>
          </a:prstGeom>
        </p:spPr>
        <p:txBody>
          <a:bodyPr vert="horz" wrap="square" lIns="0" tIns="374650" rIns="0" bIns="0" rtlCol="0">
            <a:spAutoFit/>
          </a:bodyPr>
          <a:lstStyle/>
          <a:p>
            <a:pPr marL="248285" marR="478790">
              <a:lnSpc>
                <a:spcPts val="2280"/>
              </a:lnSpc>
              <a:spcBef>
                <a:spcPts val="440"/>
              </a:spcBef>
              <a:spcAft>
                <a:spcPts val="600"/>
              </a:spcAft>
            </a:pPr>
            <a:r>
              <a:rPr lang="en-CA" sz="2450" b="1" dirty="0">
                <a:solidFill>
                  <a:srgbClr val="222222"/>
                </a:solidFill>
                <a:latin typeface="Arial MT"/>
              </a:rPr>
              <a:t>Materials: </a:t>
            </a:r>
            <a:r>
              <a:rPr sz="1900" dirty="0">
                <a:solidFill>
                  <a:srgbClr val="222222"/>
                </a:solidFill>
                <a:latin typeface="Arial MT"/>
                <a:cs typeface="Arial MT"/>
              </a:rPr>
              <a:t>Paper, pencils, coloured pencils or markers</a:t>
            </a:r>
          </a:p>
          <a:p>
            <a:pPr marL="248285" marR="469265">
              <a:lnSpc>
                <a:spcPct val="100000"/>
              </a:lnSpc>
              <a:spcBef>
                <a:spcPts val="1110"/>
              </a:spcBef>
              <a:spcAft>
                <a:spcPts val="600"/>
              </a:spcAft>
            </a:pPr>
            <a:r>
              <a:rPr sz="1900" dirty="0">
                <a:solidFill>
                  <a:srgbClr val="231F20"/>
                </a:solidFill>
                <a:latin typeface="Arial MT"/>
                <a:cs typeface="Arial MT"/>
              </a:rPr>
              <a:t>Instead of writing sentences students draw three quick sketches representing:</a:t>
            </a:r>
            <a:endParaRPr sz="1900" dirty="0">
              <a:latin typeface="Arial MT"/>
              <a:cs typeface="Arial MT"/>
            </a:endParaRPr>
          </a:p>
          <a:p>
            <a:pPr marL="624840" lvl="1" indent="-235585">
              <a:lnSpc>
                <a:spcPct val="100000"/>
              </a:lnSpc>
              <a:spcBef>
                <a:spcPts val="1100"/>
              </a:spcBef>
              <a:spcAft>
                <a:spcPts val="600"/>
              </a:spcAft>
              <a:buChar char="•"/>
              <a:tabLst>
                <a:tab pos="624840" algn="l"/>
              </a:tabLst>
            </a:pPr>
            <a:r>
              <a:rPr sz="1900" b="1" dirty="0">
                <a:solidFill>
                  <a:srgbClr val="231F20"/>
                </a:solidFill>
                <a:latin typeface="Arial" panose="020B0604020202020204" pitchFamily="34" charset="0"/>
                <a:cs typeface="Arial" panose="020B0604020202020204" pitchFamily="34" charset="0"/>
              </a:rPr>
              <a:t>something they learned</a:t>
            </a:r>
            <a:endParaRPr sz="1900" b="1" dirty="0">
              <a:latin typeface="Arial" panose="020B0604020202020204" pitchFamily="34" charset="0"/>
              <a:cs typeface="Arial" panose="020B0604020202020204" pitchFamily="34" charset="0"/>
            </a:endParaRPr>
          </a:p>
          <a:p>
            <a:pPr marL="624840" lvl="1" indent="-235585">
              <a:lnSpc>
                <a:spcPct val="100000"/>
              </a:lnSpc>
              <a:spcBef>
                <a:spcPts val="365"/>
              </a:spcBef>
              <a:spcAft>
                <a:spcPts val="600"/>
              </a:spcAft>
              <a:buChar char="•"/>
              <a:tabLst>
                <a:tab pos="624840" algn="l"/>
              </a:tabLst>
            </a:pPr>
            <a:r>
              <a:rPr sz="1900" b="1" dirty="0">
                <a:solidFill>
                  <a:srgbClr val="231F20"/>
                </a:solidFill>
                <a:latin typeface="Arial" panose="020B0604020202020204" pitchFamily="34" charset="0"/>
                <a:cs typeface="Arial" panose="020B0604020202020204" pitchFamily="34" charset="0"/>
              </a:rPr>
              <a:t>a problem facing wildlife</a:t>
            </a:r>
            <a:endParaRPr sz="1900" b="1" dirty="0">
              <a:latin typeface="Arial" panose="020B0604020202020204" pitchFamily="34" charset="0"/>
              <a:cs typeface="Arial" panose="020B0604020202020204" pitchFamily="34" charset="0"/>
            </a:endParaRPr>
          </a:p>
          <a:p>
            <a:pPr marL="624840" lvl="1" indent="-235585">
              <a:lnSpc>
                <a:spcPct val="100000"/>
              </a:lnSpc>
              <a:spcBef>
                <a:spcPts val="370"/>
              </a:spcBef>
              <a:spcAft>
                <a:spcPts val="600"/>
              </a:spcAft>
              <a:buChar char="•"/>
              <a:tabLst>
                <a:tab pos="624840" algn="l"/>
              </a:tabLst>
            </a:pPr>
            <a:r>
              <a:rPr sz="1900" b="1" dirty="0">
                <a:solidFill>
                  <a:srgbClr val="231F20"/>
                </a:solidFill>
                <a:latin typeface="Arial" panose="020B0604020202020204" pitchFamily="34" charset="0"/>
                <a:cs typeface="Arial" panose="020B0604020202020204" pitchFamily="34" charset="0"/>
              </a:rPr>
              <a:t>a possible solution</a:t>
            </a:r>
            <a:endParaRPr sz="1900" b="1" dirty="0">
              <a:latin typeface="Arial" panose="020B0604020202020204" pitchFamily="34" charset="0"/>
              <a:cs typeface="Arial" panose="020B0604020202020204" pitchFamily="34" charset="0"/>
            </a:endParaRPr>
          </a:p>
          <a:p>
            <a:pPr marL="248285" marR="343535">
              <a:lnSpc>
                <a:spcPct val="100000"/>
              </a:lnSpc>
              <a:spcBef>
                <a:spcPts val="365"/>
              </a:spcBef>
              <a:spcAft>
                <a:spcPts val="600"/>
              </a:spcAft>
            </a:pPr>
            <a:r>
              <a:rPr sz="1900" dirty="0">
                <a:solidFill>
                  <a:srgbClr val="231F20"/>
                </a:solidFill>
                <a:latin typeface="Arial MT"/>
                <a:cs typeface="Arial MT"/>
              </a:rPr>
              <a:t>Stick them on the wall for a gallery walk. This works great for mixed ages and language abilities</a:t>
            </a:r>
            <a:endParaRPr sz="1900" dirty="0">
              <a:latin typeface="Arial MT"/>
              <a:cs typeface="Arial MT"/>
            </a:endParaRPr>
          </a:p>
        </p:txBody>
      </p:sp>
      <p:sp>
        <p:nvSpPr>
          <p:cNvPr id="10" name="object 10"/>
          <p:cNvSpPr txBox="1">
            <a:spLocks noGrp="1"/>
          </p:cNvSpPr>
          <p:nvPr>
            <p:ph type="ftr" sz="quarter" idx="10"/>
          </p:nvPr>
        </p:nvSpPr>
        <p:spPr>
          <a:xfrm>
            <a:off x="967423" y="10939744"/>
            <a:ext cx="5575935" cy="207749"/>
          </a:xfrm>
        </p:spPr>
        <p:txBody>
          <a:bodyPr vert="horz" wrap="square" lIns="0" tIns="25400" rIns="0" bIns="0" rtlCol="0">
            <a:spAutoFit/>
          </a:bodyPr>
          <a:lstStyle/>
          <a:p>
            <a:r>
              <a:rPr lang="en-CA" dirty="0"/>
              <a:t>Mission: Explore to Restore — Living Planet Report Canada for Kids</a:t>
            </a:r>
          </a:p>
        </p:txBody>
      </p:sp>
      <p:sp>
        <p:nvSpPr>
          <p:cNvPr id="11" name="object 11"/>
          <p:cNvSpPr txBox="1">
            <a:spLocks noGrp="1"/>
          </p:cNvSpPr>
          <p:nvPr>
            <p:ph type="sldNum" sz="quarter" idx="11"/>
          </p:nvPr>
        </p:nvSpPr>
        <p:spPr>
          <a:xfrm>
            <a:off x="18662650" y="10971596"/>
            <a:ext cx="685800" cy="207749"/>
          </a:xfrm>
        </p:spPr>
        <p:txBody>
          <a:bodyPr vert="horz" wrap="square" lIns="0" tIns="25400" rIns="0" bIns="0" rtlCol="0">
            <a:spAutoFit/>
          </a:bodyPr>
          <a:lstStyle/>
          <a:p>
            <a:fld id="{81D60167-4931-47E6-BA6A-407CBD079E47}" type="slidenum">
              <a:rPr lang="en-CA" dirty="0"/>
              <a:pPr/>
              <a:t>5</a:t>
            </a:fld>
            <a:endParaRPr lang="en-CA" dirty="0"/>
          </a:p>
        </p:txBody>
      </p:sp>
      <p:sp>
        <p:nvSpPr>
          <p:cNvPr id="7" name="object 7" descr="$PPTXTitle"/>
          <p:cNvSpPr txBox="1">
            <a:spLocks noGrp="1"/>
          </p:cNvSpPr>
          <p:nvPr>
            <p:ph type="title" idx="4294967295"/>
          </p:nvPr>
        </p:nvSpPr>
        <p:spPr>
          <a:xfrm>
            <a:off x="8898440" y="923631"/>
            <a:ext cx="4714610" cy="482183"/>
          </a:xfrm>
          <a:prstGeom prst="rect">
            <a:avLst/>
          </a:prstGeom>
        </p:spPr>
        <p:txBody>
          <a:bodyPr vert="horz" wrap="square" lIns="0" tIns="12700" rIns="0" bIns="0" rtlCol="0">
            <a:spAutoFit/>
          </a:bodyPr>
          <a:lstStyle/>
          <a:p>
            <a:pPr marL="12700">
              <a:lnSpc>
                <a:spcPct val="100000"/>
              </a:lnSpc>
              <a:spcBef>
                <a:spcPts val="100"/>
              </a:spcBef>
            </a:pPr>
            <a:r>
              <a:rPr sz="3050" b="1" dirty="0">
                <a:solidFill>
                  <a:srgbClr val="027390"/>
                </a:solidFill>
                <a:latin typeface="Arial" panose="020B0604020202020204" pitchFamily="34" charset="0"/>
                <a:cs typeface="Arial" panose="020B0604020202020204" pitchFamily="34" charset="0"/>
              </a:rPr>
              <a:t>2.</a:t>
            </a:r>
            <a:r>
              <a:rPr lang="en-CA" sz="3050" b="1" dirty="0">
                <a:solidFill>
                  <a:srgbClr val="027390"/>
                </a:solidFill>
                <a:latin typeface="Arial" panose="020B0604020202020204" pitchFamily="34" charset="0"/>
                <a:cs typeface="Arial" panose="020B0604020202020204" pitchFamily="34" charset="0"/>
              </a:rPr>
              <a:t> </a:t>
            </a:r>
            <a:r>
              <a:rPr sz="3050" b="1" dirty="0">
                <a:solidFill>
                  <a:srgbClr val="027390"/>
                </a:solidFill>
                <a:latin typeface="Arial" panose="020B0604020202020204" pitchFamily="34" charset="0"/>
                <a:cs typeface="Arial" panose="020B0604020202020204" pitchFamily="34" charset="0"/>
              </a:rPr>
              <a:t>Mission card challenge</a:t>
            </a:r>
            <a:endParaRPr sz="3050" b="1" dirty="0">
              <a:latin typeface="Arial" panose="020B0604020202020204" pitchFamily="34" charset="0"/>
              <a:cs typeface="Arial" panose="020B0604020202020204" pitchFamily="34" charset="0"/>
            </a:endParaRPr>
          </a:p>
        </p:txBody>
      </p:sp>
      <p:sp>
        <p:nvSpPr>
          <p:cNvPr id="8" name="object 8"/>
          <p:cNvSpPr txBox="1"/>
          <p:nvPr/>
        </p:nvSpPr>
        <p:spPr>
          <a:xfrm>
            <a:off x="9335917" y="1405814"/>
            <a:ext cx="4612640" cy="4823756"/>
          </a:xfrm>
          <a:prstGeom prst="rect">
            <a:avLst/>
          </a:prstGeom>
        </p:spPr>
        <p:txBody>
          <a:bodyPr vert="horz" wrap="square" lIns="0" tIns="57785" rIns="0" bIns="0" rtlCol="0">
            <a:spAutoFit/>
          </a:bodyPr>
          <a:lstStyle/>
          <a:p>
            <a:pPr marL="59690">
              <a:lnSpc>
                <a:spcPct val="100000"/>
              </a:lnSpc>
              <a:spcBef>
                <a:spcPts val="455"/>
              </a:spcBef>
              <a:spcAft>
                <a:spcPts val="600"/>
              </a:spcAft>
            </a:pPr>
            <a:r>
              <a:rPr lang="en-CA" sz="2450" b="1" dirty="0">
                <a:solidFill>
                  <a:srgbClr val="222222"/>
                </a:solidFill>
                <a:latin typeface="Arial MT"/>
                <a:cs typeface="Arial MT"/>
              </a:rPr>
              <a:t>How it works:</a:t>
            </a:r>
          </a:p>
          <a:p>
            <a:pPr marL="12700" marR="82550">
              <a:lnSpc>
                <a:spcPct val="100000"/>
              </a:lnSpc>
              <a:spcBef>
                <a:spcPts val="254"/>
              </a:spcBef>
              <a:spcAft>
                <a:spcPts val="600"/>
              </a:spcAft>
            </a:pPr>
            <a:r>
              <a:rPr sz="1900" dirty="0">
                <a:solidFill>
                  <a:srgbClr val="222222"/>
                </a:solidFill>
                <a:latin typeface="Arial MT"/>
                <a:cs typeface="Arial MT"/>
              </a:rPr>
              <a:t>Gather the students into small groups based on the species they studied in the wildlife investigation.</a:t>
            </a:r>
          </a:p>
          <a:p>
            <a:pPr marL="12700">
              <a:lnSpc>
                <a:spcPct val="100000"/>
              </a:lnSpc>
              <a:spcBef>
                <a:spcPts val="1280"/>
              </a:spcBef>
              <a:spcAft>
                <a:spcPts val="600"/>
              </a:spcAft>
            </a:pPr>
            <a:r>
              <a:rPr lang="en-CA" sz="2450" b="1" dirty="0">
                <a:solidFill>
                  <a:srgbClr val="222222"/>
                </a:solidFill>
                <a:latin typeface="Arial MT"/>
              </a:rPr>
              <a:t>Materials: </a:t>
            </a:r>
            <a:r>
              <a:rPr sz="1900" dirty="0">
                <a:solidFill>
                  <a:srgbClr val="222222"/>
                </a:solidFill>
                <a:latin typeface="Arial MT"/>
                <a:cs typeface="Arial MT"/>
              </a:rPr>
              <a:t>Wildlife </a:t>
            </a:r>
            <a:r>
              <a:rPr sz="1900" dirty="0">
                <a:solidFill>
                  <a:srgbClr val="231F20"/>
                </a:solidFill>
                <a:latin typeface="Arial MT"/>
                <a:cs typeface="Arial MT"/>
              </a:rPr>
              <a:t>Investigation</a:t>
            </a:r>
            <a:r>
              <a:rPr lang="fr-CA" sz="1900" dirty="0">
                <a:latin typeface="Arial MT"/>
                <a:cs typeface="Arial MT"/>
              </a:rPr>
              <a:t> </a:t>
            </a:r>
            <a:r>
              <a:rPr sz="1900">
                <a:solidFill>
                  <a:srgbClr val="231F20"/>
                </a:solidFill>
                <a:latin typeface="Arial MT"/>
                <a:cs typeface="Arial MT"/>
              </a:rPr>
              <a:t>Worksheet</a:t>
            </a:r>
            <a:r>
              <a:rPr sz="1900" dirty="0">
                <a:solidFill>
                  <a:srgbClr val="231F20"/>
                </a:solidFill>
                <a:latin typeface="Arial MT"/>
                <a:cs typeface="Arial MT"/>
              </a:rPr>
              <a:t>, paper and pencils or mini-white boards and dry erase markers.</a:t>
            </a:r>
            <a:endParaRPr sz="1900" dirty="0">
              <a:latin typeface="Arial MT"/>
              <a:cs typeface="Arial MT"/>
            </a:endParaRPr>
          </a:p>
          <a:p>
            <a:pPr marL="12700">
              <a:lnSpc>
                <a:spcPct val="100000"/>
              </a:lnSpc>
              <a:spcBef>
                <a:spcPts val="1105"/>
              </a:spcBef>
              <a:spcAft>
                <a:spcPts val="600"/>
              </a:spcAft>
            </a:pPr>
            <a:r>
              <a:rPr sz="1900" dirty="0">
                <a:solidFill>
                  <a:srgbClr val="231F20"/>
                </a:solidFill>
                <a:latin typeface="Arial MT"/>
                <a:cs typeface="Arial MT"/>
              </a:rPr>
              <a:t>Give groups a mission challenge such as:</a:t>
            </a:r>
            <a:endParaRPr sz="1900" dirty="0">
              <a:latin typeface="Arial MT"/>
              <a:cs typeface="Arial MT"/>
            </a:endParaRPr>
          </a:p>
          <a:p>
            <a:pPr marL="389255" marR="5080" indent="-236220">
              <a:lnSpc>
                <a:spcPct val="100000"/>
              </a:lnSpc>
              <a:spcBef>
                <a:spcPts val="1110"/>
              </a:spcBef>
              <a:spcAft>
                <a:spcPts val="600"/>
              </a:spcAft>
              <a:buChar char="•"/>
              <a:tabLst>
                <a:tab pos="389255" algn="l"/>
              </a:tabLst>
            </a:pPr>
            <a:r>
              <a:rPr sz="1900" b="1" dirty="0">
                <a:solidFill>
                  <a:srgbClr val="231F20"/>
                </a:solidFill>
                <a:latin typeface="Arial" panose="020B0604020202020204" pitchFamily="34" charset="0"/>
                <a:cs typeface="Arial" panose="020B0604020202020204" pitchFamily="34" charset="0"/>
              </a:rPr>
              <a:t>“Show the public why this species matters.” </a:t>
            </a:r>
            <a:r>
              <a:rPr sz="1900" dirty="0">
                <a:solidFill>
                  <a:srgbClr val="231F20"/>
                </a:solidFill>
                <a:latin typeface="Arial MT"/>
                <a:cs typeface="Arial MT"/>
              </a:rPr>
              <a:t>Examples: It helps to keep other species’ populations in balance, it is a well-loved symbol of our country/region.</a:t>
            </a:r>
            <a:endParaRPr sz="1900" dirty="0">
              <a:latin typeface="Arial MT"/>
              <a:cs typeface="Arial MT"/>
            </a:endParaRPr>
          </a:p>
        </p:txBody>
      </p:sp>
      <p:sp>
        <p:nvSpPr>
          <p:cNvPr id="9" name="object 9"/>
          <p:cNvSpPr txBox="1"/>
          <p:nvPr/>
        </p:nvSpPr>
        <p:spPr>
          <a:xfrm>
            <a:off x="14459811" y="1161390"/>
            <a:ext cx="4716780" cy="4349268"/>
          </a:xfrm>
          <a:prstGeom prst="rect">
            <a:avLst/>
          </a:prstGeom>
        </p:spPr>
        <p:txBody>
          <a:bodyPr vert="horz" wrap="square" lIns="0" tIns="12065" rIns="0" bIns="0" rtlCol="0">
            <a:spAutoFit/>
          </a:bodyPr>
          <a:lstStyle/>
          <a:p>
            <a:pPr marL="389255" marR="5080" indent="-236220">
              <a:lnSpc>
                <a:spcPct val="100000"/>
              </a:lnSpc>
              <a:spcBef>
                <a:spcPts val="95"/>
              </a:spcBef>
              <a:spcAft>
                <a:spcPts val="600"/>
              </a:spcAft>
              <a:buChar char="•"/>
              <a:tabLst>
                <a:tab pos="389255" algn="l"/>
              </a:tabLst>
            </a:pPr>
            <a:r>
              <a:rPr sz="1900" b="1" dirty="0">
                <a:solidFill>
                  <a:srgbClr val="231F20"/>
                </a:solidFill>
                <a:latin typeface="Arial" panose="020B0604020202020204" pitchFamily="34" charset="0"/>
                <a:cs typeface="Arial" panose="020B0604020202020204" pitchFamily="34" charset="0"/>
              </a:rPr>
              <a:t>“Explain the biggest threat to this animal.” </a:t>
            </a:r>
            <a:r>
              <a:rPr sz="1900" dirty="0">
                <a:solidFill>
                  <a:srgbClr val="231F20"/>
                </a:solidFill>
                <a:latin typeface="Arial MT"/>
                <a:cs typeface="Arial MT"/>
              </a:rPr>
              <a:t>Examples: People turning forests into cities, noise pollution from ships interfering with communication (e.g., for whales).</a:t>
            </a:r>
            <a:endParaRPr sz="1900" dirty="0">
              <a:latin typeface="Arial MT"/>
              <a:cs typeface="Arial MT"/>
            </a:endParaRPr>
          </a:p>
          <a:p>
            <a:pPr marL="389255" marR="511175" indent="-236220">
              <a:lnSpc>
                <a:spcPct val="100000"/>
              </a:lnSpc>
              <a:spcBef>
                <a:spcPts val="350"/>
              </a:spcBef>
              <a:spcAft>
                <a:spcPts val="600"/>
              </a:spcAft>
              <a:buChar char="•"/>
              <a:tabLst>
                <a:tab pos="389255" algn="l"/>
              </a:tabLst>
            </a:pPr>
            <a:r>
              <a:rPr sz="1900" b="1" dirty="0">
                <a:solidFill>
                  <a:srgbClr val="231F20"/>
                </a:solidFill>
                <a:latin typeface="Arial" panose="020B0604020202020204" pitchFamily="34" charset="0"/>
                <a:cs typeface="Arial" panose="020B0604020202020204" pitchFamily="34" charset="0"/>
              </a:rPr>
              <a:t>“Suggest one action people can take.” </a:t>
            </a:r>
            <a:r>
              <a:rPr sz="1900" dirty="0">
                <a:solidFill>
                  <a:srgbClr val="231F20"/>
                </a:solidFill>
                <a:latin typeface="Arial MT"/>
                <a:cs typeface="Arial MT"/>
              </a:rPr>
              <a:t>Examples: Growing wildlife habitat by planting native plants at home or at school, asking the government to strengthen laws to protect wildlife.</a:t>
            </a:r>
            <a:endParaRPr sz="1900" dirty="0">
              <a:latin typeface="Arial MT"/>
              <a:cs typeface="Arial MT"/>
            </a:endParaRPr>
          </a:p>
          <a:p>
            <a:pPr marL="12700" marR="860425">
              <a:lnSpc>
                <a:spcPct val="100000"/>
              </a:lnSpc>
              <a:spcBef>
                <a:spcPts val="345"/>
              </a:spcBef>
              <a:spcAft>
                <a:spcPts val="600"/>
              </a:spcAft>
            </a:pPr>
            <a:r>
              <a:rPr sz="1900" dirty="0">
                <a:solidFill>
                  <a:srgbClr val="231F20"/>
                </a:solidFill>
                <a:latin typeface="Arial MT"/>
                <a:cs typeface="Arial MT"/>
              </a:rPr>
              <a:t>Students create a mini-poster or whiteboard sketch to explain their mission.</a:t>
            </a:r>
            <a:endParaRPr sz="1900" dirty="0">
              <a:latin typeface="Arial MT"/>
              <a:cs typeface="Arial MT"/>
            </a:endParaRPr>
          </a:p>
        </p:txBody>
      </p:sp>
      <p:sp>
        <p:nvSpPr>
          <p:cNvPr id="16" name="object 12" descr="$PPTXTitle">
            <a:extLst>
              <a:ext uri="{FF2B5EF4-FFF2-40B4-BE49-F238E27FC236}">
                <a16:creationId xmlns:a16="http://schemas.microsoft.com/office/drawing/2014/main" id="{1613752C-812E-856A-C583-6CED19E8868D}"/>
              </a:ext>
            </a:extLst>
          </p:cNvPr>
          <p:cNvSpPr txBox="1">
            <a:spLocks/>
          </p:cNvSpPr>
          <p:nvPr/>
        </p:nvSpPr>
        <p:spPr>
          <a:xfrm>
            <a:off x="939894" y="1809164"/>
            <a:ext cx="5262563" cy="1335087"/>
          </a:xfrm>
          <a:prstGeom prst="rect">
            <a:avLst/>
          </a:prstGeom>
        </p:spPr>
        <p:txBody>
          <a:bodyPr vert="horz" wrap="square" lIns="0" tIns="17145" rIns="0" bIns="0" rtlCol="0">
            <a:spAutoFit/>
          </a:bodyPr>
          <a:lstStyle>
            <a:lvl1pPr>
              <a:defRPr>
                <a:latin typeface="+mj-lt"/>
                <a:ea typeface="+mj-ea"/>
                <a:cs typeface="+mj-cs"/>
              </a:defRPr>
            </a:lvl1pPr>
          </a:lstStyle>
          <a:p>
            <a:pPr marL="12700">
              <a:lnSpc>
                <a:spcPts val="5080"/>
              </a:lnSpc>
              <a:spcBef>
                <a:spcPts val="135"/>
              </a:spcBef>
            </a:pPr>
            <a:r>
              <a:rPr lang="en-CA" sz="5900" b="1" dirty="0">
                <a:solidFill>
                  <a:srgbClr val="292899"/>
                </a:solidFill>
                <a:latin typeface="Arial" panose="020B0604020202020204" pitchFamily="34" charset="0"/>
                <a:cs typeface="Arial" panose="020B0604020202020204" pitchFamily="34" charset="0"/>
              </a:rPr>
              <a:t>Extension activities</a:t>
            </a:r>
          </a:p>
        </p:txBody>
      </p:sp>
      <p:pic>
        <p:nvPicPr>
          <p:cNvPr id="17" name="Picture 16" descr="A white line on a black background&#10;&#10;Description automatically generated">
            <a:extLst>
              <a:ext uri="{FF2B5EF4-FFF2-40B4-BE49-F238E27FC236}">
                <a16:creationId xmlns:a16="http://schemas.microsoft.com/office/drawing/2014/main" id="{354495F9-AAAA-3BCA-388F-FF37C7F47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50" y="-2166516"/>
            <a:ext cx="7772400" cy="3881093"/>
          </a:xfrm>
          <a:prstGeom prst="rect">
            <a:avLst/>
          </a:prstGeom>
        </p:spPr>
      </p:pic>
      <p:sp>
        <p:nvSpPr>
          <p:cNvPr id="5" name="object 7" descr="$PPTXTitle">
            <a:extLst>
              <a:ext uri="{FF2B5EF4-FFF2-40B4-BE49-F238E27FC236}">
                <a16:creationId xmlns:a16="http://schemas.microsoft.com/office/drawing/2014/main" id="{3139C77F-11FD-E3DA-07F2-59F3091095ED}"/>
              </a:ext>
            </a:extLst>
          </p:cNvPr>
          <p:cNvSpPr txBox="1">
            <a:spLocks/>
          </p:cNvSpPr>
          <p:nvPr/>
        </p:nvSpPr>
        <p:spPr>
          <a:xfrm>
            <a:off x="969933" y="3404859"/>
            <a:ext cx="4714610" cy="807913"/>
          </a:xfrm>
          <a:prstGeom prst="rect">
            <a:avLst/>
          </a:prstGeom>
        </p:spPr>
        <p:txBody>
          <a:bodyPr vert="horz" wrap="square" lIns="0" tIns="12700" rIns="0" bIns="0" rtlCol="0">
            <a:spAutoFit/>
          </a:bodyPr>
          <a:lstStyle>
            <a:lvl1pPr>
              <a:defRPr>
                <a:latin typeface="+mj-lt"/>
                <a:ea typeface="+mj-ea"/>
                <a:cs typeface="+mj-cs"/>
              </a:defRPr>
            </a:lvl1pPr>
          </a:lstStyle>
          <a:p>
            <a:pPr marL="457200" indent="-436563">
              <a:lnSpc>
                <a:spcPts val="3060"/>
              </a:lnSpc>
            </a:pPr>
            <a:r>
              <a:rPr lang="en-CA" sz="3050" b="1" dirty="0">
                <a:solidFill>
                  <a:srgbClr val="027390"/>
                </a:solidFill>
                <a:latin typeface="Arial" panose="020B0604020202020204" pitchFamily="34" charset="0"/>
                <a:cs typeface="Arial" panose="020B0604020202020204" pitchFamily="34" charset="0"/>
              </a:rPr>
              <a:t>2. </a:t>
            </a:r>
            <a:r>
              <a:rPr lang="en-CA" sz="3050" b="1" dirty="0">
                <a:solidFill>
                  <a:srgbClr val="027390"/>
                </a:solidFill>
                <a:latin typeface="Arial MT"/>
                <a:cs typeface="Arial MT"/>
              </a:rPr>
              <a:t>One-minute sketch notes</a:t>
            </a:r>
            <a:endParaRPr lang="en-CA" sz="3050" b="1" dirty="0">
              <a:latin typeface="Arial MT"/>
              <a:cs typeface="Arial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TotalTime>
  <Words>1240</Words>
  <Application>Microsoft Office PowerPoint</Application>
  <PresentationFormat>Custom</PresentationFormat>
  <Paragraphs>76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Arial MT</vt:lpstr>
      <vt:lpstr>Lucida Sans Unicode</vt:lpstr>
      <vt:lpstr>Office Theme</vt:lpstr>
      <vt:lpstr>PowerPoint Presentation</vt:lpstr>
      <vt:lpstr>PowerPoint Presentation</vt:lpstr>
      <vt:lpstr>Indigenous perspectives:</vt:lpstr>
      <vt:lpstr>PowerPoint Presentation</vt:lpstr>
      <vt:lpstr>2. Mission card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2</cp:revision>
  <dcterms:created xsi:type="dcterms:W3CDTF">2026-05-20T11:57:53Z</dcterms:created>
  <dcterms:modified xsi:type="dcterms:W3CDTF">2026-05-28T14:45:49Z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2026-05-09T00:00:00Z</vt:filetime>
  </property>
  <property fmtid="{D5CDD505-2E9C-101B-9397-08002B2CF9AE}" pid="4" name="Creator">
    <vt:lpwstr>Adobe InDesign 20.5 (Macintosh)</vt:lpwstr>
  </property>
  <property fmtid="{D5CDD505-2E9C-101B-9397-08002B2CF9AE}" pid="5" name="LastSaved">
    <vt:filetime>2026-05-20T00:00:00Z</vt:filetime>
  </property>
  <property fmtid="{D5CDD505-2E9C-101B-9397-08002B2CF9AE}" pid="6" name="Producer">
    <vt:lpwstr>macOS Version 12.7.6 (Build 21H1320) Quartz PDFContext</vt:lpwstr>
  </property>
</Properties>
</file>