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314D6D-403E-AC09-0415-13314A350288}" v="2" dt="2026-06-11T16:14:51.27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58"/>
    <p:restoredTop sz="94694"/>
  </p:normalViewPr>
  <p:slideViewPr>
    <p:cSldViewPr>
      <p:cViewPr varScale="1">
        <p:scale>
          <a:sx n="62" d="100"/>
          <a:sy n="62" d="100"/>
        </p:scale>
        <p:origin x="462"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Jakubowski" userId="8cf2bc80-9027-41f8-8362-140783d782e4" providerId="ADAL" clId="{3367D123-68A0-4B50-8E61-F1328765DF64}"/>
    <pc:docChg chg="custSel modSld">
      <pc:chgData name="Ellen Jakubowski" userId="8cf2bc80-9027-41f8-8362-140783d782e4" providerId="ADAL" clId="{3367D123-68A0-4B50-8E61-F1328765DF64}" dt="2026-05-27T20:36:46.814" v="8" actId="20577"/>
      <pc:docMkLst>
        <pc:docMk/>
      </pc:docMkLst>
      <pc:sldChg chg="modSp mod">
        <pc:chgData name="Ellen Jakubowski" userId="8cf2bc80-9027-41f8-8362-140783d782e4" providerId="ADAL" clId="{3367D123-68A0-4B50-8E61-F1328765DF64}" dt="2026-05-27T20:35:52.064" v="1" actId="14100"/>
        <pc:sldMkLst>
          <pc:docMk/>
          <pc:sldMk cId="0" sldId="256"/>
        </pc:sldMkLst>
        <pc:spChg chg="mod">
          <ac:chgData name="Ellen Jakubowski" userId="8cf2bc80-9027-41f8-8362-140783d782e4" providerId="ADAL" clId="{3367D123-68A0-4B50-8E61-F1328765DF64}" dt="2026-05-27T20:35:52.064" v="1" actId="14100"/>
          <ac:spMkLst>
            <pc:docMk/>
            <pc:sldMk cId="0" sldId="256"/>
            <ac:spMk id="12" creationId="{00000000-0000-0000-0000-000000000000}"/>
          </ac:spMkLst>
        </pc:spChg>
      </pc:sldChg>
      <pc:sldChg chg="modSp mod">
        <pc:chgData name="Ellen Jakubowski" userId="8cf2bc80-9027-41f8-8362-140783d782e4" providerId="ADAL" clId="{3367D123-68A0-4B50-8E61-F1328765DF64}" dt="2026-05-27T20:36:35.669" v="7" actId="3626"/>
        <pc:sldMkLst>
          <pc:docMk/>
          <pc:sldMk cId="0" sldId="257"/>
        </pc:sldMkLst>
        <pc:spChg chg="mod">
          <ac:chgData name="Ellen Jakubowski" userId="8cf2bc80-9027-41f8-8362-140783d782e4" providerId="ADAL" clId="{3367D123-68A0-4B50-8E61-F1328765DF64}" dt="2026-05-27T20:36:35.669" v="7" actId="3626"/>
          <ac:spMkLst>
            <pc:docMk/>
            <pc:sldMk cId="0" sldId="257"/>
            <ac:spMk id="6" creationId="{00000000-0000-0000-0000-000000000000}"/>
          </ac:spMkLst>
        </pc:spChg>
      </pc:sldChg>
      <pc:sldChg chg="modSp mod">
        <pc:chgData name="Ellen Jakubowski" userId="8cf2bc80-9027-41f8-8362-140783d782e4" providerId="ADAL" clId="{3367D123-68A0-4B50-8E61-F1328765DF64}" dt="2026-05-27T20:36:46.814" v="8" actId="20577"/>
        <pc:sldMkLst>
          <pc:docMk/>
          <pc:sldMk cId="0" sldId="258"/>
        </pc:sldMkLst>
        <pc:spChg chg="mod">
          <ac:chgData name="Ellen Jakubowski" userId="8cf2bc80-9027-41f8-8362-140783d782e4" providerId="ADAL" clId="{3367D123-68A0-4B50-8E61-F1328765DF64}" dt="2026-05-27T20:36:46.814" v="8" actId="20577"/>
          <ac:spMkLst>
            <pc:docMk/>
            <pc:sldMk cId="0" sldId="258"/>
            <ac:spMk id="7" creationId="{00000000-0000-0000-0000-000000000000}"/>
          </ac:spMkLst>
        </pc:spChg>
      </pc:sldChg>
    </pc:docChg>
  </pc:docChgLst>
  <pc:docChgLst>
    <pc:chgData name="Jahanzeb Hussain" userId="S::jhussain@wwfcanada.org::5a74b236-6707-4ba5-a163-c957b7226a97" providerId="AD" clId="Web-{3E314D6D-403E-AC09-0415-13314A350288}"/>
    <pc:docChg chg="modSld">
      <pc:chgData name="Jahanzeb Hussain" userId="S::jhussain@wwfcanada.org::5a74b236-6707-4ba5-a163-c957b7226a97" providerId="AD" clId="Web-{3E314D6D-403E-AC09-0415-13314A350288}" dt="2026-06-11T16:14:51.273" v="0" actId="20577"/>
      <pc:docMkLst>
        <pc:docMk/>
      </pc:docMkLst>
      <pc:sldChg chg="modSp">
        <pc:chgData name="Jahanzeb Hussain" userId="S::jhussain@wwfcanada.org::5a74b236-6707-4ba5-a163-c957b7226a97" providerId="AD" clId="Web-{3E314D6D-403E-AC09-0415-13314A350288}" dt="2026-06-11T16:14:51.273" v="0" actId="20577"/>
        <pc:sldMkLst>
          <pc:docMk/>
          <pc:sldMk cId="0" sldId="262"/>
        </pc:sldMkLst>
        <pc:spChg chg="mod">
          <ac:chgData name="Jahanzeb Hussain" userId="S::jhussain@wwfcanada.org::5a74b236-6707-4ba5-a163-c957b7226a97" providerId="AD" clId="Web-{3E314D6D-403E-AC09-0415-13314A350288}" dt="2026-06-11T16:14:51.273" v="0" actId="20577"/>
          <ac:spMkLst>
            <pc:docMk/>
            <pc:sldMk cId="0" sldId="262"/>
            <ac:spMk id="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5900" b="0" i="0">
                <a:solidFill>
                  <a:srgbClr val="2E3092"/>
                </a:solidFill>
                <a:latin typeface="Arial MT"/>
                <a:cs typeface="Arial MT"/>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a:t>Mission:</a:t>
            </a:r>
            <a:r>
              <a:rPr spc="-75"/>
              <a:t> </a:t>
            </a:r>
            <a:r>
              <a:rPr spc="-114"/>
              <a:t>Explore</a:t>
            </a:r>
            <a:r>
              <a:rPr spc="-75"/>
              <a:t> </a:t>
            </a:r>
            <a:r>
              <a:rPr spc="-70"/>
              <a:t>to</a:t>
            </a:r>
            <a:r>
              <a:rPr spc="-75"/>
              <a:t> </a:t>
            </a:r>
            <a:r>
              <a:rPr spc="-114"/>
              <a:t>Restore</a:t>
            </a:r>
            <a:r>
              <a:rPr spc="-75"/>
              <a:t> </a:t>
            </a:r>
            <a:r>
              <a:t>—</a:t>
            </a:r>
            <a:r>
              <a:rPr spc="-75"/>
              <a:t> </a:t>
            </a:r>
            <a:r>
              <a:rPr spc="-114"/>
              <a:t>Living</a:t>
            </a:r>
            <a:r>
              <a:rPr spc="-70"/>
              <a:t> </a:t>
            </a:r>
            <a:r>
              <a:rPr spc="-100"/>
              <a:t>Planet</a:t>
            </a:r>
            <a:r>
              <a:rPr spc="-75"/>
              <a:t> </a:t>
            </a:r>
            <a:r>
              <a:rPr spc="-95"/>
              <a:t>Report</a:t>
            </a:r>
            <a:r>
              <a:rPr spc="-75"/>
              <a:t> </a:t>
            </a:r>
            <a:r>
              <a:rPr spc="-110"/>
              <a:t>Canada</a:t>
            </a:r>
            <a:r>
              <a:rPr spc="-75"/>
              <a:t> </a:t>
            </a:r>
            <a:r>
              <a:rPr spc="-45"/>
              <a:t>for</a:t>
            </a:r>
            <a:r>
              <a:rPr spc="-75"/>
              <a:t> </a:t>
            </a:r>
            <a:r>
              <a:rPr spc="-40"/>
              <a:t>Kids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6/11/2026</a:t>
            </a:fld>
            <a:endParaRPr lang="en-US"/>
          </a:p>
        </p:txBody>
      </p:sp>
      <p:sp>
        <p:nvSpPr>
          <p:cNvPr id="6" name="Holder 6"/>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a:t>‹N°›</a:t>
            </a:fld>
            <a:endParaRPr spc="-5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0" i="0">
                <a:solidFill>
                  <a:srgbClr val="2E3092"/>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a:t>Mission:</a:t>
            </a:r>
            <a:r>
              <a:rPr spc="-75"/>
              <a:t> </a:t>
            </a:r>
            <a:r>
              <a:rPr spc="-114"/>
              <a:t>Explore</a:t>
            </a:r>
            <a:r>
              <a:rPr spc="-75"/>
              <a:t> </a:t>
            </a:r>
            <a:r>
              <a:rPr spc="-70"/>
              <a:t>to</a:t>
            </a:r>
            <a:r>
              <a:rPr spc="-75"/>
              <a:t> </a:t>
            </a:r>
            <a:r>
              <a:rPr spc="-114"/>
              <a:t>Restore</a:t>
            </a:r>
            <a:r>
              <a:rPr spc="-75"/>
              <a:t> </a:t>
            </a:r>
            <a:r>
              <a:t>—</a:t>
            </a:r>
            <a:r>
              <a:rPr spc="-75"/>
              <a:t> </a:t>
            </a:r>
            <a:r>
              <a:rPr spc="-114"/>
              <a:t>Living</a:t>
            </a:r>
            <a:r>
              <a:rPr spc="-70"/>
              <a:t> </a:t>
            </a:r>
            <a:r>
              <a:rPr spc="-100"/>
              <a:t>Planet</a:t>
            </a:r>
            <a:r>
              <a:rPr spc="-75"/>
              <a:t> </a:t>
            </a:r>
            <a:r>
              <a:rPr spc="-95"/>
              <a:t>Report</a:t>
            </a:r>
            <a:r>
              <a:rPr spc="-75"/>
              <a:t> </a:t>
            </a:r>
            <a:r>
              <a:rPr spc="-110"/>
              <a:t>Canada</a:t>
            </a:r>
            <a:r>
              <a:rPr spc="-75"/>
              <a:t> </a:t>
            </a:r>
            <a:r>
              <a:rPr spc="-45"/>
              <a:t>for</a:t>
            </a:r>
            <a:r>
              <a:rPr spc="-75"/>
              <a:t> </a:t>
            </a:r>
            <a:r>
              <a:rPr spc="-40"/>
              <a:t>Kids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6/11/2026</a:t>
            </a:fld>
            <a:endParaRPr lang="en-US"/>
          </a:p>
        </p:txBody>
      </p:sp>
      <p:sp>
        <p:nvSpPr>
          <p:cNvPr id="6" name="Holder 6"/>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a:t>‹N°›</a:t>
            </a:fld>
            <a:endParaRPr spc="-5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0" i="0">
                <a:solidFill>
                  <a:srgbClr val="2E3092"/>
                </a:solidFill>
                <a:latin typeface="Arial MT"/>
                <a:cs typeface="Arial MT"/>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a:t>Mission:</a:t>
            </a:r>
            <a:r>
              <a:rPr spc="-75"/>
              <a:t> </a:t>
            </a:r>
            <a:r>
              <a:rPr spc="-114"/>
              <a:t>Explore</a:t>
            </a:r>
            <a:r>
              <a:rPr spc="-75"/>
              <a:t> </a:t>
            </a:r>
            <a:r>
              <a:rPr spc="-70"/>
              <a:t>to</a:t>
            </a:r>
            <a:r>
              <a:rPr spc="-75"/>
              <a:t> </a:t>
            </a:r>
            <a:r>
              <a:rPr spc="-114"/>
              <a:t>Restore</a:t>
            </a:r>
            <a:r>
              <a:rPr spc="-75"/>
              <a:t> </a:t>
            </a:r>
            <a:r>
              <a:t>—</a:t>
            </a:r>
            <a:r>
              <a:rPr spc="-75"/>
              <a:t> </a:t>
            </a:r>
            <a:r>
              <a:rPr spc="-114"/>
              <a:t>Living</a:t>
            </a:r>
            <a:r>
              <a:rPr spc="-70"/>
              <a:t> </a:t>
            </a:r>
            <a:r>
              <a:rPr spc="-100"/>
              <a:t>Planet</a:t>
            </a:r>
            <a:r>
              <a:rPr spc="-75"/>
              <a:t> </a:t>
            </a:r>
            <a:r>
              <a:rPr spc="-95"/>
              <a:t>Report</a:t>
            </a:r>
            <a:r>
              <a:rPr spc="-75"/>
              <a:t> </a:t>
            </a:r>
            <a:r>
              <a:rPr spc="-110"/>
              <a:t>Canada</a:t>
            </a:r>
            <a:r>
              <a:rPr spc="-75"/>
              <a:t> </a:t>
            </a:r>
            <a:r>
              <a:rPr spc="-45"/>
              <a:t>for</a:t>
            </a:r>
            <a:r>
              <a:rPr spc="-75"/>
              <a:t> </a:t>
            </a:r>
            <a:r>
              <a:rPr spc="-40"/>
              <a:t>Kids</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6/11/2026</a:t>
            </a:fld>
            <a:endParaRPr lang="en-US"/>
          </a:p>
        </p:txBody>
      </p:sp>
      <p:sp>
        <p:nvSpPr>
          <p:cNvPr id="7" name="Holder 7"/>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a:t>‹N°›</a:t>
            </a:fld>
            <a:endParaRPr spc="-5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0" i="0">
                <a:solidFill>
                  <a:srgbClr val="2E3092"/>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a:t>Mission:</a:t>
            </a:r>
            <a:r>
              <a:rPr spc="-75"/>
              <a:t> </a:t>
            </a:r>
            <a:r>
              <a:rPr spc="-114"/>
              <a:t>Explore</a:t>
            </a:r>
            <a:r>
              <a:rPr spc="-75"/>
              <a:t> </a:t>
            </a:r>
            <a:r>
              <a:rPr spc="-70"/>
              <a:t>to</a:t>
            </a:r>
            <a:r>
              <a:rPr spc="-75"/>
              <a:t> </a:t>
            </a:r>
            <a:r>
              <a:rPr spc="-114"/>
              <a:t>Restore</a:t>
            </a:r>
            <a:r>
              <a:rPr spc="-75"/>
              <a:t> </a:t>
            </a:r>
            <a:r>
              <a:t>—</a:t>
            </a:r>
            <a:r>
              <a:rPr spc="-75"/>
              <a:t> </a:t>
            </a:r>
            <a:r>
              <a:rPr spc="-114"/>
              <a:t>Living</a:t>
            </a:r>
            <a:r>
              <a:rPr spc="-70"/>
              <a:t> </a:t>
            </a:r>
            <a:r>
              <a:rPr spc="-100"/>
              <a:t>Planet</a:t>
            </a:r>
            <a:r>
              <a:rPr spc="-75"/>
              <a:t> </a:t>
            </a:r>
            <a:r>
              <a:rPr spc="-95"/>
              <a:t>Report</a:t>
            </a:r>
            <a:r>
              <a:rPr spc="-75"/>
              <a:t> </a:t>
            </a:r>
            <a:r>
              <a:rPr spc="-110"/>
              <a:t>Canada</a:t>
            </a:r>
            <a:r>
              <a:rPr spc="-75"/>
              <a:t> </a:t>
            </a:r>
            <a:r>
              <a:rPr spc="-45"/>
              <a:t>for</a:t>
            </a:r>
            <a:r>
              <a:rPr spc="-75"/>
              <a:t> </a:t>
            </a:r>
            <a:r>
              <a:rPr spc="-40"/>
              <a:t>Kids</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6/11/2026</a:t>
            </a:fld>
            <a:endParaRPr lang="en-US"/>
          </a:p>
        </p:txBody>
      </p:sp>
      <p:sp>
        <p:nvSpPr>
          <p:cNvPr id="5" name="Holder 5"/>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a:t>‹N°›</a:t>
            </a:fld>
            <a:endParaRPr spc="-5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a:t>Mission:</a:t>
            </a:r>
            <a:r>
              <a:rPr spc="-75"/>
              <a:t> </a:t>
            </a:r>
            <a:r>
              <a:rPr spc="-114"/>
              <a:t>Explore</a:t>
            </a:r>
            <a:r>
              <a:rPr spc="-75"/>
              <a:t> </a:t>
            </a:r>
            <a:r>
              <a:rPr spc="-70"/>
              <a:t>to</a:t>
            </a:r>
            <a:r>
              <a:rPr spc="-75"/>
              <a:t> </a:t>
            </a:r>
            <a:r>
              <a:rPr spc="-114"/>
              <a:t>Restore</a:t>
            </a:r>
            <a:r>
              <a:rPr spc="-75"/>
              <a:t> </a:t>
            </a:r>
            <a:r>
              <a:t>—</a:t>
            </a:r>
            <a:r>
              <a:rPr spc="-75"/>
              <a:t> </a:t>
            </a:r>
            <a:r>
              <a:rPr spc="-114"/>
              <a:t>Living</a:t>
            </a:r>
            <a:r>
              <a:rPr spc="-70"/>
              <a:t> </a:t>
            </a:r>
            <a:r>
              <a:rPr spc="-100"/>
              <a:t>Planet</a:t>
            </a:r>
            <a:r>
              <a:rPr spc="-75"/>
              <a:t> </a:t>
            </a:r>
            <a:r>
              <a:rPr spc="-95"/>
              <a:t>Report</a:t>
            </a:r>
            <a:r>
              <a:rPr spc="-75"/>
              <a:t> </a:t>
            </a:r>
            <a:r>
              <a:rPr spc="-110"/>
              <a:t>Canada</a:t>
            </a:r>
            <a:r>
              <a:rPr spc="-75"/>
              <a:t> </a:t>
            </a:r>
            <a:r>
              <a:rPr spc="-45"/>
              <a:t>for</a:t>
            </a:r>
            <a:r>
              <a:rPr spc="-75"/>
              <a:t> </a:t>
            </a:r>
            <a:r>
              <a:rPr spc="-40"/>
              <a:t>Kids</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6/11/2026</a:t>
            </a:fld>
            <a:endParaRPr lang="en-US"/>
          </a:p>
        </p:txBody>
      </p:sp>
      <p:sp>
        <p:nvSpPr>
          <p:cNvPr id="4" name="Holder 4"/>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a:t>‹N°›</a:t>
            </a:fld>
            <a:endParaRPr spc="-5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849093"/>
            <a:ext cx="20104100" cy="452755"/>
          </a:xfrm>
          <a:custGeom>
            <a:avLst/>
            <a:gdLst/>
            <a:ahLst/>
            <a:cxnLst/>
            <a:rect l="l" t="t" r="r" b="b"/>
            <a:pathLst>
              <a:path w="20104100" h="452754">
                <a:moveTo>
                  <a:pt x="20104099" y="0"/>
                </a:moveTo>
                <a:lnTo>
                  <a:pt x="0" y="0"/>
                </a:lnTo>
                <a:lnTo>
                  <a:pt x="0" y="452342"/>
                </a:lnTo>
                <a:lnTo>
                  <a:pt x="20104099" y="452342"/>
                </a:lnTo>
                <a:lnTo>
                  <a:pt x="20104099" y="0"/>
                </a:lnTo>
                <a:close/>
              </a:path>
            </a:pathLst>
          </a:custGeom>
          <a:solidFill>
            <a:srgbClr val="222222"/>
          </a:solidFill>
        </p:spPr>
        <p:txBody>
          <a:bodyPr wrap="square" lIns="0" tIns="0" rIns="0" bIns="0" rtlCol="0"/>
          <a:lstStyle/>
          <a:p>
            <a:endParaRPr/>
          </a:p>
        </p:txBody>
      </p:sp>
      <p:sp>
        <p:nvSpPr>
          <p:cNvPr id="17" name="bg object 17"/>
          <p:cNvSpPr/>
          <p:nvPr/>
        </p:nvSpPr>
        <p:spPr>
          <a:xfrm>
            <a:off x="0" y="10849093"/>
            <a:ext cx="20104100" cy="452755"/>
          </a:xfrm>
          <a:custGeom>
            <a:avLst/>
            <a:gdLst/>
            <a:ahLst/>
            <a:cxnLst/>
            <a:rect l="l" t="t" r="r" b="b"/>
            <a:pathLst>
              <a:path w="20104100" h="452754">
                <a:moveTo>
                  <a:pt x="0" y="452342"/>
                </a:moveTo>
                <a:lnTo>
                  <a:pt x="20104099" y="452342"/>
                </a:lnTo>
                <a:lnTo>
                  <a:pt x="20104099" y="0"/>
                </a:lnTo>
                <a:lnTo>
                  <a:pt x="0" y="0"/>
                </a:lnTo>
                <a:lnTo>
                  <a:pt x="0" y="452342"/>
                </a:lnTo>
                <a:close/>
              </a:path>
            </a:pathLst>
          </a:custGeom>
          <a:ln w="10470">
            <a:solidFill>
              <a:srgbClr val="000000"/>
            </a:solidFill>
          </a:ln>
        </p:spPr>
        <p:txBody>
          <a:bodyPr wrap="square" lIns="0" tIns="0" rIns="0" bIns="0" rtlCol="0"/>
          <a:lstStyle/>
          <a:p>
            <a:endParaRPr/>
          </a:p>
        </p:txBody>
      </p:sp>
      <p:sp>
        <p:nvSpPr>
          <p:cNvPr id="2" name="Holder 2"/>
          <p:cNvSpPr>
            <a:spLocks noGrp="1"/>
          </p:cNvSpPr>
          <p:nvPr>
            <p:ph type="title"/>
          </p:nvPr>
        </p:nvSpPr>
        <p:spPr>
          <a:xfrm>
            <a:off x="11697937" y="786858"/>
            <a:ext cx="7432040" cy="930275"/>
          </a:xfrm>
          <a:prstGeom prst="rect">
            <a:avLst/>
          </a:prstGeom>
        </p:spPr>
        <p:txBody>
          <a:bodyPr wrap="square" lIns="0" tIns="0" rIns="0" bIns="0">
            <a:spAutoFit/>
          </a:bodyPr>
          <a:lstStyle>
            <a:lvl1pPr>
              <a:defRPr sz="5900" b="0" i="0">
                <a:solidFill>
                  <a:srgbClr val="2E3092"/>
                </a:solidFill>
                <a:latin typeface="Arial MT"/>
                <a:cs typeface="Arial MT"/>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32518" y="10939744"/>
            <a:ext cx="5575935" cy="260350"/>
          </a:xfrm>
          <a:prstGeom prst="rect">
            <a:avLst/>
          </a:prstGeom>
        </p:spPr>
        <p:txBody>
          <a:bodyPr wrap="square" lIns="0" tIns="0" rIns="0" bIns="0">
            <a:spAutoFit/>
          </a:bodyPr>
          <a:lstStyle>
            <a:lvl1pPr>
              <a:defRPr sz="1350" b="0" i="0">
                <a:solidFill>
                  <a:schemeClr val="bg1"/>
                </a:solidFill>
                <a:latin typeface="Arial Black"/>
                <a:cs typeface="Arial Black"/>
              </a:defRPr>
            </a:lvl1pPr>
          </a:lstStyle>
          <a:p>
            <a:pPr marL="12700">
              <a:lnSpc>
                <a:spcPct val="100000"/>
              </a:lnSpc>
              <a:spcBef>
                <a:spcPts val="200"/>
              </a:spcBef>
            </a:pPr>
            <a:r>
              <a:rPr spc="-95"/>
              <a:t>Mission:</a:t>
            </a:r>
            <a:r>
              <a:rPr spc="-75"/>
              <a:t> </a:t>
            </a:r>
            <a:r>
              <a:rPr spc="-114"/>
              <a:t>Explore</a:t>
            </a:r>
            <a:r>
              <a:rPr spc="-75"/>
              <a:t> </a:t>
            </a:r>
            <a:r>
              <a:rPr spc="-70"/>
              <a:t>to</a:t>
            </a:r>
            <a:r>
              <a:rPr spc="-75"/>
              <a:t> </a:t>
            </a:r>
            <a:r>
              <a:rPr spc="-114"/>
              <a:t>Restore</a:t>
            </a:r>
            <a:r>
              <a:rPr spc="-75"/>
              <a:t> </a:t>
            </a:r>
            <a:r>
              <a:t>—</a:t>
            </a:r>
            <a:r>
              <a:rPr spc="-75"/>
              <a:t> </a:t>
            </a:r>
            <a:r>
              <a:rPr spc="-114"/>
              <a:t>Living</a:t>
            </a:r>
            <a:r>
              <a:rPr spc="-70"/>
              <a:t> </a:t>
            </a:r>
            <a:r>
              <a:rPr spc="-100"/>
              <a:t>Planet</a:t>
            </a:r>
            <a:r>
              <a:rPr spc="-75"/>
              <a:t> </a:t>
            </a:r>
            <a:r>
              <a:rPr spc="-95"/>
              <a:t>Report</a:t>
            </a:r>
            <a:r>
              <a:rPr spc="-75"/>
              <a:t> </a:t>
            </a:r>
            <a:r>
              <a:rPr spc="-110"/>
              <a:t>Canada</a:t>
            </a:r>
            <a:r>
              <a:rPr spc="-75"/>
              <a:t> </a:t>
            </a:r>
            <a:r>
              <a:rPr spc="-45"/>
              <a:t>for</a:t>
            </a:r>
            <a:r>
              <a:rPr spc="-75"/>
              <a:t> </a:t>
            </a:r>
            <a:r>
              <a:rPr spc="-40"/>
              <a:t>Kids</a:t>
            </a: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6/11/2026</a:t>
            </a:fld>
            <a:endParaRPr lang="en-US"/>
          </a:p>
        </p:txBody>
      </p:sp>
      <p:sp>
        <p:nvSpPr>
          <p:cNvPr id="6" name="Holder 6"/>
          <p:cNvSpPr>
            <a:spLocks noGrp="1"/>
          </p:cNvSpPr>
          <p:nvPr>
            <p:ph type="sldNum" sz="quarter" idx="7"/>
          </p:nvPr>
        </p:nvSpPr>
        <p:spPr>
          <a:xfrm>
            <a:off x="18987501" y="10946867"/>
            <a:ext cx="187959" cy="260350"/>
          </a:xfrm>
          <a:prstGeom prst="rect">
            <a:avLst/>
          </a:prstGeom>
        </p:spPr>
        <p:txBody>
          <a:bodyPr wrap="square" lIns="0" tIns="0" rIns="0" bIns="0">
            <a:spAutoFit/>
          </a:bodyPr>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a:t>‹N°›</a:t>
            </a:fld>
            <a:endParaRPr spc="-5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A screenshot of a video game&#10;&#10;Description automatically generated">
            <a:extLst>
              <a:ext uri="{FF2B5EF4-FFF2-40B4-BE49-F238E27FC236}">
                <a16:creationId xmlns:a16="http://schemas.microsoft.com/office/drawing/2014/main" id="{D7A40D3A-74F2-7A47-B97C-73076228C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6"/>
            <a:ext cx="20104803" cy="11308949"/>
          </a:xfrm>
          <a:prstGeom prst="rect">
            <a:avLst/>
          </a:prstGeom>
        </p:spPr>
      </p:pic>
      <p:sp>
        <p:nvSpPr>
          <p:cNvPr id="5" name="object 5"/>
          <p:cNvSpPr/>
          <p:nvPr/>
        </p:nvSpPr>
        <p:spPr>
          <a:xfrm>
            <a:off x="12191600" y="5001387"/>
            <a:ext cx="5948045" cy="3181350"/>
          </a:xfrm>
          <a:custGeom>
            <a:avLst/>
            <a:gdLst/>
            <a:ahLst/>
            <a:cxnLst/>
            <a:rect l="l" t="t" r="r" b="b"/>
            <a:pathLst>
              <a:path w="5948044" h="3181350">
                <a:moveTo>
                  <a:pt x="5853224" y="0"/>
                </a:moveTo>
                <a:lnTo>
                  <a:pt x="94237" y="0"/>
                </a:lnTo>
                <a:lnTo>
                  <a:pt x="57554" y="7405"/>
                </a:lnTo>
                <a:lnTo>
                  <a:pt x="27599" y="27599"/>
                </a:lnTo>
                <a:lnTo>
                  <a:pt x="7405" y="57554"/>
                </a:lnTo>
                <a:lnTo>
                  <a:pt x="0" y="94237"/>
                </a:lnTo>
                <a:lnTo>
                  <a:pt x="0" y="3087078"/>
                </a:lnTo>
                <a:lnTo>
                  <a:pt x="7405" y="3123762"/>
                </a:lnTo>
                <a:lnTo>
                  <a:pt x="27599" y="3153716"/>
                </a:lnTo>
                <a:lnTo>
                  <a:pt x="57554" y="3173911"/>
                </a:lnTo>
                <a:lnTo>
                  <a:pt x="94237" y="3181316"/>
                </a:lnTo>
                <a:lnTo>
                  <a:pt x="5853224" y="3181316"/>
                </a:lnTo>
                <a:lnTo>
                  <a:pt x="5889908" y="3173911"/>
                </a:lnTo>
                <a:lnTo>
                  <a:pt x="5919862" y="3153716"/>
                </a:lnTo>
                <a:lnTo>
                  <a:pt x="5940057" y="3123762"/>
                </a:lnTo>
                <a:lnTo>
                  <a:pt x="5947462" y="3087078"/>
                </a:lnTo>
                <a:lnTo>
                  <a:pt x="5947462" y="94237"/>
                </a:lnTo>
                <a:lnTo>
                  <a:pt x="5940057" y="57554"/>
                </a:lnTo>
                <a:lnTo>
                  <a:pt x="5919862" y="27599"/>
                </a:lnTo>
                <a:lnTo>
                  <a:pt x="5889908" y="7405"/>
                </a:lnTo>
                <a:lnTo>
                  <a:pt x="5853224" y="0"/>
                </a:lnTo>
                <a:close/>
              </a:path>
            </a:pathLst>
          </a:custGeom>
          <a:solidFill>
            <a:srgbClr val="222222"/>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 name="object 6"/>
          <p:cNvSpPr txBox="1"/>
          <p:nvPr/>
        </p:nvSpPr>
        <p:spPr>
          <a:xfrm>
            <a:off x="12414495" y="4980071"/>
            <a:ext cx="5495290" cy="3031920"/>
          </a:xfrm>
          <a:prstGeom prst="rect">
            <a:avLst/>
          </a:prstGeom>
        </p:spPr>
        <p:txBody>
          <a:bodyPr vert="horz" wrap="square" lIns="0" tIns="109855" rIns="0" bIns="0" rtlCol="0">
            <a:spAutoFit/>
          </a:bodyPr>
          <a:lstStyle/>
          <a:p>
            <a:pPr marL="12700">
              <a:lnSpc>
                <a:spcPct val="100000"/>
              </a:lnSpc>
              <a:spcBef>
                <a:spcPts val="865"/>
              </a:spcBef>
            </a:pPr>
            <a:r>
              <a:rPr sz="3550" b="1" dirty="0">
                <a:solidFill>
                  <a:srgbClr val="FFFFFF"/>
                </a:solidFill>
                <a:latin typeface="Arial" panose="020B0604020202020204" pitchFamily="34" charset="0"/>
                <a:cs typeface="Arial" panose="020B0604020202020204" pitchFamily="34" charset="0"/>
              </a:rPr>
              <a:t>Objectif principal :</a:t>
            </a:r>
            <a:endParaRPr sz="3550" b="1" dirty="0">
              <a:latin typeface="Arial" panose="020B0604020202020204" pitchFamily="34" charset="0"/>
              <a:cs typeface="Arial" panose="020B0604020202020204" pitchFamily="34" charset="0"/>
            </a:endParaRPr>
          </a:p>
          <a:p>
            <a:pPr marL="12700" marR="99695">
              <a:lnSpc>
                <a:spcPct val="100000"/>
              </a:lnSpc>
              <a:spcBef>
                <a:spcPts val="405"/>
              </a:spcBef>
            </a:pPr>
            <a:r>
              <a:rPr sz="1900" dirty="0">
                <a:solidFill>
                  <a:srgbClr val="FFFFFF"/>
                </a:solidFill>
                <a:latin typeface="Arial" panose="020B0604020202020204" pitchFamily="34" charset="0"/>
                <a:cs typeface="Arial" panose="020B0604020202020204" pitchFamily="34" charset="0"/>
              </a:rPr>
              <a:t>Les </a:t>
            </a:r>
            <a:r>
              <a:rPr sz="1900" dirty="0" err="1">
                <a:solidFill>
                  <a:srgbClr val="FFFFFF"/>
                </a:solidFill>
                <a:latin typeface="Arial" panose="020B0604020202020204" pitchFamily="34" charset="0"/>
                <a:cs typeface="Arial" panose="020B0604020202020204" pitchFamily="34" charset="0"/>
              </a:rPr>
              <a:t>élèves</a:t>
            </a:r>
            <a:r>
              <a:rPr sz="1900">
                <a:solidFill>
                  <a:srgbClr val="FFFFFF"/>
                </a:solidFill>
                <a:latin typeface="Arial" panose="020B0604020202020204" pitchFamily="34" charset="0"/>
                <a:cs typeface="Arial" panose="020B0604020202020204" pitchFamily="34" charset="0"/>
              </a:rPr>
              <a:t> participent à un jeu interactif sur les écosystèmes afin de découvrir comment les changements qui touchent une espèce peuvent se répercuter dans toute la chaîne alimentaire et entraîner des conséquences sur l’ensemble de l’écosystème. Les élèves jouent le rôle de producteurs/</a:t>
            </a:r>
            <a:r>
              <a:rPr sz="1900" err="1">
                <a:solidFill>
                  <a:srgbClr val="FFFFFF"/>
                </a:solidFill>
                <a:latin typeface="Arial" panose="020B0604020202020204" pitchFamily="34" charset="0"/>
                <a:cs typeface="Arial" panose="020B0604020202020204" pitchFamily="34" charset="0"/>
              </a:rPr>
              <a:t>consommateurs</a:t>
            </a:r>
            <a:r>
              <a:rPr lang="en-CA" sz="1900">
                <a:latin typeface="Arial" panose="020B0604020202020204" pitchFamily="34" charset="0"/>
                <a:cs typeface="Arial" panose="020B0604020202020204" pitchFamily="34" charset="0"/>
              </a:rPr>
              <a:t> </a:t>
            </a:r>
            <a:r>
              <a:rPr sz="1900">
                <a:solidFill>
                  <a:srgbClr val="FFFFFF"/>
                </a:solidFill>
                <a:latin typeface="Arial" panose="020B0604020202020204" pitchFamily="34" charset="0"/>
                <a:cs typeface="Arial" panose="020B0604020202020204" pitchFamily="34" charset="0"/>
              </a:rPr>
              <a:t>(herbivores et carnivores) et de décomposeurs.</a:t>
            </a:r>
            <a:endParaRPr sz="1900">
              <a:latin typeface="Arial" panose="020B0604020202020204" pitchFamily="34" charset="0"/>
              <a:cs typeface="Arial" panose="020B0604020202020204" pitchFamily="34" charset="0"/>
            </a:endParaRPr>
          </a:p>
        </p:txBody>
      </p:sp>
      <p:sp>
        <p:nvSpPr>
          <p:cNvPr id="9" name="object 9"/>
          <p:cNvSpPr/>
          <p:nvPr/>
        </p:nvSpPr>
        <p:spPr>
          <a:xfrm>
            <a:off x="932744" y="5106103"/>
            <a:ext cx="10236200" cy="5071745"/>
          </a:xfrm>
          <a:custGeom>
            <a:avLst/>
            <a:gdLst/>
            <a:ahLst/>
            <a:cxnLst/>
            <a:rect l="l" t="t" r="r" b="b"/>
            <a:pathLst>
              <a:path w="10236200" h="5071745">
                <a:moveTo>
                  <a:pt x="10141963" y="0"/>
                </a:moveTo>
                <a:lnTo>
                  <a:pt x="94237" y="0"/>
                </a:lnTo>
                <a:lnTo>
                  <a:pt x="57554" y="7405"/>
                </a:lnTo>
                <a:lnTo>
                  <a:pt x="27599" y="27599"/>
                </a:lnTo>
                <a:lnTo>
                  <a:pt x="7405" y="57554"/>
                </a:lnTo>
                <a:lnTo>
                  <a:pt x="0" y="94237"/>
                </a:lnTo>
                <a:lnTo>
                  <a:pt x="0" y="4977356"/>
                </a:lnTo>
                <a:lnTo>
                  <a:pt x="7405" y="5014039"/>
                </a:lnTo>
                <a:lnTo>
                  <a:pt x="27599" y="5043994"/>
                </a:lnTo>
                <a:lnTo>
                  <a:pt x="57554" y="5064189"/>
                </a:lnTo>
                <a:lnTo>
                  <a:pt x="94237" y="5071594"/>
                </a:lnTo>
                <a:lnTo>
                  <a:pt x="10141963" y="5071594"/>
                </a:lnTo>
                <a:lnTo>
                  <a:pt x="10178642" y="5064189"/>
                </a:lnTo>
                <a:lnTo>
                  <a:pt x="10208597" y="5043994"/>
                </a:lnTo>
                <a:lnTo>
                  <a:pt x="10228794" y="5014039"/>
                </a:lnTo>
                <a:lnTo>
                  <a:pt x="10236201" y="4977356"/>
                </a:lnTo>
                <a:lnTo>
                  <a:pt x="10236201" y="94237"/>
                </a:lnTo>
                <a:lnTo>
                  <a:pt x="10228794" y="57554"/>
                </a:lnTo>
                <a:lnTo>
                  <a:pt x="10208597" y="27599"/>
                </a:lnTo>
                <a:lnTo>
                  <a:pt x="10178642" y="7405"/>
                </a:lnTo>
                <a:lnTo>
                  <a:pt x="10141963"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1168339" y="7004672"/>
            <a:ext cx="4788535" cy="0"/>
          </a:xfrm>
          <a:custGeom>
            <a:avLst/>
            <a:gdLst/>
            <a:ahLst/>
            <a:cxnLst/>
            <a:rect l="l" t="t" r="r" b="b"/>
            <a:pathLst>
              <a:path w="4788535">
                <a:moveTo>
                  <a:pt x="0" y="0"/>
                </a:moveTo>
                <a:lnTo>
                  <a:pt x="4788262" y="0"/>
                </a:lnTo>
              </a:path>
            </a:pathLst>
          </a:custGeom>
          <a:ln w="10470">
            <a:solidFill>
              <a:srgbClr val="2E309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txBox="1"/>
          <p:nvPr/>
        </p:nvSpPr>
        <p:spPr>
          <a:xfrm>
            <a:off x="1155639" y="5165924"/>
            <a:ext cx="4602480" cy="1658787"/>
          </a:xfrm>
          <a:prstGeom prst="rect">
            <a:avLst/>
          </a:prstGeom>
        </p:spPr>
        <p:txBody>
          <a:bodyPr vert="horz" wrap="square" lIns="0" tIns="106045" rIns="0" bIns="0" rtlCol="0">
            <a:spAutoFit/>
          </a:bodyPr>
          <a:lstStyle/>
          <a:p>
            <a:pPr marL="12700">
              <a:lnSpc>
                <a:spcPct val="100000"/>
              </a:lnSpc>
              <a:spcBef>
                <a:spcPts val="835"/>
              </a:spcBef>
            </a:pPr>
            <a:r>
              <a:rPr sz="1900">
                <a:latin typeface="Arial" panose="020B0604020202020204" pitchFamily="34" charset="0"/>
                <a:cs typeface="Arial" panose="020B0604020202020204" pitchFamily="34" charset="0"/>
              </a:rPr>
              <a:t>DURÉE DE L’ACTIVITÉ :</a:t>
            </a:r>
          </a:p>
          <a:p>
            <a:pPr marL="12700" marR="5080">
              <a:lnSpc>
                <a:spcPct val="100000"/>
              </a:lnSpc>
              <a:spcBef>
                <a:spcPts val="740"/>
              </a:spcBef>
            </a:pPr>
            <a:r>
              <a:rPr sz="1900" b="1">
                <a:latin typeface="Arial" panose="020B0604020202020204" pitchFamily="34" charset="0"/>
                <a:cs typeface="Arial" panose="020B0604020202020204" pitchFamily="34" charset="0"/>
              </a:rPr>
              <a:t>Deux périodes de classe (par exemple, une double période d’éducation physique et de sciences; environ 90 minutes)</a:t>
            </a:r>
          </a:p>
        </p:txBody>
      </p:sp>
      <p:sp>
        <p:nvSpPr>
          <p:cNvPr id="12" name="object 12"/>
          <p:cNvSpPr txBox="1"/>
          <p:nvPr/>
        </p:nvSpPr>
        <p:spPr>
          <a:xfrm>
            <a:off x="1155638" y="7092567"/>
            <a:ext cx="4976760" cy="1748556"/>
          </a:xfrm>
          <a:prstGeom prst="rect">
            <a:avLst/>
          </a:prstGeom>
        </p:spPr>
        <p:txBody>
          <a:bodyPr vert="horz" wrap="square" lIns="0" tIns="106045" rIns="0" bIns="0" rtlCol="0">
            <a:spAutoFit/>
          </a:bodyPr>
          <a:lstStyle/>
          <a:p>
            <a:pPr marL="12700">
              <a:lnSpc>
                <a:spcPct val="100000"/>
              </a:lnSpc>
              <a:spcBef>
                <a:spcPts val="835"/>
              </a:spcBef>
            </a:pPr>
            <a:r>
              <a:rPr sz="1900" dirty="0">
                <a:latin typeface="Arial" panose="020B0604020202020204" pitchFamily="34" charset="0"/>
                <a:cs typeface="Arial" panose="020B0604020202020204" pitchFamily="34" charset="0"/>
              </a:rPr>
              <a:t>OUTILS D’ÉVALUATION :</a:t>
            </a:r>
          </a:p>
          <a:p>
            <a:pPr marL="12700">
              <a:lnSpc>
                <a:spcPct val="100000"/>
              </a:lnSpc>
              <a:spcBef>
                <a:spcPts val="740"/>
              </a:spcBef>
            </a:pPr>
            <a:r>
              <a:rPr sz="1900" dirty="0" err="1">
                <a:latin typeface="Arial" panose="020B0604020202020204" pitchFamily="34" charset="0"/>
                <a:cs typeface="Arial" panose="020B0604020202020204" pitchFamily="34" charset="0"/>
              </a:rPr>
              <a:t>Élève</a:t>
            </a:r>
            <a:r>
              <a:rPr sz="1900" dirty="0">
                <a:latin typeface="Arial" panose="020B0604020202020204" pitchFamily="34" charset="0"/>
                <a:cs typeface="Arial" panose="020B0604020202020204" pitchFamily="34" charset="0"/>
              </a:rPr>
              <a:t> : </a:t>
            </a:r>
            <a:r>
              <a:rPr sz="1900" b="1" dirty="0">
                <a:latin typeface="Arial" panose="020B0604020202020204" pitchFamily="34" charset="0"/>
                <a:cs typeface="Arial" panose="020B0604020202020204" pitchFamily="34" charset="0"/>
              </a:rPr>
              <a:t>Verso de la carte de mission no 4</a:t>
            </a:r>
          </a:p>
          <a:p>
            <a:pPr marL="12700" marR="50165">
              <a:spcBef>
                <a:spcPts val="740"/>
              </a:spcBef>
            </a:pPr>
            <a:r>
              <a:rPr sz="1900" dirty="0" err="1">
                <a:latin typeface="Arial" panose="020B0604020202020204" pitchFamily="34" charset="0"/>
                <a:cs typeface="Arial" panose="020B0604020202020204" pitchFamily="34" charset="0"/>
              </a:rPr>
              <a:t>Enseignant</a:t>
            </a:r>
            <a:r>
              <a:rPr sz="1900" dirty="0">
                <a:latin typeface="Arial" panose="020B0604020202020204" pitchFamily="34" charset="0"/>
                <a:cs typeface="Arial" panose="020B0604020202020204" pitchFamily="34" charset="0"/>
              </a:rPr>
              <a:t> : </a:t>
            </a:r>
            <a:r>
              <a:rPr sz="1900" b="1" dirty="0">
                <a:latin typeface="Arial" panose="020B0604020202020204" pitchFamily="34" charset="0"/>
                <a:cs typeface="Arial" panose="020B0604020202020204" pitchFamily="34" charset="0"/>
              </a:rPr>
              <a:t>Grille </a:t>
            </a:r>
            <a:r>
              <a:rPr sz="1900" b="1" dirty="0" err="1">
                <a:latin typeface="Arial" panose="020B0604020202020204" pitchFamily="34" charset="0"/>
                <a:cs typeface="Arial" panose="020B0604020202020204" pitchFamily="34" charset="0"/>
              </a:rPr>
              <a:t>d’évaluation</a:t>
            </a:r>
            <a:r>
              <a:rPr sz="1900" b="1" dirty="0">
                <a:latin typeface="Arial" panose="020B0604020202020204" pitchFamily="34" charset="0"/>
                <a:cs typeface="Arial" panose="020B0604020202020204" pitchFamily="34" charset="0"/>
              </a:rPr>
              <a:t> (au choix : version « </a:t>
            </a:r>
            <a:r>
              <a:rPr sz="1900" b="1" dirty="0" err="1">
                <a:latin typeface="Arial" panose="020B0604020202020204" pitchFamily="34" charset="0"/>
                <a:cs typeface="Arial" panose="020B0604020202020204" pitchFamily="34" charset="0"/>
              </a:rPr>
              <a:t>Évaluation</a:t>
            </a:r>
            <a:r>
              <a:rPr sz="1900" b="1" dirty="0">
                <a:latin typeface="Arial" panose="020B0604020202020204" pitchFamily="34" charset="0"/>
                <a:cs typeface="Arial" panose="020B0604020202020204" pitchFamily="34" charset="0"/>
              </a:rPr>
              <a:t> </a:t>
            </a:r>
            <a:r>
              <a:rPr sz="1900" b="1" dirty="0" err="1">
                <a:latin typeface="Arial" panose="020B0604020202020204" pitchFamily="34" charset="0"/>
                <a:cs typeface="Arial" panose="020B0604020202020204" pitchFamily="34" charset="0"/>
              </a:rPr>
              <a:t>rapide</a:t>
            </a:r>
            <a:r>
              <a:rPr sz="1900" b="1" dirty="0">
                <a:latin typeface="Arial" panose="020B0604020202020204" pitchFamily="34" charset="0"/>
                <a:cs typeface="Arial" panose="020B0604020202020204" pitchFamily="34" charset="0"/>
              </a:rPr>
              <a:t> » </a:t>
            </a:r>
            <a:r>
              <a:rPr sz="1900" b="1" dirty="0" err="1">
                <a:latin typeface="Arial" panose="020B0604020202020204" pitchFamily="34" charset="0"/>
                <a:cs typeface="Arial" panose="020B0604020202020204" pitchFamily="34" charset="0"/>
              </a:rPr>
              <a:t>ou</a:t>
            </a:r>
            <a:r>
              <a:rPr lang="en-CA" sz="1900" b="1" dirty="0">
                <a:latin typeface="Arial" panose="020B0604020202020204" pitchFamily="34" charset="0"/>
                <a:cs typeface="Arial" panose="020B0604020202020204" pitchFamily="34" charset="0"/>
              </a:rPr>
              <a:t> </a:t>
            </a:r>
            <a:br>
              <a:rPr lang="en-CA" sz="1900" b="1" dirty="0">
                <a:latin typeface="Arial" panose="020B0604020202020204" pitchFamily="34" charset="0"/>
                <a:cs typeface="Arial" panose="020B0604020202020204" pitchFamily="34" charset="0"/>
              </a:rPr>
            </a:br>
            <a:r>
              <a:rPr sz="1900" b="1" dirty="0">
                <a:latin typeface="Arial" panose="020B0604020202020204" pitchFamily="34" charset="0"/>
                <a:cs typeface="Arial" panose="020B0604020202020204" pitchFamily="34" charset="0"/>
              </a:rPr>
              <a:t>« </a:t>
            </a:r>
            <a:r>
              <a:rPr sz="1900" b="1" dirty="0" err="1">
                <a:latin typeface="Arial" panose="020B0604020202020204" pitchFamily="34" charset="0"/>
                <a:cs typeface="Arial" panose="020B0604020202020204" pitchFamily="34" charset="0"/>
              </a:rPr>
              <a:t>Apprentissage</a:t>
            </a:r>
            <a:r>
              <a:rPr sz="1900" b="1" dirty="0">
                <a:latin typeface="Arial" panose="020B0604020202020204" pitchFamily="34" charset="0"/>
                <a:cs typeface="Arial" panose="020B0604020202020204" pitchFamily="34" charset="0"/>
              </a:rPr>
              <a:t> par </a:t>
            </a:r>
            <a:r>
              <a:rPr sz="1900" b="1" dirty="0" err="1">
                <a:latin typeface="Arial" panose="020B0604020202020204" pitchFamily="34" charset="0"/>
                <a:cs typeface="Arial" panose="020B0604020202020204" pitchFamily="34" charset="0"/>
              </a:rPr>
              <a:t>l’enquête</a:t>
            </a:r>
            <a:r>
              <a:rPr sz="1900" b="1" dirty="0">
                <a:latin typeface="Arial" panose="020B0604020202020204" pitchFamily="34" charset="0"/>
                <a:cs typeface="Arial" panose="020B0604020202020204" pitchFamily="34" charset="0"/>
              </a:rPr>
              <a:t> »).</a:t>
            </a:r>
          </a:p>
        </p:txBody>
      </p:sp>
      <p:sp>
        <p:nvSpPr>
          <p:cNvPr id="13" name="object 13"/>
          <p:cNvSpPr txBox="1"/>
          <p:nvPr/>
        </p:nvSpPr>
        <p:spPr>
          <a:xfrm>
            <a:off x="6132398" y="5165683"/>
            <a:ext cx="4087495" cy="399468"/>
          </a:xfrm>
          <a:prstGeom prst="rect">
            <a:avLst/>
          </a:prstGeom>
        </p:spPr>
        <p:txBody>
          <a:bodyPr vert="horz" wrap="square" lIns="0" tIns="106045" rIns="0" bIns="0" rtlCol="0">
            <a:spAutoFit/>
          </a:bodyPr>
          <a:lstStyle/>
          <a:p>
            <a:pPr marL="12700">
              <a:lnSpc>
                <a:spcPct val="100000"/>
              </a:lnSpc>
              <a:spcBef>
                <a:spcPts val="835"/>
              </a:spcBef>
            </a:pPr>
            <a:r>
              <a:rPr sz="1900">
                <a:latin typeface="Arial" panose="020B0604020202020204" pitchFamily="34" charset="0"/>
                <a:cs typeface="Arial" panose="020B0604020202020204" pitchFamily="34" charset="0"/>
              </a:rPr>
              <a:t>MATÉRIEL REQUIS :</a:t>
            </a:r>
          </a:p>
        </p:txBody>
      </p:sp>
      <p:sp>
        <p:nvSpPr>
          <p:cNvPr id="14" name="object 14"/>
          <p:cNvSpPr txBox="1"/>
          <p:nvPr/>
        </p:nvSpPr>
        <p:spPr>
          <a:xfrm>
            <a:off x="6132398" y="5639157"/>
            <a:ext cx="4790440" cy="4464684"/>
          </a:xfrm>
          <a:prstGeom prst="rect">
            <a:avLst/>
          </a:prstGeom>
        </p:spPr>
        <p:txBody>
          <a:bodyPr vert="horz" wrap="square" lIns="0" tIns="12065" rIns="0" bIns="0" rtlCol="0">
            <a:spAutoFit/>
          </a:bodyPr>
          <a:lstStyle/>
          <a:p>
            <a:pPr marL="12700" marR="372745">
              <a:spcBef>
                <a:spcPts val="740"/>
              </a:spcBef>
            </a:pPr>
            <a:r>
              <a:rPr lang="en-CA" sz="1900" b="1">
                <a:latin typeface="Arial" panose="020B0604020202020204" pitchFamily="34" charset="0"/>
                <a:cs typeface="Arial" panose="020B0604020202020204" pitchFamily="34" charset="0"/>
              </a:rPr>
              <a:t>Feuilles de papier de construction </a:t>
            </a:r>
            <a:r>
              <a:rPr sz="1900" b="1">
                <a:latin typeface="Arial" panose="020B0604020202020204" pitchFamily="34" charset="0"/>
                <a:cs typeface="Arial" panose="020B0604020202020204" pitchFamily="34" charset="0"/>
              </a:rPr>
              <a:t>jaune, vert, gris et brun découpées en petits carrés pour représenter les quatre types de personnages du jeu.</a:t>
            </a:r>
          </a:p>
          <a:p>
            <a:pPr marL="12700" marR="916940">
              <a:lnSpc>
                <a:spcPct val="100000"/>
              </a:lnSpc>
              <a:spcBef>
                <a:spcPts val="730"/>
              </a:spcBef>
            </a:pPr>
            <a:r>
              <a:rPr sz="1900">
                <a:latin typeface="Arial" panose="020B0604020202020204" pitchFamily="34" charset="0"/>
                <a:cs typeface="Arial" panose="020B0604020202020204" pitchFamily="34" charset="0"/>
              </a:rPr>
              <a:t>Solution de rechange au papier de construction :</a:t>
            </a:r>
          </a:p>
          <a:p>
            <a:pPr marL="363538" marR="624205" indent="-342900">
              <a:spcBef>
                <a:spcPts val="740"/>
              </a:spcBef>
              <a:buFont typeface="Arial" panose="020B0604020202020204" pitchFamily="34" charset="0"/>
              <a:buChar char="•"/>
            </a:pPr>
            <a:r>
              <a:rPr sz="1900" b="1">
                <a:latin typeface="Arial" panose="020B0604020202020204" pitchFamily="34" charset="0"/>
                <a:cs typeface="Arial" panose="020B0604020202020204" pitchFamily="34" charset="0"/>
              </a:rPr>
              <a:t>Dossards ou vestes de couleur (attribuer une couleur par rôle)</a:t>
            </a:r>
          </a:p>
          <a:p>
            <a:pPr marL="363538" marR="5080" indent="-342900">
              <a:spcBef>
                <a:spcPts val="740"/>
              </a:spcBef>
              <a:buFont typeface="Arial" panose="020B0604020202020204" pitchFamily="34" charset="0"/>
              <a:buChar char="•"/>
            </a:pPr>
            <a:r>
              <a:rPr sz="1900" b="1">
                <a:latin typeface="Arial" panose="020B0604020202020204" pitchFamily="34" charset="0"/>
                <a:cs typeface="Arial" panose="020B0604020202020204" pitchFamily="34" charset="0"/>
              </a:rPr>
              <a:t>Bracelets ou bandes pour les jambes (attribués par couleur ou motif)</a:t>
            </a:r>
          </a:p>
          <a:p>
            <a:pPr marL="363538" marR="235585" indent="-342900">
              <a:spcBef>
                <a:spcPts val="740"/>
              </a:spcBef>
              <a:buFont typeface="Arial" panose="020B0604020202020204" pitchFamily="34" charset="0"/>
              <a:buChar char="•"/>
            </a:pPr>
            <a:r>
              <a:rPr sz="1900" b="1">
                <a:latin typeface="Arial" panose="020B0604020202020204" pitchFamily="34" charset="0"/>
                <a:cs typeface="Arial" panose="020B0604020202020204" pitchFamily="34" charset="0"/>
              </a:rPr>
              <a:t>Ruban adhésif : créez différentes rayures ou motifs en « X » pour représenter les différents types de personnages</a:t>
            </a:r>
          </a:p>
        </p:txBody>
      </p:sp>
      <p:sp>
        <p:nvSpPr>
          <p:cNvPr id="19" name="object 19"/>
          <p:cNvSpPr txBox="1"/>
          <p:nvPr/>
        </p:nvSpPr>
        <p:spPr>
          <a:xfrm>
            <a:off x="929679" y="4520075"/>
            <a:ext cx="3729354" cy="314960"/>
          </a:xfrm>
          <a:prstGeom prst="rect">
            <a:avLst/>
          </a:prstGeom>
        </p:spPr>
        <p:txBody>
          <a:bodyPr vert="horz" wrap="square" lIns="0" tIns="12065" rIns="0" bIns="0" rtlCol="0">
            <a:spAutoFit/>
          </a:bodyPr>
          <a:lstStyle/>
          <a:p>
            <a:pPr marL="12700">
              <a:lnSpc>
                <a:spcPct val="100000"/>
              </a:lnSpc>
              <a:spcBef>
                <a:spcPts val="95"/>
              </a:spcBef>
            </a:pPr>
            <a:r>
              <a:rPr sz="1900">
                <a:latin typeface="Arial" panose="020B0604020202020204" pitchFamily="34" charset="0"/>
                <a:cs typeface="Arial" panose="020B0604020202020204" pitchFamily="34" charset="0"/>
              </a:rPr>
              <a:t>Niveaux scolaires : 4e à 6e année</a:t>
            </a:r>
          </a:p>
        </p:txBody>
      </p:sp>
      <p:sp>
        <p:nvSpPr>
          <p:cNvPr id="26" name="object 26"/>
          <p:cNvSpPr txBox="1"/>
          <p:nvPr/>
        </p:nvSpPr>
        <p:spPr>
          <a:xfrm>
            <a:off x="5005549" y="290544"/>
            <a:ext cx="5225415" cy="314960"/>
          </a:xfrm>
          <a:prstGeom prst="rect">
            <a:avLst/>
          </a:prstGeom>
        </p:spPr>
        <p:txBody>
          <a:bodyPr vert="horz" wrap="square" lIns="0" tIns="12065" rIns="0" bIns="0" rtlCol="0">
            <a:spAutoFit/>
          </a:bodyPr>
          <a:lstStyle/>
          <a:p>
            <a:pPr marL="12700">
              <a:lnSpc>
                <a:spcPct val="100000"/>
              </a:lnSpc>
              <a:spcBef>
                <a:spcPts val="95"/>
              </a:spcBef>
            </a:pPr>
            <a:r>
              <a:rPr sz="1900">
                <a:latin typeface="Arial" panose="020B0604020202020204" pitchFamily="34" charset="0"/>
                <a:cs typeface="Arial" panose="020B0604020202020204" pitchFamily="34" charset="0"/>
              </a:rPr>
              <a:t>Rapport Planète vivante Canada pour enfants</a:t>
            </a:r>
          </a:p>
        </p:txBody>
      </p:sp>
      <p:sp>
        <p:nvSpPr>
          <p:cNvPr id="34" name="object 34"/>
          <p:cNvSpPr txBox="1"/>
          <p:nvPr/>
        </p:nvSpPr>
        <p:spPr>
          <a:xfrm>
            <a:off x="12178901" y="8456355"/>
            <a:ext cx="6042660" cy="1860125"/>
          </a:xfrm>
          <a:prstGeom prst="rect">
            <a:avLst/>
          </a:prstGeom>
        </p:spPr>
        <p:txBody>
          <a:bodyPr vert="horz" wrap="square" lIns="0" tIns="109855" rIns="0" bIns="0" rtlCol="0">
            <a:spAutoFit/>
          </a:bodyPr>
          <a:lstStyle/>
          <a:p>
            <a:pPr marL="12700">
              <a:lnSpc>
                <a:spcPts val="3240"/>
              </a:lnSpc>
              <a:spcBef>
                <a:spcPts val="865"/>
              </a:spcBef>
            </a:pPr>
            <a:r>
              <a:rPr sz="3200">
                <a:latin typeface="Arial" panose="020B0604020202020204" pitchFamily="34" charset="0"/>
                <a:cs typeface="Arial" panose="020B0604020202020204" pitchFamily="34" charset="0"/>
              </a:rPr>
              <a:t>Résultats d’apprentissage généraux :</a:t>
            </a:r>
          </a:p>
          <a:p>
            <a:pPr marL="12700" marR="414655">
              <a:lnSpc>
                <a:spcPct val="100000"/>
              </a:lnSpc>
              <a:spcBef>
                <a:spcPts val="405"/>
              </a:spcBef>
            </a:pPr>
            <a:r>
              <a:rPr sz="1900">
                <a:latin typeface="Arial" panose="020B0604020202020204" pitchFamily="34" charset="0"/>
                <a:cs typeface="Arial" panose="020B0604020202020204" pitchFamily="34" charset="0"/>
              </a:rPr>
              <a:t>Voir l’annexe 1 pour les résultats d’apprentissages généraux qui s’appliquent à votre province ou territoire.</a:t>
            </a:r>
          </a:p>
        </p:txBody>
      </p:sp>
      <p:pic>
        <p:nvPicPr>
          <p:cNvPr id="38" name="Picture 37" descr="A black background with white text&#10;&#10;Description automatically generated">
            <a:extLst>
              <a:ext uri="{FF2B5EF4-FFF2-40B4-BE49-F238E27FC236}">
                <a16:creationId xmlns:a16="http://schemas.microsoft.com/office/drawing/2014/main" id="{054A1984-7ACD-B8DE-9E16-80714F822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398" y="1069099"/>
            <a:ext cx="5373219" cy="3513259"/>
          </a:xfrm>
          <a:prstGeom prst="rect">
            <a:avLst/>
          </a:prstGeom>
        </p:spPr>
      </p:pic>
      <p:sp>
        <p:nvSpPr>
          <p:cNvPr id="39" name="object 18">
            <a:extLst>
              <a:ext uri="{FF2B5EF4-FFF2-40B4-BE49-F238E27FC236}">
                <a16:creationId xmlns:a16="http://schemas.microsoft.com/office/drawing/2014/main" id="{DD628812-3C80-385F-0239-E846A90BA85C}"/>
              </a:ext>
            </a:extLst>
          </p:cNvPr>
          <p:cNvSpPr/>
          <p:nvPr/>
        </p:nvSpPr>
        <p:spPr>
          <a:xfrm>
            <a:off x="937980" y="0"/>
            <a:ext cx="2879090" cy="3634740"/>
          </a:xfrm>
          <a:custGeom>
            <a:avLst/>
            <a:gdLst/>
            <a:ahLst/>
            <a:cxnLst/>
            <a:rect l="l" t="t" r="r" b="b"/>
            <a:pathLst>
              <a:path w="2879090" h="3634740">
                <a:moveTo>
                  <a:pt x="2878655" y="0"/>
                </a:moveTo>
                <a:lnTo>
                  <a:pt x="0" y="0"/>
                </a:lnTo>
                <a:lnTo>
                  <a:pt x="0" y="2195297"/>
                </a:lnTo>
                <a:lnTo>
                  <a:pt x="800" y="2243773"/>
                </a:lnTo>
                <a:lnTo>
                  <a:pt x="3187" y="2291848"/>
                </a:lnTo>
                <a:lnTo>
                  <a:pt x="7133" y="2339497"/>
                </a:lnTo>
                <a:lnTo>
                  <a:pt x="12614" y="2386693"/>
                </a:lnTo>
                <a:lnTo>
                  <a:pt x="19604" y="2433413"/>
                </a:lnTo>
                <a:lnTo>
                  <a:pt x="28079" y="2479631"/>
                </a:lnTo>
                <a:lnTo>
                  <a:pt x="38013" y="2525322"/>
                </a:lnTo>
                <a:lnTo>
                  <a:pt x="49381" y="2570460"/>
                </a:lnTo>
                <a:lnTo>
                  <a:pt x="62158" y="2615020"/>
                </a:lnTo>
                <a:lnTo>
                  <a:pt x="76319" y="2658978"/>
                </a:lnTo>
                <a:lnTo>
                  <a:pt x="91838" y="2702308"/>
                </a:lnTo>
                <a:lnTo>
                  <a:pt x="108691" y="2744984"/>
                </a:lnTo>
                <a:lnTo>
                  <a:pt x="126851" y="2786982"/>
                </a:lnTo>
                <a:lnTo>
                  <a:pt x="146295" y="2828277"/>
                </a:lnTo>
                <a:lnTo>
                  <a:pt x="166996" y="2868843"/>
                </a:lnTo>
                <a:lnTo>
                  <a:pt x="188929" y="2908654"/>
                </a:lnTo>
                <a:lnTo>
                  <a:pt x="212070" y="2947687"/>
                </a:lnTo>
                <a:lnTo>
                  <a:pt x="236393" y="2985916"/>
                </a:lnTo>
                <a:lnTo>
                  <a:pt x="261874" y="3023314"/>
                </a:lnTo>
                <a:lnTo>
                  <a:pt x="288485" y="3059859"/>
                </a:lnTo>
                <a:lnTo>
                  <a:pt x="316204" y="3095523"/>
                </a:lnTo>
                <a:lnTo>
                  <a:pt x="345004" y="3130282"/>
                </a:lnTo>
                <a:lnTo>
                  <a:pt x="374860" y="3164111"/>
                </a:lnTo>
                <a:lnTo>
                  <a:pt x="405747" y="3196985"/>
                </a:lnTo>
                <a:lnTo>
                  <a:pt x="437640" y="3228878"/>
                </a:lnTo>
                <a:lnTo>
                  <a:pt x="470513" y="3259765"/>
                </a:lnTo>
                <a:lnTo>
                  <a:pt x="504342" y="3289621"/>
                </a:lnTo>
                <a:lnTo>
                  <a:pt x="539101" y="3318421"/>
                </a:lnTo>
                <a:lnTo>
                  <a:pt x="574766" y="3346139"/>
                </a:lnTo>
                <a:lnTo>
                  <a:pt x="611310" y="3372751"/>
                </a:lnTo>
                <a:lnTo>
                  <a:pt x="648709" y="3398231"/>
                </a:lnTo>
                <a:lnTo>
                  <a:pt x="686937" y="3422554"/>
                </a:lnTo>
                <a:lnTo>
                  <a:pt x="725970" y="3445695"/>
                </a:lnTo>
                <a:lnTo>
                  <a:pt x="765782" y="3467629"/>
                </a:lnTo>
                <a:lnTo>
                  <a:pt x="806348" y="3488330"/>
                </a:lnTo>
                <a:lnTo>
                  <a:pt x="847642" y="3507773"/>
                </a:lnTo>
                <a:lnTo>
                  <a:pt x="889640" y="3525934"/>
                </a:lnTo>
                <a:lnTo>
                  <a:pt x="932317" y="3542786"/>
                </a:lnTo>
                <a:lnTo>
                  <a:pt x="975647" y="3558305"/>
                </a:lnTo>
                <a:lnTo>
                  <a:pt x="1019604" y="3572466"/>
                </a:lnTo>
                <a:lnTo>
                  <a:pt x="1064165" y="3585243"/>
                </a:lnTo>
                <a:lnTo>
                  <a:pt x="1109303" y="3596611"/>
                </a:lnTo>
                <a:lnTo>
                  <a:pt x="1154993" y="3606545"/>
                </a:lnTo>
                <a:lnTo>
                  <a:pt x="1201211" y="3615020"/>
                </a:lnTo>
                <a:lnTo>
                  <a:pt x="1247931" y="3622011"/>
                </a:lnTo>
                <a:lnTo>
                  <a:pt x="1295128" y="3627492"/>
                </a:lnTo>
                <a:lnTo>
                  <a:pt x="1342776" y="3631438"/>
                </a:lnTo>
                <a:lnTo>
                  <a:pt x="1390851" y="3633824"/>
                </a:lnTo>
                <a:lnTo>
                  <a:pt x="1439327" y="3634625"/>
                </a:lnTo>
                <a:lnTo>
                  <a:pt x="1487804" y="3633824"/>
                </a:lnTo>
                <a:lnTo>
                  <a:pt x="1535879" y="3631438"/>
                </a:lnTo>
                <a:lnTo>
                  <a:pt x="1583527" y="3627492"/>
                </a:lnTo>
                <a:lnTo>
                  <a:pt x="1630724" y="3622011"/>
                </a:lnTo>
                <a:lnTo>
                  <a:pt x="1677444" y="3615020"/>
                </a:lnTo>
                <a:lnTo>
                  <a:pt x="1723661" y="3606545"/>
                </a:lnTo>
                <a:lnTo>
                  <a:pt x="1769352" y="3596611"/>
                </a:lnTo>
                <a:lnTo>
                  <a:pt x="1814490" y="3585243"/>
                </a:lnTo>
                <a:lnTo>
                  <a:pt x="1859051" y="3572466"/>
                </a:lnTo>
                <a:lnTo>
                  <a:pt x="1903008" y="3558305"/>
                </a:lnTo>
                <a:lnTo>
                  <a:pt x="1946338" y="3542786"/>
                </a:lnTo>
                <a:lnTo>
                  <a:pt x="1989014" y="3525934"/>
                </a:lnTo>
                <a:lnTo>
                  <a:pt x="2031013" y="3507773"/>
                </a:lnTo>
                <a:lnTo>
                  <a:pt x="2072307" y="3488330"/>
                </a:lnTo>
                <a:lnTo>
                  <a:pt x="2112873" y="3467629"/>
                </a:lnTo>
                <a:lnTo>
                  <a:pt x="2152685" y="3445695"/>
                </a:lnTo>
                <a:lnTo>
                  <a:pt x="2191717" y="3422554"/>
                </a:lnTo>
                <a:lnTo>
                  <a:pt x="2229946" y="3398231"/>
                </a:lnTo>
                <a:lnTo>
                  <a:pt x="2267345" y="3372751"/>
                </a:lnTo>
                <a:lnTo>
                  <a:pt x="2303889" y="3346139"/>
                </a:lnTo>
                <a:lnTo>
                  <a:pt x="2339553" y="3318421"/>
                </a:lnTo>
                <a:lnTo>
                  <a:pt x="2374313" y="3289621"/>
                </a:lnTo>
                <a:lnTo>
                  <a:pt x="2408142" y="3259765"/>
                </a:lnTo>
                <a:lnTo>
                  <a:pt x="2441015" y="3228878"/>
                </a:lnTo>
                <a:lnTo>
                  <a:pt x="2472908" y="3196985"/>
                </a:lnTo>
                <a:lnTo>
                  <a:pt x="2503795" y="3164111"/>
                </a:lnTo>
                <a:lnTo>
                  <a:pt x="2533651" y="3130282"/>
                </a:lnTo>
                <a:lnTo>
                  <a:pt x="2562451" y="3095523"/>
                </a:lnTo>
                <a:lnTo>
                  <a:pt x="2590169" y="3059859"/>
                </a:lnTo>
                <a:lnTo>
                  <a:pt x="2616781" y="3023314"/>
                </a:lnTo>
                <a:lnTo>
                  <a:pt x="2642261" y="2985916"/>
                </a:lnTo>
                <a:lnTo>
                  <a:pt x="2666584" y="2947687"/>
                </a:lnTo>
                <a:lnTo>
                  <a:pt x="2689725" y="2908654"/>
                </a:lnTo>
                <a:lnTo>
                  <a:pt x="2711659" y="2868843"/>
                </a:lnTo>
                <a:lnTo>
                  <a:pt x="2732360" y="2828277"/>
                </a:lnTo>
                <a:lnTo>
                  <a:pt x="2751804" y="2786982"/>
                </a:lnTo>
                <a:lnTo>
                  <a:pt x="2769964" y="2744984"/>
                </a:lnTo>
                <a:lnTo>
                  <a:pt x="2786817" y="2702308"/>
                </a:lnTo>
                <a:lnTo>
                  <a:pt x="2802336" y="2658978"/>
                </a:lnTo>
                <a:lnTo>
                  <a:pt x="2816496" y="2615020"/>
                </a:lnTo>
                <a:lnTo>
                  <a:pt x="2829273" y="2570460"/>
                </a:lnTo>
                <a:lnTo>
                  <a:pt x="2840642" y="2525322"/>
                </a:lnTo>
                <a:lnTo>
                  <a:pt x="2850576" y="2479631"/>
                </a:lnTo>
                <a:lnTo>
                  <a:pt x="2859051" y="2433413"/>
                </a:lnTo>
                <a:lnTo>
                  <a:pt x="2866041" y="2386693"/>
                </a:lnTo>
                <a:lnTo>
                  <a:pt x="2871522" y="2339497"/>
                </a:lnTo>
                <a:lnTo>
                  <a:pt x="2875468" y="2291848"/>
                </a:lnTo>
                <a:lnTo>
                  <a:pt x="2877854" y="2243773"/>
                </a:lnTo>
                <a:lnTo>
                  <a:pt x="2878655" y="2195297"/>
                </a:lnTo>
                <a:lnTo>
                  <a:pt x="2878655"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0" name="object 20">
            <a:extLst>
              <a:ext uri="{FF2B5EF4-FFF2-40B4-BE49-F238E27FC236}">
                <a16:creationId xmlns:a16="http://schemas.microsoft.com/office/drawing/2014/main" id="{C52B366A-4897-FCAD-ACFB-42DE7EAA51A2}"/>
              </a:ext>
            </a:extLst>
          </p:cNvPr>
          <p:cNvSpPr txBox="1"/>
          <p:nvPr/>
        </p:nvSpPr>
        <p:spPr>
          <a:xfrm>
            <a:off x="937980" y="576123"/>
            <a:ext cx="2870008" cy="1386277"/>
          </a:xfrm>
          <a:prstGeom prst="rect">
            <a:avLst/>
          </a:prstGeom>
        </p:spPr>
        <p:txBody>
          <a:bodyPr vert="horz" wrap="square" lIns="0" tIns="229870" rIns="0" bIns="0" rtlCol="0">
            <a:spAutoFit/>
          </a:bodyPr>
          <a:lstStyle/>
          <a:p>
            <a:pPr marR="5080" algn="ctr">
              <a:lnSpc>
                <a:spcPts val="4500"/>
              </a:lnSpc>
            </a:pPr>
            <a:r>
              <a:rPr lang="en-CA" sz="4000">
                <a:solidFill>
                  <a:srgbClr val="222222"/>
                </a:solidFill>
                <a:latin typeface="Arial" panose="020B0604020202020204" pitchFamily="34" charset="0"/>
                <a:cs typeface="Arial" panose="020B0604020202020204" pitchFamily="34" charset="0"/>
              </a:rPr>
              <a:t>PLAN DE COURS</a:t>
            </a:r>
            <a:endParaRPr sz="4000">
              <a:latin typeface="Arial" panose="020B0604020202020204" pitchFamily="34" charset="0"/>
              <a:cs typeface="Arial" panose="020B0604020202020204" pitchFamily="34" charset="0"/>
            </a:endParaRPr>
          </a:p>
        </p:txBody>
      </p:sp>
      <p:sp>
        <p:nvSpPr>
          <p:cNvPr id="41" name="object 21">
            <a:extLst>
              <a:ext uri="{FF2B5EF4-FFF2-40B4-BE49-F238E27FC236}">
                <a16:creationId xmlns:a16="http://schemas.microsoft.com/office/drawing/2014/main" id="{FBB16407-BAC6-1D48-D891-72619FDCBE49}"/>
              </a:ext>
            </a:extLst>
          </p:cNvPr>
          <p:cNvSpPr txBox="1"/>
          <p:nvPr/>
        </p:nvSpPr>
        <p:spPr>
          <a:xfrm>
            <a:off x="937980" y="1651003"/>
            <a:ext cx="2879090" cy="1852430"/>
          </a:xfrm>
          <a:prstGeom prst="rect">
            <a:avLst/>
          </a:prstGeom>
        </p:spPr>
        <p:txBody>
          <a:bodyPr vert="horz" wrap="square" lIns="0" tIns="13335" rIns="0" bIns="0" rtlCol="0">
            <a:spAutoFit/>
          </a:bodyPr>
          <a:lstStyle/>
          <a:p>
            <a:pPr marL="1024255">
              <a:lnSpc>
                <a:spcPct val="100000"/>
              </a:lnSpc>
              <a:spcBef>
                <a:spcPts val="105"/>
              </a:spcBef>
            </a:pPr>
            <a:r>
              <a:rPr lang="en-CA" sz="11950" spc="-1250">
                <a:solidFill>
                  <a:srgbClr val="222222"/>
                </a:solidFill>
                <a:latin typeface="Arial" panose="020B0604020202020204" pitchFamily="34" charset="0"/>
                <a:cs typeface="Arial" panose="020B0604020202020204" pitchFamily="34" charset="0"/>
              </a:rPr>
              <a:t>4</a:t>
            </a:r>
            <a:endParaRPr sz="11950">
              <a:latin typeface="Arial" panose="020B0604020202020204" pitchFamily="34" charset="0"/>
              <a:cs typeface="Arial" panose="020B0604020202020204" pitchFamily="34" charset="0"/>
            </a:endParaRPr>
          </a:p>
        </p:txBody>
      </p:sp>
      <p:pic>
        <p:nvPicPr>
          <p:cNvPr id="42" name="Picture 41" descr="A logo of a panda&#10;&#10;Description automatically generated">
            <a:extLst>
              <a:ext uri="{FF2B5EF4-FFF2-40B4-BE49-F238E27FC236}">
                <a16:creationId xmlns:a16="http://schemas.microsoft.com/office/drawing/2014/main" id="{D1D395B1-2B8F-42E3-D185-B1801E1119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9792" y="0"/>
            <a:ext cx="1006566" cy="11313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63351" y="1521953"/>
            <a:ext cx="8694227" cy="8684018"/>
          </a:xfrm>
          <a:prstGeom prst="rect">
            <a:avLst/>
          </a:prstGeom>
        </p:spPr>
      </p:pic>
      <p:sp>
        <p:nvSpPr>
          <p:cNvPr id="3" name="object 3"/>
          <p:cNvSpPr/>
          <p:nvPr/>
        </p:nvSpPr>
        <p:spPr>
          <a:xfrm>
            <a:off x="10146289" y="1757552"/>
            <a:ext cx="9015730" cy="8420735"/>
          </a:xfrm>
          <a:custGeom>
            <a:avLst/>
            <a:gdLst/>
            <a:ahLst/>
            <a:cxnLst/>
            <a:rect l="l" t="t" r="r" b="b"/>
            <a:pathLst>
              <a:path w="9015730" h="8420735">
                <a:moveTo>
                  <a:pt x="8861457" y="0"/>
                </a:moveTo>
                <a:lnTo>
                  <a:pt x="153974" y="0"/>
                </a:lnTo>
                <a:lnTo>
                  <a:pt x="105307" y="7850"/>
                </a:lnTo>
                <a:lnTo>
                  <a:pt x="63040" y="29709"/>
                </a:lnTo>
                <a:lnTo>
                  <a:pt x="29709" y="63040"/>
                </a:lnTo>
                <a:lnTo>
                  <a:pt x="7850" y="105307"/>
                </a:lnTo>
                <a:lnTo>
                  <a:pt x="0" y="153974"/>
                </a:lnTo>
                <a:lnTo>
                  <a:pt x="0" y="8266177"/>
                </a:lnTo>
                <a:lnTo>
                  <a:pt x="7850" y="8314844"/>
                </a:lnTo>
                <a:lnTo>
                  <a:pt x="29709" y="8357111"/>
                </a:lnTo>
                <a:lnTo>
                  <a:pt x="63040" y="8390442"/>
                </a:lnTo>
                <a:lnTo>
                  <a:pt x="105307" y="8412301"/>
                </a:lnTo>
                <a:lnTo>
                  <a:pt x="153974" y="8420151"/>
                </a:lnTo>
                <a:lnTo>
                  <a:pt x="8861457" y="8420151"/>
                </a:lnTo>
                <a:lnTo>
                  <a:pt x="8910124" y="8412301"/>
                </a:lnTo>
                <a:lnTo>
                  <a:pt x="8952391" y="8390442"/>
                </a:lnTo>
                <a:lnTo>
                  <a:pt x="8985723" y="8357111"/>
                </a:lnTo>
                <a:lnTo>
                  <a:pt x="9007582" y="8314844"/>
                </a:lnTo>
                <a:lnTo>
                  <a:pt x="9015432" y="8266177"/>
                </a:lnTo>
                <a:lnTo>
                  <a:pt x="9015432" y="153974"/>
                </a:lnTo>
                <a:lnTo>
                  <a:pt x="9007582" y="105307"/>
                </a:lnTo>
                <a:lnTo>
                  <a:pt x="8985723" y="63040"/>
                </a:lnTo>
                <a:lnTo>
                  <a:pt x="8952391" y="29709"/>
                </a:lnTo>
                <a:lnTo>
                  <a:pt x="8910124" y="7850"/>
                </a:lnTo>
                <a:lnTo>
                  <a:pt x="8861457" y="0"/>
                </a:lnTo>
                <a:close/>
              </a:path>
            </a:pathLst>
          </a:custGeom>
          <a:solidFill>
            <a:srgbClr val="04739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10518526" y="2146371"/>
            <a:ext cx="3967479" cy="5869877"/>
          </a:xfrm>
          <a:prstGeom prst="rect">
            <a:avLst/>
          </a:prstGeom>
        </p:spPr>
        <p:txBody>
          <a:bodyPr vert="horz" wrap="square" lIns="0" tIns="12065" rIns="0" bIns="0" rtlCol="0">
            <a:spAutoFit/>
          </a:bodyPr>
          <a:lstStyle/>
          <a:p>
            <a:pPr marL="12700" marR="5080">
              <a:lnSpc>
                <a:spcPct val="100000"/>
              </a:lnSpc>
              <a:spcBef>
                <a:spcPts val="95"/>
              </a:spcBef>
            </a:pPr>
            <a:r>
              <a:rPr sz="1900">
                <a:solidFill>
                  <a:srgbClr val="FFFFFF"/>
                </a:solidFill>
                <a:latin typeface="Arial" panose="020B0604020202020204" pitchFamily="34" charset="0"/>
                <a:cs typeface="Arial" panose="020B0604020202020204" pitchFamily="34" charset="0"/>
              </a:rPr>
              <a:t>Les simulations sont très captivantes pour les élèves, et il est possible qu’ils s’investissent tellement dans le rôle qu’ils jouent qu’ils en oublient de relier les objets, les événements et les processus à ce qu’ils représentent dans la nature, et qu’ils aient tendance à devenir </a:t>
            </a:r>
            <a:r>
              <a:rPr sz="1900" err="1">
                <a:solidFill>
                  <a:srgbClr val="FFFFFF"/>
                </a:solidFill>
                <a:latin typeface="Arial" panose="020B0604020202020204" pitchFamily="34" charset="0"/>
                <a:cs typeface="Arial" panose="020B0604020202020204" pitchFamily="34" charset="0"/>
              </a:rPr>
              <a:t>compétitifs</a:t>
            </a:r>
            <a:r>
              <a:rPr sz="1900">
                <a:solidFill>
                  <a:srgbClr val="FFFFFF"/>
                </a:solidFill>
                <a:latin typeface="Arial" panose="020B0604020202020204" pitchFamily="34" charset="0"/>
                <a:cs typeface="Arial" panose="020B0604020202020204" pitchFamily="34" charset="0"/>
              </a:rPr>
              <a:t>.</a:t>
            </a:r>
            <a:r>
              <a:rPr lang="en-CA" sz="1900">
                <a:latin typeface="Arial" panose="020B0604020202020204" pitchFamily="34" charset="0"/>
                <a:cs typeface="Arial" panose="020B0604020202020204" pitchFamily="34" charset="0"/>
              </a:rPr>
              <a:t> </a:t>
            </a:r>
            <a:r>
              <a:rPr sz="1900">
                <a:solidFill>
                  <a:srgbClr val="FFFFFF"/>
                </a:solidFill>
                <a:latin typeface="Arial" panose="020B0604020202020204" pitchFamily="34" charset="0"/>
                <a:cs typeface="Arial" panose="020B0604020202020204" pitchFamily="34" charset="0"/>
              </a:rPr>
              <a:t>Les élèves s’identifient subjectivement au rôle qui leur a été attribué, ce qui est important dans le cadre de l’apprentissage efficace rendu possible par les simulations. Cependant, il est essentiel de relier l’expérience subjective aux concepts objectifs. Par conséquent, après l’activité, il sera important de distinguer ce qui est réaliste et ce qui ne l’est pas dans la simulation.</a:t>
            </a:r>
            <a:endParaRPr sz="1900">
              <a:latin typeface="Arial" panose="020B0604020202020204" pitchFamily="34" charset="0"/>
              <a:cs typeface="Arial" panose="020B0604020202020204" pitchFamily="34" charset="0"/>
            </a:endParaRPr>
          </a:p>
        </p:txBody>
      </p:sp>
      <p:sp>
        <p:nvSpPr>
          <p:cNvPr id="5" name="object 5"/>
          <p:cNvSpPr txBox="1"/>
          <p:nvPr/>
        </p:nvSpPr>
        <p:spPr>
          <a:xfrm>
            <a:off x="14782668" y="2146371"/>
            <a:ext cx="3913504" cy="4395114"/>
          </a:xfrm>
          <a:prstGeom prst="rect">
            <a:avLst/>
          </a:prstGeom>
        </p:spPr>
        <p:txBody>
          <a:bodyPr vert="horz" wrap="square" lIns="0" tIns="12065" rIns="0" bIns="0" rtlCol="0">
            <a:spAutoFit/>
          </a:bodyPr>
          <a:lstStyle/>
          <a:p>
            <a:pPr marL="12700" marR="149860">
              <a:lnSpc>
                <a:spcPct val="100000"/>
              </a:lnSpc>
              <a:spcBef>
                <a:spcPts val="95"/>
              </a:spcBef>
            </a:pPr>
            <a:r>
              <a:rPr sz="1900">
                <a:solidFill>
                  <a:srgbClr val="FFFFFF"/>
                </a:solidFill>
                <a:latin typeface="Arial" panose="020B0604020202020204" pitchFamily="34" charset="0"/>
                <a:cs typeface="Arial" panose="020B0604020202020204" pitchFamily="34" charset="0"/>
              </a:rPr>
              <a:t>Dans cette activité, il n’y a que quatre types de personnages dans le jeu de la chaîne alimentaire. En réalité, il y aurait de nombreuses variables, notamment la météo, l’habitat dans lequel se cacher, l’état de santé ou de stress de chaque espèce, son âge, etc. Il est très important de conclure l’activité</a:t>
            </a:r>
            <a:endParaRPr sz="1900">
              <a:latin typeface="Arial" panose="020B0604020202020204" pitchFamily="34" charset="0"/>
              <a:cs typeface="Arial" panose="020B0604020202020204" pitchFamily="34" charset="0"/>
            </a:endParaRPr>
          </a:p>
          <a:p>
            <a:pPr marL="12700" marR="5080">
              <a:lnSpc>
                <a:spcPts val="2280"/>
              </a:lnSpc>
              <a:spcBef>
                <a:spcPts val="30"/>
              </a:spcBef>
            </a:pPr>
            <a:r>
              <a:rPr sz="1900">
                <a:solidFill>
                  <a:srgbClr val="FFFFFF"/>
                </a:solidFill>
                <a:latin typeface="Arial" panose="020B0604020202020204" pitchFamily="34" charset="0"/>
                <a:cs typeface="Arial" panose="020B0604020202020204" pitchFamily="34" charset="0"/>
              </a:rPr>
              <a:t>de simulation par une discussion. Dans la discussion de suivi, les enseignants doivent aider les élèves à comprendre en quoi la simulation ressemble ou non à la situation réelle.</a:t>
            </a:r>
            <a:endParaRPr sz="1900">
              <a:latin typeface="Arial" panose="020B0604020202020204" pitchFamily="34" charset="0"/>
              <a:cs typeface="Arial" panose="020B0604020202020204" pitchFamily="34" charset="0"/>
            </a:endParaRPr>
          </a:p>
        </p:txBody>
      </p:sp>
      <p:sp>
        <p:nvSpPr>
          <p:cNvPr id="6" name="object 6"/>
          <p:cNvSpPr txBox="1"/>
          <p:nvPr/>
        </p:nvSpPr>
        <p:spPr>
          <a:xfrm>
            <a:off x="14782668" y="7100251"/>
            <a:ext cx="3641090" cy="2643672"/>
          </a:xfrm>
          <a:prstGeom prst="rect">
            <a:avLst/>
          </a:prstGeom>
        </p:spPr>
        <p:txBody>
          <a:bodyPr vert="horz" wrap="square" lIns="0" tIns="12065" rIns="0" bIns="0" rtlCol="0">
            <a:spAutoFit/>
          </a:bodyPr>
          <a:lstStyle/>
          <a:p>
            <a:pPr marL="12700" marR="5080">
              <a:lnSpc>
                <a:spcPct val="100000"/>
              </a:lnSpc>
              <a:spcBef>
                <a:spcPts val="95"/>
              </a:spcBef>
            </a:pPr>
            <a:r>
              <a:rPr sz="1900" i="1" dirty="0">
                <a:solidFill>
                  <a:srgbClr val="FFFFFF"/>
                </a:solidFill>
                <a:latin typeface="Arial" panose="020B0604020202020204" pitchFamily="34" charset="0"/>
                <a:cs typeface="Arial" panose="020B0604020202020204" pitchFamily="34" charset="0"/>
              </a:rPr>
              <a:t>Adaptation de « Using Simulations for Instructional Purposes » , Project WILD, Association of</a:t>
            </a:r>
            <a:r>
              <a:rPr lang="en-CA" sz="1900" dirty="0">
                <a:latin typeface="Arial" panose="020B0604020202020204" pitchFamily="34" charset="0"/>
                <a:cs typeface="Arial" panose="020B0604020202020204" pitchFamily="34" charset="0"/>
              </a:rPr>
              <a:t> </a:t>
            </a:r>
            <a:r>
              <a:rPr sz="1900" i="1" dirty="0">
                <a:solidFill>
                  <a:srgbClr val="FFFFFF"/>
                </a:solidFill>
                <a:latin typeface="Arial" panose="020B0604020202020204" pitchFamily="34" charset="0"/>
                <a:cs typeface="Arial" panose="020B0604020202020204" pitchFamily="34" charset="0"/>
              </a:rPr>
              <a:t>Fish &amp; Wildlife Agencies</a:t>
            </a:r>
            <a:r>
              <a:rPr lang="en-CA" sz="1900" i="1" dirty="0">
                <a:solidFill>
                  <a:srgbClr val="FFFFFF"/>
                </a:solidFill>
                <a:latin typeface="Arial" panose="020B0604020202020204" pitchFamily="34" charset="0"/>
                <a:cs typeface="Arial" panose="020B0604020202020204" pitchFamily="34" charset="0"/>
              </a:rPr>
              <a:t> </a:t>
            </a:r>
            <a:r>
              <a:rPr sz="1900" i="1" dirty="0">
                <a:solidFill>
                  <a:srgbClr val="FFFFFF"/>
                </a:solidFill>
                <a:latin typeface="Arial" panose="020B0604020202020204" pitchFamily="34" charset="0"/>
                <a:cs typeface="Arial" panose="020B0604020202020204" pitchFamily="34" charset="0"/>
              </a:rPr>
              <a:t>(https://www.fishwildlife.org/application/files/4615/6780/2150/Using_Simulations_for_Instructional_ Purposes.pdf).</a:t>
            </a:r>
            <a:endParaRPr sz="1900" dirty="0">
              <a:latin typeface="Arial" panose="020B0604020202020204" pitchFamily="34" charset="0"/>
              <a:cs typeface="Arial" panose="020B0604020202020204" pitchFamily="34" charset="0"/>
            </a:endParaRPr>
          </a:p>
        </p:txBody>
      </p:sp>
      <p:sp>
        <p:nvSpPr>
          <p:cNvPr id="9" name="object 9"/>
          <p:cNvSpPr txBox="1">
            <a:spLocks noGrp="1"/>
          </p:cNvSpPr>
          <p:nvPr>
            <p:ph type="title"/>
          </p:nvPr>
        </p:nvSpPr>
        <p:spPr>
          <a:xfrm>
            <a:off x="929731" y="863151"/>
            <a:ext cx="3515675" cy="1104790"/>
          </a:xfrm>
          <a:prstGeom prst="rect">
            <a:avLst/>
          </a:prstGeom>
        </p:spPr>
        <p:txBody>
          <a:bodyPr vert="horz" wrap="square" lIns="0" tIns="12065" rIns="0" bIns="0" rtlCol="0">
            <a:spAutoFit/>
          </a:bodyPr>
          <a:lstStyle/>
          <a:p>
            <a:pPr marL="12700">
              <a:spcBef>
                <a:spcPts val="95"/>
              </a:spcBef>
            </a:pPr>
            <a:r>
              <a:rPr lang="en-CA" sz="3550" err="1">
                <a:solidFill>
                  <a:schemeClr val="tx1"/>
                </a:solidFill>
                <a:latin typeface="Arial" panose="020B0604020202020204" pitchFamily="34" charset="0"/>
                <a:cs typeface="Arial" panose="020B0604020202020204" pitchFamily="34" charset="0"/>
              </a:rPr>
              <a:t>Compétences</a:t>
            </a:r>
            <a:r>
              <a:rPr lang="en-CA" sz="3550">
                <a:solidFill>
                  <a:schemeClr val="tx1"/>
                </a:solidFill>
                <a:latin typeface="Arial" panose="020B0604020202020204" pitchFamily="34" charset="0"/>
                <a:cs typeface="Arial" panose="020B0604020202020204" pitchFamily="34" charset="0"/>
              </a:rPr>
              <a:t> </a:t>
            </a:r>
            <a:r>
              <a:rPr lang="en-CA" sz="3550" err="1">
                <a:solidFill>
                  <a:schemeClr val="tx1"/>
                </a:solidFill>
                <a:latin typeface="Arial" panose="020B0604020202020204" pitchFamily="34" charset="0"/>
                <a:cs typeface="Arial" panose="020B0604020202020204" pitchFamily="34" charset="0"/>
              </a:rPr>
              <a:t>développées</a:t>
            </a:r>
            <a:r>
              <a:rPr lang="en-CA" sz="3550">
                <a:solidFill>
                  <a:schemeClr val="tx1"/>
                </a:solidFill>
                <a:latin typeface="Arial" panose="020B0604020202020204" pitchFamily="34" charset="0"/>
                <a:cs typeface="Arial" panose="020B0604020202020204" pitchFamily="34" charset="0"/>
              </a:rPr>
              <a:t> :</a:t>
            </a:r>
            <a:endParaRPr sz="3550">
              <a:solidFill>
                <a:schemeClr val="tx1"/>
              </a:solidFill>
              <a:latin typeface="Arial" panose="020B0604020202020204" pitchFamily="34" charset="0"/>
              <a:cs typeface="Arial" panose="020B0604020202020204" pitchFamily="34" charset="0"/>
            </a:endParaRPr>
          </a:p>
        </p:txBody>
      </p:sp>
      <p:sp>
        <p:nvSpPr>
          <p:cNvPr id="11" name="object 11"/>
          <p:cNvSpPr txBox="1"/>
          <p:nvPr/>
        </p:nvSpPr>
        <p:spPr>
          <a:xfrm>
            <a:off x="916686" y="2146371"/>
            <a:ext cx="3442335" cy="1759585"/>
          </a:xfrm>
          <a:prstGeom prst="rect">
            <a:avLst/>
          </a:prstGeom>
        </p:spPr>
        <p:txBody>
          <a:bodyPr vert="horz" wrap="square" lIns="0" tIns="12065" rIns="0" bIns="0" rtlCol="0">
            <a:spAutoFit/>
          </a:bodyPr>
          <a:lstStyle/>
          <a:p>
            <a:pPr marL="12700" marR="5080">
              <a:lnSpc>
                <a:spcPct val="100000"/>
              </a:lnSpc>
              <a:spcBef>
                <a:spcPts val="95"/>
              </a:spcBef>
            </a:pPr>
            <a:r>
              <a:rPr sz="1900">
                <a:latin typeface="Arial" panose="020B0604020202020204" pitchFamily="34" charset="0"/>
                <a:cs typeface="Arial" panose="020B0604020202020204" pitchFamily="34" charset="0"/>
              </a:rPr>
              <a:t>Modélisation des écosystèmes à l’aide d’un jeu sur le réseau trophique, communication, pensée critique, créativité et innovation, développement personnel et bien-être</a:t>
            </a:r>
          </a:p>
        </p:txBody>
      </p:sp>
      <p:sp>
        <p:nvSpPr>
          <p:cNvPr id="12" name="object 12"/>
          <p:cNvSpPr txBox="1"/>
          <p:nvPr/>
        </p:nvSpPr>
        <p:spPr>
          <a:xfrm>
            <a:off x="5020305" y="805222"/>
            <a:ext cx="3762375" cy="3606165"/>
          </a:xfrm>
          <a:prstGeom prst="rect">
            <a:avLst/>
          </a:prstGeom>
        </p:spPr>
        <p:txBody>
          <a:bodyPr vert="horz" wrap="square" lIns="0" tIns="109855" rIns="0" bIns="0" rtlCol="0">
            <a:spAutoFit/>
          </a:bodyPr>
          <a:lstStyle/>
          <a:p>
            <a:pPr marL="12700">
              <a:lnSpc>
                <a:spcPct val="100000"/>
              </a:lnSpc>
              <a:spcBef>
                <a:spcPts val="865"/>
              </a:spcBef>
            </a:pPr>
            <a:r>
              <a:rPr sz="3550">
                <a:latin typeface="Arial" panose="020B0604020202020204" pitchFamily="34" charset="0"/>
                <a:cs typeface="Arial" panose="020B0604020202020204" pitchFamily="34" charset="0"/>
              </a:rPr>
              <a:t>Mise en contexte :</a:t>
            </a:r>
          </a:p>
          <a:p>
            <a:pPr marL="12700" marR="5080">
              <a:lnSpc>
                <a:spcPct val="100000"/>
              </a:lnSpc>
              <a:spcBef>
                <a:spcPts val="405"/>
              </a:spcBef>
            </a:pPr>
            <a:r>
              <a:rPr sz="1900">
                <a:latin typeface="Arial" panose="020B0604020202020204" pitchFamily="34" charset="0"/>
                <a:cs typeface="Arial" panose="020B0604020202020204" pitchFamily="34" charset="0"/>
              </a:rPr>
              <a:t>Cette leçon constitue le point central du module : les élèves passent d’un apprentissage sur la biodiversité à une réflexion sur leur rôle à l’intérieur de celle-ci.</a:t>
            </a:r>
          </a:p>
          <a:p>
            <a:pPr marL="12700" marR="158115">
              <a:lnSpc>
                <a:spcPts val="2280"/>
              </a:lnSpc>
              <a:spcBef>
                <a:spcPts val="55"/>
              </a:spcBef>
            </a:pPr>
            <a:r>
              <a:rPr sz="1900">
                <a:latin typeface="Arial" panose="020B0604020202020204" pitchFamily="34" charset="0"/>
                <a:cs typeface="Arial" panose="020B0604020202020204" pitchFamily="34" charset="0"/>
              </a:rPr>
              <a:t>Il est temps de les faire bouger. Les élèves font l’expérience physique de la manière dont les changements qui touchent une espèce en affectent d’autres.</a:t>
            </a:r>
          </a:p>
        </p:txBody>
      </p:sp>
      <p:sp>
        <p:nvSpPr>
          <p:cNvPr id="15" name="object 10">
            <a:extLst>
              <a:ext uri="{FF2B5EF4-FFF2-40B4-BE49-F238E27FC236}">
                <a16:creationId xmlns:a16="http://schemas.microsoft.com/office/drawing/2014/main" id="{42D4A988-E3DA-2ADB-2DE6-7B3EB1E07D78}"/>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a:effectLst/>
                <a:latin typeface="Arial" panose="020B0604020202020204" pitchFamily="34" charset="0"/>
                <a:cs typeface="Arial" panose="020B0604020202020204" pitchFamily="34" charset="0"/>
              </a:rPr>
              <a:t>Mission : Explorer pour </a:t>
            </a:r>
            <a:r>
              <a:rPr lang="en-CA" err="1">
                <a:effectLst/>
                <a:latin typeface="Arial" panose="020B0604020202020204" pitchFamily="34" charset="0"/>
                <a:cs typeface="Arial" panose="020B0604020202020204" pitchFamily="34" charset="0"/>
              </a:rPr>
              <a:t>restaurer</a:t>
            </a:r>
            <a:r>
              <a:rPr lang="en-CA">
                <a:effectLst/>
                <a:latin typeface="Arial" panose="020B0604020202020204" pitchFamily="34" charset="0"/>
                <a:cs typeface="Arial" panose="020B0604020202020204" pitchFamily="34" charset="0"/>
              </a:rPr>
              <a:t> — Rapport </a:t>
            </a:r>
            <a:r>
              <a:rPr lang="en-CA" err="1">
                <a:effectLst/>
                <a:latin typeface="Arial" panose="020B0604020202020204" pitchFamily="34" charset="0"/>
                <a:cs typeface="Arial" panose="020B0604020202020204" pitchFamily="34" charset="0"/>
              </a:rPr>
              <a:t>Planète</a:t>
            </a:r>
            <a:r>
              <a:rPr lang="en-CA">
                <a:effectLst/>
                <a:latin typeface="Arial" panose="020B0604020202020204" pitchFamily="34" charset="0"/>
                <a:cs typeface="Arial" panose="020B0604020202020204" pitchFamily="34" charset="0"/>
              </a:rPr>
              <a:t> </a:t>
            </a:r>
            <a:r>
              <a:rPr lang="en-CA" err="1">
                <a:effectLst/>
                <a:latin typeface="Arial" panose="020B0604020202020204" pitchFamily="34" charset="0"/>
                <a:cs typeface="Arial" panose="020B0604020202020204" pitchFamily="34" charset="0"/>
              </a:rPr>
              <a:t>vivante</a:t>
            </a:r>
            <a:r>
              <a:rPr lang="en-CA">
                <a:effectLst/>
                <a:latin typeface="Arial" panose="020B0604020202020204" pitchFamily="34" charset="0"/>
                <a:cs typeface="Arial" panose="020B0604020202020204" pitchFamily="34" charset="0"/>
              </a:rPr>
              <a:t> Canada pour enfants</a:t>
            </a:r>
          </a:p>
        </p:txBody>
      </p:sp>
      <p:sp>
        <p:nvSpPr>
          <p:cNvPr id="16" name="object 11">
            <a:extLst>
              <a:ext uri="{FF2B5EF4-FFF2-40B4-BE49-F238E27FC236}">
                <a16:creationId xmlns:a16="http://schemas.microsoft.com/office/drawing/2014/main" id="{A470A386-FC60-5921-8845-17794C7AB483}"/>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2</a:t>
            </a:fld>
            <a:endParaRPr>
              <a:latin typeface="Arial" panose="020B0604020202020204" pitchFamily="34" charset="0"/>
              <a:cs typeface="Arial" panose="020B0604020202020204" pitchFamily="34" charset="0"/>
            </a:endParaRPr>
          </a:p>
        </p:txBody>
      </p:sp>
      <p:sp>
        <p:nvSpPr>
          <p:cNvPr id="7" name="object 7"/>
          <p:cNvSpPr/>
          <p:nvPr/>
        </p:nvSpPr>
        <p:spPr>
          <a:xfrm>
            <a:off x="10146287" y="982445"/>
            <a:ext cx="6458964" cy="775335"/>
          </a:xfrm>
          <a:custGeom>
            <a:avLst/>
            <a:gdLst/>
            <a:ahLst/>
            <a:cxnLst/>
            <a:rect l="l" t="t" r="r" b="b"/>
            <a:pathLst>
              <a:path w="5264150" h="775335">
                <a:moveTo>
                  <a:pt x="5169298" y="0"/>
                </a:moveTo>
                <a:lnTo>
                  <a:pt x="94237" y="0"/>
                </a:lnTo>
                <a:lnTo>
                  <a:pt x="57554" y="7405"/>
                </a:lnTo>
                <a:lnTo>
                  <a:pt x="27599" y="27599"/>
                </a:lnTo>
                <a:lnTo>
                  <a:pt x="7405" y="57554"/>
                </a:lnTo>
                <a:lnTo>
                  <a:pt x="0" y="94237"/>
                </a:lnTo>
                <a:lnTo>
                  <a:pt x="0" y="680869"/>
                </a:lnTo>
                <a:lnTo>
                  <a:pt x="7405" y="717552"/>
                </a:lnTo>
                <a:lnTo>
                  <a:pt x="27599" y="747507"/>
                </a:lnTo>
                <a:lnTo>
                  <a:pt x="57554" y="767702"/>
                </a:lnTo>
                <a:lnTo>
                  <a:pt x="94237" y="775107"/>
                </a:lnTo>
                <a:lnTo>
                  <a:pt x="5169298" y="775107"/>
                </a:lnTo>
                <a:lnTo>
                  <a:pt x="5205977" y="767702"/>
                </a:lnTo>
                <a:lnTo>
                  <a:pt x="5235932" y="747507"/>
                </a:lnTo>
                <a:lnTo>
                  <a:pt x="5256129" y="717552"/>
                </a:lnTo>
                <a:lnTo>
                  <a:pt x="5263536" y="680869"/>
                </a:lnTo>
                <a:lnTo>
                  <a:pt x="5263536" y="94237"/>
                </a:lnTo>
                <a:lnTo>
                  <a:pt x="5256129" y="57554"/>
                </a:lnTo>
                <a:lnTo>
                  <a:pt x="5235932" y="27599"/>
                </a:lnTo>
                <a:lnTo>
                  <a:pt x="5205977" y="7405"/>
                </a:lnTo>
                <a:lnTo>
                  <a:pt x="5169298"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txBox="1"/>
          <p:nvPr/>
        </p:nvSpPr>
        <p:spPr>
          <a:xfrm>
            <a:off x="10369182" y="1059009"/>
            <a:ext cx="6693268" cy="558486"/>
          </a:xfrm>
          <a:prstGeom prst="rect">
            <a:avLst/>
          </a:prstGeom>
        </p:spPr>
        <p:txBody>
          <a:bodyPr vert="horz" wrap="square" lIns="0" tIns="12065" rIns="0" bIns="0" rtlCol="0">
            <a:spAutoFit/>
          </a:bodyPr>
          <a:lstStyle/>
          <a:p>
            <a:pPr marL="12700">
              <a:lnSpc>
                <a:spcPct val="100000"/>
              </a:lnSpc>
              <a:spcBef>
                <a:spcPts val="95"/>
              </a:spcBef>
            </a:pPr>
            <a:r>
              <a:rPr sz="3550">
                <a:solidFill>
                  <a:srgbClr val="047390"/>
                </a:solidFill>
                <a:latin typeface="Arial" panose="020B0604020202020204" pitchFamily="34" charset="0"/>
                <a:cs typeface="Arial" panose="020B0604020202020204" pitchFamily="34" charset="0"/>
              </a:rPr>
              <a:t>Remarque sur les simulations</a:t>
            </a:r>
            <a:endParaRPr sz="355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5277545" y="1324057"/>
            <a:ext cx="7250941" cy="9252545"/>
          </a:xfrm>
          <a:prstGeom prst="rect">
            <a:avLst/>
          </a:prstGeom>
        </p:spPr>
      </p:pic>
      <p:sp>
        <p:nvSpPr>
          <p:cNvPr id="4" name="object 4"/>
          <p:cNvSpPr/>
          <p:nvPr/>
        </p:nvSpPr>
        <p:spPr>
          <a:xfrm>
            <a:off x="12191600" y="1482676"/>
            <a:ext cx="6970395" cy="5314999"/>
          </a:xfrm>
          <a:custGeom>
            <a:avLst/>
            <a:gdLst/>
            <a:ahLst/>
            <a:cxnLst/>
            <a:rect l="l" t="t" r="r" b="b"/>
            <a:pathLst>
              <a:path w="6970394" h="5300980">
                <a:moveTo>
                  <a:pt x="6875884" y="0"/>
                </a:moveTo>
                <a:lnTo>
                  <a:pt x="94237" y="0"/>
                </a:lnTo>
                <a:lnTo>
                  <a:pt x="57558" y="7405"/>
                </a:lnTo>
                <a:lnTo>
                  <a:pt x="27603" y="27599"/>
                </a:lnTo>
                <a:lnTo>
                  <a:pt x="7406" y="57554"/>
                </a:lnTo>
                <a:lnTo>
                  <a:pt x="0" y="94237"/>
                </a:lnTo>
                <a:lnTo>
                  <a:pt x="0" y="5206302"/>
                </a:lnTo>
                <a:lnTo>
                  <a:pt x="7406" y="5242985"/>
                </a:lnTo>
                <a:lnTo>
                  <a:pt x="27603" y="5272940"/>
                </a:lnTo>
                <a:lnTo>
                  <a:pt x="57558" y="5293135"/>
                </a:lnTo>
                <a:lnTo>
                  <a:pt x="94237" y="5300540"/>
                </a:lnTo>
                <a:lnTo>
                  <a:pt x="6875884" y="5300540"/>
                </a:lnTo>
                <a:lnTo>
                  <a:pt x="6912564" y="5293135"/>
                </a:lnTo>
                <a:lnTo>
                  <a:pt x="6942518" y="5272940"/>
                </a:lnTo>
                <a:lnTo>
                  <a:pt x="6962716" y="5242985"/>
                </a:lnTo>
                <a:lnTo>
                  <a:pt x="6970122" y="5206302"/>
                </a:lnTo>
                <a:lnTo>
                  <a:pt x="6970122" y="94237"/>
                </a:lnTo>
                <a:lnTo>
                  <a:pt x="6962716" y="57554"/>
                </a:lnTo>
                <a:lnTo>
                  <a:pt x="6942518" y="27599"/>
                </a:lnTo>
                <a:lnTo>
                  <a:pt x="6912564" y="7405"/>
                </a:lnTo>
                <a:lnTo>
                  <a:pt x="6875884" y="0"/>
                </a:lnTo>
                <a:close/>
              </a:path>
            </a:pathLst>
          </a:custGeom>
          <a:solidFill>
            <a:srgbClr val="04739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12414374" y="1634964"/>
            <a:ext cx="3139440" cy="3159198"/>
          </a:xfrm>
          <a:prstGeom prst="rect">
            <a:avLst/>
          </a:prstGeom>
        </p:spPr>
        <p:txBody>
          <a:bodyPr vert="horz" wrap="square" lIns="0" tIns="12065" rIns="0" bIns="0" rtlCol="0">
            <a:spAutoFit/>
          </a:bodyPr>
          <a:lstStyle/>
          <a:p>
            <a:pPr>
              <a:spcAft>
                <a:spcPts val="1200"/>
              </a:spcAft>
            </a:pPr>
            <a:r>
              <a:rPr lang="en-CA" sz="2800" b="1" dirty="0" err="1">
                <a:solidFill>
                  <a:srgbClr val="FFFFFF"/>
                </a:solidFill>
                <a:effectLst/>
                <a:latin typeface="Arial" panose="020B0604020202020204" pitchFamily="34" charset="0"/>
                <a:cs typeface="Arial" panose="020B0604020202020204" pitchFamily="34" charset="0"/>
              </a:rPr>
              <a:t>Producteurs</a:t>
            </a:r>
            <a:r>
              <a:rPr lang="en-CA" sz="2800" b="1" dirty="0">
                <a:solidFill>
                  <a:srgbClr val="FFFFFF"/>
                </a:solidFill>
                <a:effectLst/>
                <a:latin typeface="Arial" panose="020B0604020202020204" pitchFamily="34" charset="0"/>
                <a:cs typeface="Arial" panose="020B0604020202020204" pitchFamily="34" charset="0"/>
              </a:rPr>
              <a:t> : </a:t>
            </a:r>
            <a:r>
              <a:rPr lang="en-CA" sz="1900" dirty="0" err="1">
                <a:solidFill>
                  <a:srgbClr val="FFFFFF"/>
                </a:solidFill>
                <a:effectLst/>
                <a:latin typeface="Arial" panose="020B0604020202020204" pitchFamily="34" charset="0"/>
                <a:cs typeface="Arial" panose="020B0604020202020204" pitchFamily="34" charset="0"/>
              </a:rPr>
              <a:t>Plantes</a:t>
            </a:r>
            <a:r>
              <a:rPr lang="en-CA" sz="1900" dirty="0">
                <a:solidFill>
                  <a:srgbClr val="FFFFFF"/>
                </a:solidFill>
                <a:effectLst/>
                <a:latin typeface="Arial" panose="020B0604020202020204" pitchFamily="34" charset="0"/>
                <a:cs typeface="Arial" panose="020B0604020202020204" pitchFamily="34" charset="0"/>
              </a:rPr>
              <a:t> qui </a:t>
            </a:r>
            <a:r>
              <a:rPr lang="en-CA" sz="1900" dirty="0" err="1">
                <a:solidFill>
                  <a:srgbClr val="FFFFFF"/>
                </a:solidFill>
                <a:effectLst/>
                <a:latin typeface="Arial" panose="020B0604020202020204" pitchFamily="34" charset="0"/>
                <a:cs typeface="Arial" panose="020B0604020202020204" pitchFamily="34" charset="0"/>
              </a:rPr>
              <a:t>utilisent</a:t>
            </a:r>
            <a:r>
              <a:rPr lang="en-CA" sz="1900" dirty="0">
                <a:solidFill>
                  <a:srgbClr val="FFFFFF"/>
                </a:solidFill>
                <a:effectLst/>
                <a:latin typeface="Arial" panose="020B0604020202020204" pitchFamily="34" charset="0"/>
                <a:cs typeface="Arial" panose="020B0604020202020204" pitchFamily="34" charset="0"/>
              </a:rPr>
              <a:t> </a:t>
            </a:r>
            <a:r>
              <a:rPr lang="en-CA" sz="1900" dirty="0" err="1">
                <a:solidFill>
                  <a:srgbClr val="FFFFFF"/>
                </a:solidFill>
                <a:effectLst/>
                <a:latin typeface="Arial" panose="020B0604020202020204" pitchFamily="34" charset="0"/>
                <a:cs typeface="Arial" panose="020B0604020202020204" pitchFamily="34" charset="0"/>
              </a:rPr>
              <a:t>l’énergie</a:t>
            </a:r>
            <a:r>
              <a:rPr lang="en-CA" sz="1900" dirty="0">
                <a:solidFill>
                  <a:srgbClr val="FFFFFF"/>
                </a:solidFill>
                <a:effectLst/>
                <a:latin typeface="Arial" panose="020B0604020202020204" pitchFamily="34" charset="0"/>
                <a:cs typeface="Arial" panose="020B0604020202020204" pitchFamily="34" charset="0"/>
              </a:rPr>
              <a:t> du soleil pour </a:t>
            </a:r>
            <a:r>
              <a:rPr lang="en-CA" sz="1900" dirty="0" err="1">
                <a:solidFill>
                  <a:srgbClr val="FFFFFF"/>
                </a:solidFill>
                <a:effectLst/>
                <a:latin typeface="Arial" panose="020B0604020202020204" pitchFamily="34" charset="0"/>
                <a:cs typeface="Arial" panose="020B0604020202020204" pitchFamily="34" charset="0"/>
              </a:rPr>
              <a:t>fabriquer</a:t>
            </a:r>
            <a:r>
              <a:rPr lang="en-CA" sz="1900" dirty="0">
                <a:solidFill>
                  <a:srgbClr val="FFFFFF"/>
                </a:solidFill>
                <a:effectLst/>
                <a:latin typeface="Arial" panose="020B0604020202020204" pitchFamily="34" charset="0"/>
                <a:cs typeface="Arial" panose="020B0604020202020204" pitchFamily="34" charset="0"/>
              </a:rPr>
              <a:t> </a:t>
            </a:r>
            <a:r>
              <a:rPr lang="en-CA" sz="1900" dirty="0" err="1">
                <a:solidFill>
                  <a:srgbClr val="FFFFFF"/>
                </a:solidFill>
                <a:effectLst/>
                <a:latin typeface="Arial" panose="020B0604020202020204" pitchFamily="34" charset="0"/>
                <a:cs typeface="Arial" panose="020B0604020202020204" pitchFamily="34" charset="0"/>
              </a:rPr>
              <a:t>leur</a:t>
            </a:r>
            <a:r>
              <a:rPr lang="en-CA" sz="1900" dirty="0">
                <a:solidFill>
                  <a:srgbClr val="FFFFFF"/>
                </a:solidFill>
                <a:effectLst/>
                <a:latin typeface="Arial" panose="020B0604020202020204" pitchFamily="34" charset="0"/>
                <a:cs typeface="Arial" panose="020B0604020202020204" pitchFamily="34" charset="0"/>
              </a:rPr>
              <a:t> propre </a:t>
            </a:r>
            <a:r>
              <a:rPr lang="en-CA" sz="1900" dirty="0" err="1">
                <a:solidFill>
                  <a:srgbClr val="FFFFFF"/>
                </a:solidFill>
                <a:effectLst/>
                <a:latin typeface="Arial" panose="020B0604020202020204" pitchFamily="34" charset="0"/>
                <a:cs typeface="Arial" panose="020B0604020202020204" pitchFamily="34" charset="0"/>
              </a:rPr>
              <a:t>nourriture</a:t>
            </a:r>
            <a:r>
              <a:rPr lang="en-CA" sz="1900" dirty="0">
                <a:solidFill>
                  <a:srgbClr val="FFFFFF"/>
                </a:solidFill>
                <a:effectLst/>
                <a:latin typeface="Arial" panose="020B0604020202020204" pitchFamily="34" charset="0"/>
                <a:cs typeface="Arial" panose="020B0604020202020204" pitchFamily="34" charset="0"/>
              </a:rPr>
              <a:t> (par </a:t>
            </a:r>
            <a:r>
              <a:rPr lang="en-CA" sz="1900" dirty="0" err="1">
                <a:solidFill>
                  <a:srgbClr val="FFFFFF"/>
                </a:solidFill>
                <a:effectLst/>
                <a:latin typeface="Arial" panose="020B0604020202020204" pitchFamily="34" charset="0"/>
                <a:cs typeface="Arial" panose="020B0604020202020204" pitchFamily="34" charset="0"/>
              </a:rPr>
              <a:t>exemple</a:t>
            </a:r>
            <a:r>
              <a:rPr lang="en-CA" sz="1900" dirty="0">
                <a:solidFill>
                  <a:srgbClr val="FFFFFF"/>
                </a:solidFill>
                <a:effectLst/>
                <a:latin typeface="Arial" panose="020B0604020202020204" pitchFamily="34" charset="0"/>
                <a:cs typeface="Arial" panose="020B0604020202020204" pitchFamily="34" charset="0"/>
              </a:rPr>
              <a:t>, le sucre), </a:t>
            </a:r>
            <a:r>
              <a:rPr lang="en-CA" sz="1900" dirty="0" err="1">
                <a:solidFill>
                  <a:srgbClr val="FFFFFF"/>
                </a:solidFill>
                <a:effectLst/>
                <a:latin typeface="Arial" panose="020B0604020202020204" pitchFamily="34" charset="0"/>
                <a:cs typeface="Arial" panose="020B0604020202020204" pitchFamily="34" charset="0"/>
              </a:rPr>
              <a:t>dont</a:t>
            </a:r>
            <a:r>
              <a:rPr lang="en-CA" sz="1900" dirty="0">
                <a:solidFill>
                  <a:srgbClr val="FFFFFF"/>
                </a:solidFill>
                <a:effectLst/>
                <a:latin typeface="Arial" panose="020B0604020202020204" pitchFamily="34" charset="0"/>
                <a:cs typeface="Arial" panose="020B0604020202020204" pitchFamily="34" charset="0"/>
              </a:rPr>
              <a:t> </a:t>
            </a:r>
            <a:r>
              <a:rPr lang="en-CA" sz="1900" dirty="0" err="1">
                <a:solidFill>
                  <a:srgbClr val="FFFFFF"/>
                </a:solidFill>
                <a:effectLst/>
                <a:latin typeface="Arial" panose="020B0604020202020204" pitchFamily="34" charset="0"/>
                <a:cs typeface="Arial" panose="020B0604020202020204" pitchFamily="34" charset="0"/>
              </a:rPr>
              <a:t>d’autres</a:t>
            </a:r>
            <a:r>
              <a:rPr lang="en-CA" sz="1900" dirty="0">
                <a:solidFill>
                  <a:srgbClr val="FFFFFF"/>
                </a:solidFill>
                <a:effectLst/>
                <a:latin typeface="Arial" panose="020B0604020202020204" pitchFamily="34" charset="0"/>
                <a:cs typeface="Arial" panose="020B0604020202020204" pitchFamily="34" charset="0"/>
              </a:rPr>
              <a:t> </a:t>
            </a:r>
            <a:r>
              <a:rPr lang="en-CA" sz="1900" dirty="0" err="1">
                <a:solidFill>
                  <a:srgbClr val="FFFFFF"/>
                </a:solidFill>
                <a:effectLst/>
                <a:latin typeface="Arial" panose="020B0604020202020204" pitchFamily="34" charset="0"/>
                <a:cs typeface="Arial" panose="020B0604020202020204" pitchFamily="34" charset="0"/>
              </a:rPr>
              <a:t>animaux</a:t>
            </a:r>
            <a:r>
              <a:rPr lang="en-CA" sz="1900" dirty="0">
                <a:solidFill>
                  <a:srgbClr val="FFFFFF"/>
                </a:solidFill>
                <a:effectLst/>
                <a:latin typeface="Arial" panose="020B0604020202020204" pitchFamily="34" charset="0"/>
                <a:cs typeface="Arial" panose="020B0604020202020204" pitchFamily="34" charset="0"/>
              </a:rPr>
              <a:t> </a:t>
            </a:r>
            <a:r>
              <a:rPr lang="en-CA" sz="1900" dirty="0" err="1">
                <a:solidFill>
                  <a:srgbClr val="FFFFFF"/>
                </a:solidFill>
                <a:effectLst/>
                <a:latin typeface="Arial" panose="020B0604020202020204" pitchFamily="34" charset="0"/>
                <a:cs typeface="Arial" panose="020B0604020202020204" pitchFamily="34" charset="0"/>
              </a:rPr>
              <a:t>peuvent</a:t>
            </a:r>
            <a:r>
              <a:rPr lang="en-CA" sz="1900" dirty="0">
                <a:solidFill>
                  <a:srgbClr val="FFFFFF"/>
                </a:solidFill>
                <a:effectLst/>
                <a:latin typeface="Arial" panose="020B0604020202020204" pitchFamily="34" charset="0"/>
                <a:cs typeface="Arial" panose="020B0604020202020204" pitchFamily="34" charset="0"/>
              </a:rPr>
              <a:t> ensuite </a:t>
            </a:r>
            <a:r>
              <a:rPr lang="en-CA" sz="1900" dirty="0" err="1">
                <a:solidFill>
                  <a:srgbClr val="FFFFFF"/>
                </a:solidFill>
                <a:effectLst/>
                <a:latin typeface="Arial" panose="020B0604020202020204" pitchFamily="34" charset="0"/>
                <a:cs typeface="Arial" panose="020B0604020202020204" pitchFamily="34" charset="0"/>
              </a:rPr>
              <a:t>tirer</a:t>
            </a:r>
            <a:r>
              <a:rPr lang="en-CA" sz="1900" dirty="0">
                <a:solidFill>
                  <a:srgbClr val="FFFFFF"/>
                </a:solidFill>
                <a:effectLst/>
                <a:latin typeface="Arial" panose="020B0604020202020204" pitchFamily="34" charset="0"/>
                <a:cs typeface="Arial" panose="020B0604020202020204" pitchFamily="34" charset="0"/>
              </a:rPr>
              <a:t> de </a:t>
            </a:r>
            <a:r>
              <a:rPr lang="en-CA" sz="1900" dirty="0" err="1">
                <a:solidFill>
                  <a:srgbClr val="FFFFFF"/>
                </a:solidFill>
                <a:effectLst/>
                <a:latin typeface="Arial" panose="020B0604020202020204" pitchFamily="34" charset="0"/>
                <a:cs typeface="Arial" panose="020B0604020202020204" pitchFamily="34" charset="0"/>
              </a:rPr>
              <a:t>l’énergie</a:t>
            </a:r>
            <a:r>
              <a:rPr lang="en-CA" sz="1900" dirty="0">
                <a:solidFill>
                  <a:srgbClr val="FFFFFF"/>
                </a:solidFill>
                <a:effectLst/>
                <a:latin typeface="Arial" panose="020B0604020202020204" pitchFamily="34" charset="0"/>
                <a:cs typeface="Arial" panose="020B0604020202020204" pitchFamily="34" charset="0"/>
              </a:rPr>
              <a:t> </a:t>
            </a:r>
            <a:r>
              <a:rPr lang="en-CA" sz="1900" dirty="0" err="1">
                <a:solidFill>
                  <a:srgbClr val="FFFFFF"/>
                </a:solidFill>
                <a:effectLst/>
                <a:latin typeface="Arial" panose="020B0604020202020204" pitchFamily="34" charset="0"/>
                <a:cs typeface="Arial" panose="020B0604020202020204" pitchFamily="34" charset="0"/>
              </a:rPr>
              <a:t>en</a:t>
            </a:r>
            <a:r>
              <a:rPr lang="en-CA" sz="1900" dirty="0">
                <a:solidFill>
                  <a:srgbClr val="FFFFFF"/>
                </a:solidFill>
                <a:effectLst/>
                <a:latin typeface="Arial" panose="020B0604020202020204" pitchFamily="34" charset="0"/>
                <a:cs typeface="Arial" panose="020B0604020202020204" pitchFamily="34" charset="0"/>
              </a:rPr>
              <a:t> les </a:t>
            </a:r>
            <a:r>
              <a:rPr lang="en-CA" sz="1900" dirty="0" err="1">
                <a:solidFill>
                  <a:srgbClr val="FFFFFF"/>
                </a:solidFill>
                <a:effectLst/>
                <a:latin typeface="Arial" panose="020B0604020202020204" pitchFamily="34" charset="0"/>
                <a:cs typeface="Arial" panose="020B0604020202020204" pitchFamily="34" charset="0"/>
              </a:rPr>
              <a:t>mangeant</a:t>
            </a:r>
            <a:r>
              <a:rPr lang="en-CA" sz="1900" dirty="0">
                <a:solidFill>
                  <a:srgbClr val="FFFFFF"/>
                </a:solidFill>
                <a:effectLst/>
                <a:latin typeface="Arial" panose="020B0604020202020204" pitchFamily="34" charset="0"/>
                <a:cs typeface="Arial" panose="020B0604020202020204" pitchFamily="34" charset="0"/>
              </a:rPr>
              <a:t> (par </a:t>
            </a:r>
            <a:r>
              <a:rPr lang="en-CA" sz="1900" dirty="0" err="1">
                <a:solidFill>
                  <a:srgbClr val="FFFFFF"/>
                </a:solidFill>
                <a:effectLst/>
                <a:latin typeface="Arial" panose="020B0604020202020204" pitchFamily="34" charset="0"/>
                <a:cs typeface="Arial" panose="020B0604020202020204" pitchFamily="34" charset="0"/>
              </a:rPr>
              <a:t>exemple</a:t>
            </a:r>
            <a:r>
              <a:rPr lang="en-CA" sz="1900" dirty="0">
                <a:solidFill>
                  <a:srgbClr val="FFFFFF"/>
                </a:solidFill>
                <a:effectLst/>
                <a:latin typeface="Arial" panose="020B0604020202020204" pitchFamily="34" charset="0"/>
                <a:cs typeface="Arial" panose="020B0604020202020204" pitchFamily="34" charset="0"/>
              </a:rPr>
              <a:t>, les herbes, les </a:t>
            </a:r>
            <a:r>
              <a:rPr lang="en-CA" sz="1900" dirty="0" err="1">
                <a:solidFill>
                  <a:srgbClr val="FFFFFF"/>
                </a:solidFill>
                <a:effectLst/>
                <a:latin typeface="Arial" panose="020B0604020202020204" pitchFamily="34" charset="0"/>
                <a:cs typeface="Arial" panose="020B0604020202020204" pitchFamily="34" charset="0"/>
              </a:rPr>
              <a:t>arbres</a:t>
            </a:r>
            <a:r>
              <a:rPr lang="en-CA" sz="1900" dirty="0">
                <a:solidFill>
                  <a:srgbClr val="FFFFFF"/>
                </a:solidFill>
                <a:effectLst/>
                <a:latin typeface="Arial" panose="020B0604020202020204" pitchFamily="34" charset="0"/>
                <a:cs typeface="Arial" panose="020B0604020202020204" pitchFamily="34" charset="0"/>
              </a:rPr>
              <a:t>, les fleurs </a:t>
            </a:r>
            <a:r>
              <a:rPr lang="en-CA" sz="1900" dirty="0" err="1">
                <a:solidFill>
                  <a:srgbClr val="FFFFFF"/>
                </a:solidFill>
                <a:effectLst/>
                <a:latin typeface="Arial" panose="020B0604020202020204" pitchFamily="34" charset="0"/>
                <a:cs typeface="Arial" panose="020B0604020202020204" pitchFamily="34" charset="0"/>
              </a:rPr>
              <a:t>sauvages</a:t>
            </a:r>
            <a:r>
              <a:rPr lang="en-CA" sz="1900" dirty="0">
                <a:solidFill>
                  <a:srgbClr val="FFFFFF"/>
                </a:solidFill>
                <a:effectLst/>
                <a:latin typeface="Arial" panose="020B0604020202020204" pitchFamily="34" charset="0"/>
                <a:cs typeface="Arial" panose="020B0604020202020204" pitchFamily="34" charset="0"/>
              </a:rPr>
              <a:t>).</a:t>
            </a:r>
          </a:p>
        </p:txBody>
      </p:sp>
      <p:sp>
        <p:nvSpPr>
          <p:cNvPr id="7" name="object 7"/>
          <p:cNvSpPr txBox="1"/>
          <p:nvPr/>
        </p:nvSpPr>
        <p:spPr>
          <a:xfrm>
            <a:off x="12373691" y="4896218"/>
            <a:ext cx="3139258" cy="1640834"/>
          </a:xfrm>
          <a:prstGeom prst="rect">
            <a:avLst/>
          </a:prstGeom>
        </p:spPr>
        <p:txBody>
          <a:bodyPr vert="horz" wrap="square" lIns="0" tIns="12065" rIns="0" bIns="0" rtlCol="0">
            <a:spAutoFit/>
          </a:bodyPr>
          <a:lstStyle/>
          <a:p>
            <a:pPr marL="12700" marR="5080">
              <a:spcBef>
                <a:spcPts val="95"/>
              </a:spcBef>
            </a:pPr>
            <a:r>
              <a:rPr lang="en-CA" sz="2800" b="1" dirty="0">
                <a:solidFill>
                  <a:srgbClr val="FFFFFF"/>
                </a:solidFill>
                <a:latin typeface="Arial" panose="020B0604020202020204" pitchFamily="34" charset="0"/>
                <a:cs typeface="Arial" panose="020B0604020202020204" pitchFamily="34" charset="0"/>
              </a:rPr>
              <a:t>Herbivores :</a:t>
            </a:r>
          </a:p>
          <a:p>
            <a:pPr marL="12700" marR="5080">
              <a:spcBef>
                <a:spcPts val="95"/>
              </a:spcBef>
            </a:pPr>
            <a:r>
              <a:rPr lang="en-CA" sz="2000" dirty="0" err="1">
                <a:solidFill>
                  <a:srgbClr val="FFFFFF"/>
                </a:solidFill>
                <a:effectLst/>
                <a:latin typeface="Helvetica" pitchFamily="2" charset="0"/>
              </a:rPr>
              <a:t>Animaux</a:t>
            </a:r>
            <a:r>
              <a:rPr lang="en-CA" sz="2000" dirty="0">
                <a:solidFill>
                  <a:srgbClr val="FFFFFF"/>
                </a:solidFill>
                <a:latin typeface="Helvetica" pitchFamily="2" charset="0"/>
              </a:rPr>
              <a:t> </a:t>
            </a:r>
            <a:r>
              <a:rPr lang="en-CA" sz="1900" dirty="0">
                <a:solidFill>
                  <a:srgbClr val="FFFFFF"/>
                </a:solidFill>
                <a:latin typeface="Arial" panose="020B0604020202020204" pitchFamily="34" charset="0"/>
                <a:cs typeface="Arial" panose="020B0604020202020204" pitchFamily="34" charset="0"/>
              </a:rPr>
              <a:t>qui ne </a:t>
            </a:r>
            <a:r>
              <a:rPr lang="en-CA" sz="1900" dirty="0" err="1">
                <a:solidFill>
                  <a:srgbClr val="FFFFFF"/>
                </a:solidFill>
                <a:latin typeface="Arial" panose="020B0604020202020204" pitchFamily="34" charset="0"/>
                <a:cs typeface="Arial" panose="020B0604020202020204" pitchFamily="34" charset="0"/>
              </a:rPr>
              <a:t>mangent</a:t>
            </a:r>
            <a:r>
              <a:rPr lang="en-CA" sz="1900" dirty="0">
                <a:solidFill>
                  <a:srgbClr val="FFFFFF"/>
                </a:solidFill>
                <a:latin typeface="Arial" panose="020B0604020202020204" pitchFamily="34" charset="0"/>
                <a:cs typeface="Arial" panose="020B0604020202020204" pitchFamily="34" charset="0"/>
              </a:rPr>
              <a:t> </a:t>
            </a:r>
            <a:r>
              <a:rPr lang="en-CA" sz="1900" dirty="0" err="1">
                <a:solidFill>
                  <a:srgbClr val="FFFFFF"/>
                </a:solidFill>
                <a:latin typeface="Arial" panose="020B0604020202020204" pitchFamily="34" charset="0"/>
                <a:cs typeface="Arial" panose="020B0604020202020204" pitchFamily="34" charset="0"/>
              </a:rPr>
              <a:t>que</a:t>
            </a:r>
            <a:r>
              <a:rPr lang="en-CA" sz="1900" dirty="0">
                <a:solidFill>
                  <a:srgbClr val="FFFFFF"/>
                </a:solidFill>
                <a:latin typeface="Arial" panose="020B0604020202020204" pitchFamily="34" charset="0"/>
                <a:cs typeface="Arial" panose="020B0604020202020204" pitchFamily="34" charset="0"/>
              </a:rPr>
              <a:t> des plantes (par </a:t>
            </a:r>
            <a:r>
              <a:rPr lang="en-CA" sz="1900" dirty="0" err="1">
                <a:solidFill>
                  <a:srgbClr val="FFFFFF"/>
                </a:solidFill>
                <a:latin typeface="Arial" panose="020B0604020202020204" pitchFamily="34" charset="0"/>
                <a:cs typeface="Arial" panose="020B0604020202020204" pitchFamily="34" charset="0"/>
              </a:rPr>
              <a:t>exemple</a:t>
            </a:r>
            <a:r>
              <a:rPr lang="en-CA" sz="1900" dirty="0">
                <a:solidFill>
                  <a:srgbClr val="FFFFFF"/>
                </a:solidFill>
                <a:latin typeface="Arial" panose="020B0604020202020204" pitchFamily="34" charset="0"/>
                <a:cs typeface="Arial" panose="020B0604020202020204" pitchFamily="34" charset="0"/>
              </a:rPr>
              <a:t>, les </a:t>
            </a:r>
            <a:r>
              <a:rPr lang="en-CA" sz="1900" dirty="0" err="1">
                <a:solidFill>
                  <a:srgbClr val="FFFFFF"/>
                </a:solidFill>
                <a:latin typeface="Arial" panose="020B0604020202020204" pitchFamily="34" charset="0"/>
                <a:cs typeface="Arial" panose="020B0604020202020204" pitchFamily="34" charset="0"/>
              </a:rPr>
              <a:t>lapins</a:t>
            </a:r>
            <a:r>
              <a:rPr lang="en-CA" sz="1900" dirty="0">
                <a:solidFill>
                  <a:srgbClr val="FFFFFF"/>
                </a:solidFill>
                <a:latin typeface="Arial" panose="020B0604020202020204" pitchFamily="34" charset="0"/>
                <a:cs typeface="Arial" panose="020B0604020202020204" pitchFamily="34" charset="0"/>
              </a:rPr>
              <a:t>, les </a:t>
            </a:r>
            <a:r>
              <a:rPr lang="en-CA" sz="1900" dirty="0" err="1">
                <a:solidFill>
                  <a:srgbClr val="FFFFFF"/>
                </a:solidFill>
                <a:latin typeface="Arial" panose="020B0604020202020204" pitchFamily="34" charset="0"/>
                <a:cs typeface="Arial" panose="020B0604020202020204" pitchFamily="34" charset="0"/>
              </a:rPr>
              <a:t>cerfs</a:t>
            </a:r>
            <a:r>
              <a:rPr lang="en-CA" sz="1900" dirty="0">
                <a:solidFill>
                  <a:srgbClr val="FFFFFF"/>
                </a:solidFill>
                <a:latin typeface="Arial" panose="020B0604020202020204" pitchFamily="34" charset="0"/>
                <a:cs typeface="Arial" panose="020B0604020202020204" pitchFamily="34" charset="0"/>
              </a:rPr>
              <a:t>, les </a:t>
            </a:r>
            <a:r>
              <a:rPr lang="en-CA" sz="1900" dirty="0" err="1">
                <a:solidFill>
                  <a:srgbClr val="FFFFFF"/>
                </a:solidFill>
                <a:latin typeface="Arial" panose="020B0604020202020204" pitchFamily="34" charset="0"/>
                <a:cs typeface="Arial" panose="020B0604020202020204" pitchFamily="34" charset="0"/>
              </a:rPr>
              <a:t>chiens</a:t>
            </a:r>
            <a:r>
              <a:rPr lang="en-CA" sz="1900">
                <a:solidFill>
                  <a:srgbClr val="FFFFFF"/>
                </a:solidFill>
                <a:latin typeface="Arial" panose="020B0604020202020204" pitchFamily="34" charset="0"/>
                <a:cs typeface="Arial" panose="020B0604020202020204" pitchFamily="34" charset="0"/>
              </a:rPr>
              <a:t>-de-prairie).</a:t>
            </a:r>
            <a:endParaRPr lang="en-CA" sz="1900">
              <a:latin typeface="Arial" panose="020B0604020202020204" pitchFamily="34" charset="0"/>
              <a:cs typeface="Arial" panose="020B0604020202020204" pitchFamily="34" charset="0"/>
            </a:endParaRPr>
          </a:p>
        </p:txBody>
      </p:sp>
      <p:sp>
        <p:nvSpPr>
          <p:cNvPr id="9" name="object 9"/>
          <p:cNvSpPr txBox="1"/>
          <p:nvPr/>
        </p:nvSpPr>
        <p:spPr>
          <a:xfrm>
            <a:off x="15758295" y="1673795"/>
            <a:ext cx="2927350" cy="1628010"/>
          </a:xfrm>
          <a:prstGeom prst="rect">
            <a:avLst/>
          </a:prstGeom>
        </p:spPr>
        <p:txBody>
          <a:bodyPr vert="horz" wrap="square" lIns="0" tIns="12065" rIns="0" bIns="0" rtlCol="0">
            <a:spAutoFit/>
          </a:bodyPr>
          <a:lstStyle/>
          <a:p>
            <a:pPr marL="12700" marR="5080">
              <a:spcBef>
                <a:spcPts val="95"/>
              </a:spcBef>
            </a:pPr>
            <a:r>
              <a:rPr lang="en-CA" sz="2800" b="1">
                <a:solidFill>
                  <a:srgbClr val="FFFFFF"/>
                </a:solidFill>
                <a:effectLst/>
                <a:latin typeface="Arial" panose="020B0604020202020204" pitchFamily="34" charset="0"/>
                <a:cs typeface="Arial" panose="020B0604020202020204" pitchFamily="34" charset="0"/>
              </a:rPr>
              <a:t>Carnivores : </a:t>
            </a:r>
            <a:r>
              <a:rPr lang="en-CA" sz="2000" err="1">
                <a:solidFill>
                  <a:srgbClr val="FFFFFF"/>
                </a:solidFill>
                <a:effectLst/>
                <a:latin typeface="Helvetica" pitchFamily="2" charset="0"/>
              </a:rPr>
              <a:t>Animaux</a:t>
            </a:r>
            <a:r>
              <a:rPr lang="en-CA" sz="2000">
                <a:solidFill>
                  <a:srgbClr val="FFFFFF"/>
                </a:solidFill>
                <a:effectLst/>
                <a:latin typeface="Helvetica" pitchFamily="2" charset="0"/>
              </a:rPr>
              <a:t> </a:t>
            </a:r>
            <a:r>
              <a:rPr sz="1900">
                <a:solidFill>
                  <a:srgbClr val="FFFFFF"/>
                </a:solidFill>
                <a:latin typeface="Arial" panose="020B0604020202020204" pitchFamily="34" charset="0"/>
                <a:cs typeface="Arial" panose="020B0604020202020204" pitchFamily="34" charset="0"/>
              </a:rPr>
              <a:t>qui ne mangent que d’autres animaux (par exemple, les hiboux, les loutres de mer, les loups).</a:t>
            </a:r>
            <a:endParaRPr sz="1900">
              <a:latin typeface="Arial" panose="020B0604020202020204" pitchFamily="34" charset="0"/>
              <a:cs typeface="Arial" panose="020B0604020202020204" pitchFamily="34" charset="0"/>
            </a:endParaRPr>
          </a:p>
        </p:txBody>
      </p:sp>
      <p:sp>
        <p:nvSpPr>
          <p:cNvPr id="11" name="object 11"/>
          <p:cNvSpPr txBox="1"/>
          <p:nvPr/>
        </p:nvSpPr>
        <p:spPr>
          <a:xfrm>
            <a:off x="15758197" y="3564282"/>
            <a:ext cx="2995930" cy="2502608"/>
          </a:xfrm>
          <a:prstGeom prst="rect">
            <a:avLst/>
          </a:prstGeom>
        </p:spPr>
        <p:txBody>
          <a:bodyPr vert="horz" wrap="square" lIns="0" tIns="12065" rIns="0" bIns="0" rtlCol="0">
            <a:spAutoFit/>
          </a:bodyPr>
          <a:lstStyle/>
          <a:p>
            <a:pPr marL="12700" marR="5080">
              <a:spcBef>
                <a:spcPts val="95"/>
              </a:spcBef>
            </a:pPr>
            <a:r>
              <a:rPr lang="en-CA" sz="2800" b="1" err="1">
                <a:solidFill>
                  <a:srgbClr val="FFFFFF"/>
                </a:solidFill>
                <a:effectLst/>
                <a:latin typeface="Arial" panose="020B0604020202020204" pitchFamily="34" charset="0"/>
                <a:cs typeface="Arial" panose="020B0604020202020204" pitchFamily="34" charset="0"/>
              </a:rPr>
              <a:t>Décomposeurs</a:t>
            </a:r>
            <a:r>
              <a:rPr lang="en-CA" sz="2800" b="1">
                <a:solidFill>
                  <a:srgbClr val="FFFFFF"/>
                </a:solidFill>
                <a:effectLst/>
                <a:latin typeface="Arial" panose="020B0604020202020204" pitchFamily="34" charset="0"/>
                <a:cs typeface="Arial" panose="020B0604020202020204" pitchFamily="34" charset="0"/>
              </a:rPr>
              <a:t> :</a:t>
            </a:r>
            <a:r>
              <a:rPr lang="en-CA" sz="2000">
                <a:solidFill>
                  <a:srgbClr val="FFFFFF"/>
                </a:solidFill>
                <a:effectLst/>
                <a:latin typeface="Bubblegum Sans" panose="02000506000000020004" pitchFamily="2" charset="77"/>
              </a:rPr>
              <a:t> </a:t>
            </a:r>
          </a:p>
          <a:p>
            <a:pPr marL="12700" marR="5080">
              <a:lnSpc>
                <a:spcPct val="100000"/>
              </a:lnSpc>
              <a:spcBef>
                <a:spcPts val="95"/>
              </a:spcBef>
            </a:pPr>
            <a:r>
              <a:rPr sz="1900" err="1">
                <a:solidFill>
                  <a:srgbClr val="FFFFFF"/>
                </a:solidFill>
                <a:latin typeface="Arial" panose="020B0604020202020204" pitchFamily="34" charset="0"/>
                <a:cs typeface="Arial" panose="020B0604020202020204" pitchFamily="34" charset="0"/>
              </a:rPr>
              <a:t>Bactéries</a:t>
            </a:r>
            <a:r>
              <a:rPr sz="1900">
                <a:solidFill>
                  <a:srgbClr val="FFFFFF"/>
                </a:solidFill>
                <a:latin typeface="Arial" panose="020B0604020202020204" pitchFamily="34" charset="0"/>
                <a:cs typeface="Arial" panose="020B0604020202020204" pitchFamily="34" charset="0"/>
              </a:rPr>
              <a:t> et champignons qui décomposent les organismes morts et restituent des nutriments au sol (par exemple, moisissures, champignons et bactéries).</a:t>
            </a:r>
            <a:endParaRPr sz="1900">
              <a:latin typeface="Arial" panose="020B0604020202020204" pitchFamily="34" charset="0"/>
              <a:cs typeface="Arial" panose="020B0604020202020204" pitchFamily="34" charset="0"/>
            </a:endParaRPr>
          </a:p>
        </p:txBody>
      </p:sp>
      <p:sp>
        <p:nvSpPr>
          <p:cNvPr id="12" name="object 12"/>
          <p:cNvSpPr txBox="1"/>
          <p:nvPr/>
        </p:nvSpPr>
        <p:spPr>
          <a:xfrm>
            <a:off x="929679" y="3292196"/>
            <a:ext cx="4347866" cy="4936929"/>
          </a:xfrm>
          <a:prstGeom prst="rect">
            <a:avLst/>
          </a:prstGeom>
        </p:spPr>
        <p:txBody>
          <a:bodyPr vert="horz" wrap="square" lIns="0" tIns="256540" rIns="0" bIns="0" rtlCol="0">
            <a:spAutoFit/>
          </a:bodyPr>
          <a:lstStyle/>
          <a:p>
            <a:pPr marL="12700" marR="5080">
              <a:lnSpc>
                <a:spcPct val="100000"/>
              </a:lnSpc>
              <a:spcBef>
                <a:spcPts val="680"/>
              </a:spcBef>
            </a:pPr>
            <a:r>
              <a:rPr sz="1900">
                <a:latin typeface="Arial" panose="020B0604020202020204" pitchFamily="34" charset="0"/>
                <a:cs typeface="Arial" panose="020B0604020202020204" pitchFamily="34" charset="0"/>
              </a:rPr>
              <a:t>Dans ce jeu interactif sur réseau trophique, les élèves jouent le rôle de producteurs, d’herbivores, de carnivores ou de décomposeurs</a:t>
            </a:r>
            <a:r>
              <a:rPr lang="en-CA" sz="1900">
                <a:latin typeface="Arial" panose="020B0604020202020204" pitchFamily="34" charset="0"/>
                <a:cs typeface="Arial" panose="020B0604020202020204" pitchFamily="34" charset="0"/>
              </a:rPr>
              <a:t> </a:t>
            </a:r>
            <a:r>
              <a:rPr sz="1900">
                <a:latin typeface="Arial" panose="020B0604020202020204" pitchFamily="34" charset="0"/>
                <a:cs typeface="Arial" panose="020B0604020202020204" pitchFamily="34" charset="0"/>
              </a:rPr>
              <a:t>: des maillons essentiels du réseau trophique. À travers ce jeu, ils découvrent comment les organismes survivent en trouvant de la nourriture et en échappant  à la prédation. Les élèves commencent à comprendre en quoi ces rôles sont interconnectés au sein d’un</a:t>
            </a:r>
            <a:r>
              <a:rPr lang="en-CA" sz="1900">
                <a:latin typeface="Arial" panose="020B0604020202020204" pitchFamily="34" charset="0"/>
                <a:cs typeface="Arial" panose="020B0604020202020204" pitchFamily="34" charset="0"/>
              </a:rPr>
              <a:t> </a:t>
            </a:r>
            <a:r>
              <a:rPr sz="1900">
                <a:latin typeface="Arial" panose="020B0604020202020204" pitchFamily="34" charset="0"/>
                <a:cs typeface="Arial" panose="020B0604020202020204" pitchFamily="34" charset="0"/>
              </a:rPr>
              <a:t>écosystème. À l’issue du jeu, animez une discussion pour aider les élèves à relier</a:t>
            </a:r>
            <a:r>
              <a:rPr lang="en-CA" sz="1900">
                <a:latin typeface="Arial" panose="020B0604020202020204" pitchFamily="34" charset="0"/>
                <a:cs typeface="Arial" panose="020B0604020202020204" pitchFamily="34" charset="0"/>
              </a:rPr>
              <a:t> </a:t>
            </a:r>
            <a:r>
              <a:rPr sz="1900">
                <a:latin typeface="Arial" panose="020B0604020202020204" pitchFamily="34" charset="0"/>
                <a:cs typeface="Arial" panose="020B0604020202020204" pitchFamily="34" charset="0"/>
              </a:rPr>
              <a:t>leur rôle à une compréhension</a:t>
            </a:r>
          </a:p>
          <a:p>
            <a:pPr marL="12700" marR="519430">
              <a:lnSpc>
                <a:spcPts val="2280"/>
              </a:lnSpc>
              <a:spcBef>
                <a:spcPts val="75"/>
              </a:spcBef>
            </a:pPr>
            <a:r>
              <a:rPr sz="1900">
                <a:latin typeface="Arial" panose="020B0604020202020204" pitchFamily="34" charset="0"/>
                <a:cs typeface="Arial" panose="020B0604020202020204" pitchFamily="34" charset="0"/>
              </a:rPr>
              <a:t>plus large des liens au sein de l’écosystème.</a:t>
            </a:r>
          </a:p>
        </p:txBody>
      </p:sp>
      <p:sp>
        <p:nvSpPr>
          <p:cNvPr id="14" name="object 14"/>
          <p:cNvSpPr txBox="1"/>
          <p:nvPr/>
        </p:nvSpPr>
        <p:spPr>
          <a:xfrm>
            <a:off x="13013081" y="7231409"/>
            <a:ext cx="5877560" cy="2916504"/>
          </a:xfrm>
          <a:prstGeom prst="rect">
            <a:avLst/>
          </a:prstGeom>
        </p:spPr>
        <p:txBody>
          <a:bodyPr vert="horz" wrap="square" lIns="0" tIns="74295" rIns="0" bIns="0" rtlCol="0">
            <a:spAutoFit/>
          </a:bodyPr>
          <a:lstStyle/>
          <a:p>
            <a:pPr marL="1081088" marR="160020" indent="-1060450">
              <a:lnSpc>
                <a:spcPts val="2280"/>
              </a:lnSpc>
              <a:spcBef>
                <a:spcPts val="585"/>
              </a:spcBef>
            </a:pPr>
            <a:r>
              <a:rPr sz="2000" b="1">
                <a:solidFill>
                  <a:srgbClr val="047390"/>
                </a:solidFill>
                <a:latin typeface="Arial" panose="020B0604020202020204" pitchFamily="34" charset="0"/>
                <a:cs typeface="Arial" panose="020B0604020202020204" pitchFamily="34" charset="0"/>
              </a:rPr>
              <a:t>Étape 1</a:t>
            </a:r>
            <a:r>
              <a:rPr sz="2300">
                <a:solidFill>
                  <a:srgbClr val="047390"/>
                </a:solidFill>
                <a:latin typeface="Arial" panose="020B0604020202020204" pitchFamily="34" charset="0"/>
                <a:cs typeface="Arial" panose="020B0604020202020204" pitchFamily="34" charset="0"/>
              </a:rPr>
              <a:t>	</a:t>
            </a:r>
            <a:r>
              <a:rPr sz="1900">
                <a:solidFill>
                  <a:srgbClr val="222222"/>
                </a:solidFill>
                <a:latin typeface="Arial" panose="020B0604020202020204" pitchFamily="34" charset="0"/>
                <a:cs typeface="Arial" panose="020B0604020202020204" pitchFamily="34" charset="0"/>
              </a:rPr>
              <a:t>Expliquez aux élèves que cette mission s’intitule « Toutes les espèces sont connectées » et que pour la réussir, tout le monde devra être prêt à sortir dehors.</a:t>
            </a:r>
            <a:endParaRPr sz="1900">
              <a:latin typeface="Arial" panose="020B0604020202020204" pitchFamily="34" charset="0"/>
              <a:cs typeface="Arial" panose="020B0604020202020204" pitchFamily="34" charset="0"/>
            </a:endParaRPr>
          </a:p>
          <a:p>
            <a:pPr marL="1081088" marR="5080" indent="-1060450">
              <a:lnSpc>
                <a:spcPts val="2280"/>
              </a:lnSpc>
              <a:spcBef>
                <a:spcPts val="1590"/>
              </a:spcBef>
            </a:pPr>
            <a:r>
              <a:rPr sz="2000" b="1">
                <a:solidFill>
                  <a:srgbClr val="047390"/>
                </a:solidFill>
                <a:latin typeface="Arial" panose="020B0604020202020204" pitchFamily="34" charset="0"/>
                <a:cs typeface="Arial" panose="020B0604020202020204" pitchFamily="34" charset="0"/>
              </a:rPr>
              <a:t>Étape 2</a:t>
            </a:r>
            <a:r>
              <a:rPr lang="en-CA" sz="2300" b="1">
                <a:solidFill>
                  <a:srgbClr val="047390"/>
                </a:solidFill>
                <a:latin typeface="Arial" panose="020B0604020202020204" pitchFamily="34" charset="0"/>
                <a:cs typeface="Arial" panose="020B0604020202020204" pitchFamily="34" charset="0"/>
              </a:rPr>
              <a:t>	</a:t>
            </a:r>
            <a:r>
              <a:rPr sz="1900">
                <a:solidFill>
                  <a:srgbClr val="222222"/>
                </a:solidFill>
                <a:latin typeface="Arial" panose="020B0604020202020204" pitchFamily="34" charset="0"/>
                <a:cs typeface="Arial" panose="020B0604020202020204" pitchFamily="34" charset="0"/>
              </a:rPr>
              <a:t>Avant de sortir, présentez un à un les différents types de personnages du réseau trophique. Reportez-vous au tableau 1 pour décrire les objectifs et les rôles de chaque personnage. Indiquez très clairement qui</a:t>
            </a:r>
            <a:endParaRPr sz="1900">
              <a:latin typeface="Arial" panose="020B0604020202020204" pitchFamily="34" charset="0"/>
              <a:cs typeface="Arial" panose="020B0604020202020204" pitchFamily="34" charset="0"/>
            </a:endParaRPr>
          </a:p>
        </p:txBody>
      </p:sp>
      <p:sp>
        <p:nvSpPr>
          <p:cNvPr id="15" name="object 15"/>
          <p:cNvSpPr txBox="1">
            <a:spLocks noGrp="1"/>
          </p:cNvSpPr>
          <p:nvPr>
            <p:ph type="title"/>
          </p:nvPr>
        </p:nvSpPr>
        <p:spPr>
          <a:xfrm>
            <a:off x="12178900" y="800213"/>
            <a:ext cx="6970395" cy="504625"/>
          </a:xfrm>
          <a:prstGeom prst="rect">
            <a:avLst/>
          </a:prstGeom>
        </p:spPr>
        <p:txBody>
          <a:bodyPr vert="horz" wrap="square" lIns="0" tIns="12065" rIns="0" bIns="0" rtlCol="0">
            <a:spAutoFit/>
          </a:bodyPr>
          <a:lstStyle/>
          <a:p>
            <a:pPr marL="12700">
              <a:lnSpc>
                <a:spcPct val="100000"/>
              </a:lnSpc>
              <a:spcBef>
                <a:spcPts val="95"/>
              </a:spcBef>
            </a:pPr>
            <a:r>
              <a:rPr sz="3200">
                <a:solidFill>
                  <a:srgbClr val="047390"/>
                </a:solidFill>
                <a:latin typeface="Arial" panose="020B0604020202020204" pitchFamily="34" charset="0"/>
                <a:cs typeface="Arial" panose="020B0604020202020204" pitchFamily="34" charset="0"/>
              </a:rPr>
              <a:t>Qui est qui dans le réseau trophique</a:t>
            </a:r>
            <a:endParaRPr sz="3200">
              <a:latin typeface="Arial" panose="020B0604020202020204" pitchFamily="34" charset="0"/>
              <a:cs typeface="Arial" panose="020B0604020202020204" pitchFamily="34" charset="0"/>
            </a:endParaRPr>
          </a:p>
        </p:txBody>
      </p:sp>
      <p:sp>
        <p:nvSpPr>
          <p:cNvPr id="18" name="object 10">
            <a:extLst>
              <a:ext uri="{FF2B5EF4-FFF2-40B4-BE49-F238E27FC236}">
                <a16:creationId xmlns:a16="http://schemas.microsoft.com/office/drawing/2014/main" id="{9982DB2E-563A-3FCD-73C2-FAD3D973893A}"/>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a:effectLst/>
                <a:latin typeface="Arial" panose="020B0604020202020204" pitchFamily="34" charset="0"/>
                <a:cs typeface="Arial" panose="020B0604020202020204" pitchFamily="34" charset="0"/>
              </a:rPr>
              <a:t>Mission : Explorer pour </a:t>
            </a:r>
            <a:r>
              <a:rPr lang="en-CA" err="1">
                <a:effectLst/>
                <a:latin typeface="Arial" panose="020B0604020202020204" pitchFamily="34" charset="0"/>
                <a:cs typeface="Arial" panose="020B0604020202020204" pitchFamily="34" charset="0"/>
              </a:rPr>
              <a:t>restaurer</a:t>
            </a:r>
            <a:r>
              <a:rPr lang="en-CA">
                <a:effectLst/>
                <a:latin typeface="Arial" panose="020B0604020202020204" pitchFamily="34" charset="0"/>
                <a:cs typeface="Arial" panose="020B0604020202020204" pitchFamily="34" charset="0"/>
              </a:rPr>
              <a:t> — Rapport </a:t>
            </a:r>
            <a:r>
              <a:rPr lang="en-CA" err="1">
                <a:effectLst/>
                <a:latin typeface="Arial" panose="020B0604020202020204" pitchFamily="34" charset="0"/>
                <a:cs typeface="Arial" panose="020B0604020202020204" pitchFamily="34" charset="0"/>
              </a:rPr>
              <a:t>Planète</a:t>
            </a:r>
            <a:r>
              <a:rPr lang="en-CA">
                <a:effectLst/>
                <a:latin typeface="Arial" panose="020B0604020202020204" pitchFamily="34" charset="0"/>
                <a:cs typeface="Arial" panose="020B0604020202020204" pitchFamily="34" charset="0"/>
              </a:rPr>
              <a:t> </a:t>
            </a:r>
            <a:r>
              <a:rPr lang="en-CA" err="1">
                <a:effectLst/>
                <a:latin typeface="Arial" panose="020B0604020202020204" pitchFamily="34" charset="0"/>
                <a:cs typeface="Arial" panose="020B0604020202020204" pitchFamily="34" charset="0"/>
              </a:rPr>
              <a:t>vivante</a:t>
            </a:r>
            <a:r>
              <a:rPr lang="en-CA">
                <a:effectLst/>
                <a:latin typeface="Arial" panose="020B0604020202020204" pitchFamily="34" charset="0"/>
                <a:cs typeface="Arial" panose="020B0604020202020204" pitchFamily="34" charset="0"/>
              </a:rPr>
              <a:t> Canada pour enfants</a:t>
            </a:r>
          </a:p>
        </p:txBody>
      </p:sp>
      <p:sp>
        <p:nvSpPr>
          <p:cNvPr id="19" name="object 11">
            <a:extLst>
              <a:ext uri="{FF2B5EF4-FFF2-40B4-BE49-F238E27FC236}">
                <a16:creationId xmlns:a16="http://schemas.microsoft.com/office/drawing/2014/main" id="{678B1482-1792-1EA7-C7B7-DAC773EBEFAA}"/>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3</a:t>
            </a:fld>
            <a:endParaRPr>
              <a:latin typeface="Arial" panose="020B0604020202020204" pitchFamily="34" charset="0"/>
              <a:cs typeface="Arial" panose="020B0604020202020204" pitchFamily="34" charset="0"/>
            </a:endParaRPr>
          </a:p>
        </p:txBody>
      </p:sp>
      <p:pic>
        <p:nvPicPr>
          <p:cNvPr id="20" name="Picture 19" descr="A yellow spiral on a black background&#10;&#10;Description automatically generated">
            <a:extLst>
              <a:ext uri="{FF2B5EF4-FFF2-40B4-BE49-F238E27FC236}">
                <a16:creationId xmlns:a16="http://schemas.microsoft.com/office/drawing/2014/main" id="{69827BA3-2084-D3BF-E364-0BC41C56A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22" y="-953793"/>
            <a:ext cx="7772400" cy="1907586"/>
          </a:xfrm>
          <a:prstGeom prst="rect">
            <a:avLst/>
          </a:prstGeom>
        </p:spPr>
      </p:pic>
      <p:sp>
        <p:nvSpPr>
          <p:cNvPr id="22" name="TextBox 21">
            <a:extLst>
              <a:ext uri="{FF2B5EF4-FFF2-40B4-BE49-F238E27FC236}">
                <a16:creationId xmlns:a16="http://schemas.microsoft.com/office/drawing/2014/main" id="{FF425036-4BCB-BB5C-C365-7F8778EEB0FD}"/>
              </a:ext>
            </a:extLst>
          </p:cNvPr>
          <p:cNvSpPr txBox="1"/>
          <p:nvPr/>
        </p:nvSpPr>
        <p:spPr>
          <a:xfrm>
            <a:off x="954374" y="1297226"/>
            <a:ext cx="5897276" cy="1994970"/>
          </a:xfrm>
          <a:prstGeom prst="rect">
            <a:avLst/>
          </a:prstGeom>
          <a:noFill/>
        </p:spPr>
        <p:txBody>
          <a:bodyPr wrap="square" lIns="0" tIns="0" rIns="0" bIns="0">
            <a:spAutoFit/>
          </a:bodyPr>
          <a:lstStyle/>
          <a:p>
            <a:pPr marL="12700" marR="149860">
              <a:lnSpc>
                <a:spcPct val="73400"/>
              </a:lnSpc>
              <a:spcBef>
                <a:spcPts val="2020"/>
              </a:spcBef>
            </a:pPr>
            <a:r>
              <a:rPr lang="en-CA" sz="5900" b="1">
                <a:solidFill>
                  <a:srgbClr val="2E3092"/>
                </a:solidFill>
                <a:latin typeface="Arial" panose="020B0604020202020204" pitchFamily="34" charset="0"/>
                <a:cs typeface="Arial" panose="020B0604020202020204" pitchFamily="34" charset="0"/>
              </a:rPr>
              <a:t>Instructions pour l’activité de la mission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201556" y="757784"/>
            <a:ext cx="5839460" cy="9237465"/>
          </a:xfrm>
          <a:prstGeom prst="rect">
            <a:avLst/>
          </a:prstGeom>
        </p:spPr>
        <p:txBody>
          <a:bodyPr vert="horz" wrap="square" lIns="0" tIns="12065" rIns="0" bIns="0" rtlCol="0">
            <a:spAutoFit/>
          </a:bodyPr>
          <a:lstStyle/>
          <a:p>
            <a:pPr marL="1123950" marR="135890">
              <a:lnSpc>
                <a:spcPct val="100000"/>
              </a:lnSpc>
              <a:spcBef>
                <a:spcPts val="95"/>
              </a:spcBef>
            </a:pPr>
            <a:r>
              <a:rPr sz="1900">
                <a:solidFill>
                  <a:srgbClr val="222222"/>
                </a:solidFill>
                <a:latin typeface="Arial" panose="020B0604020202020204" pitchFamily="34" charset="0"/>
                <a:cs typeface="Arial" panose="020B0604020202020204" pitchFamily="34" charset="0"/>
              </a:rPr>
              <a:t>les personnages doivent poursuivre et qui </a:t>
            </a:r>
            <a:r>
              <a:rPr sz="1900" err="1">
                <a:solidFill>
                  <a:srgbClr val="222222"/>
                </a:solidFill>
                <a:latin typeface="Arial" panose="020B0604020202020204" pitchFamily="34" charset="0"/>
                <a:cs typeface="Arial" panose="020B0604020202020204" pitchFamily="34" charset="0"/>
              </a:rPr>
              <a:t>ils</a:t>
            </a:r>
            <a:r>
              <a:rPr sz="1900">
                <a:solidFill>
                  <a:srgbClr val="222222"/>
                </a:solidFill>
                <a:latin typeface="Arial" panose="020B0604020202020204" pitchFamily="34" charset="0"/>
                <a:cs typeface="Arial" panose="020B0604020202020204" pitchFamily="34" charset="0"/>
              </a:rPr>
              <a:t> </a:t>
            </a:r>
            <a:r>
              <a:rPr sz="1900" err="1">
                <a:solidFill>
                  <a:srgbClr val="222222"/>
                </a:solidFill>
                <a:latin typeface="Arial" panose="020B0604020202020204" pitchFamily="34" charset="0"/>
                <a:cs typeface="Arial" panose="020B0604020202020204" pitchFamily="34" charset="0"/>
              </a:rPr>
              <a:t>doivent</a:t>
            </a:r>
            <a:r>
              <a:rPr lang="en-CA" sz="1900">
                <a:solidFill>
                  <a:srgbClr val="222222"/>
                </a:solidFill>
                <a:latin typeface="Arial" panose="020B0604020202020204" pitchFamily="34" charset="0"/>
                <a:cs typeface="Arial" panose="020B0604020202020204" pitchFamily="34" charset="0"/>
              </a:rPr>
              <a:t> </a:t>
            </a:r>
            <a:r>
              <a:rPr sz="1900" err="1">
                <a:solidFill>
                  <a:srgbClr val="222222"/>
                </a:solidFill>
                <a:latin typeface="Arial" panose="020B0604020202020204" pitchFamily="34" charset="0"/>
                <a:cs typeface="Arial" panose="020B0604020202020204" pitchFamily="34" charset="0"/>
              </a:rPr>
              <a:t>éviter</a:t>
            </a:r>
            <a:r>
              <a:rPr sz="1900">
                <a:solidFill>
                  <a:srgbClr val="222222"/>
                </a:solidFill>
                <a:latin typeface="Arial" panose="020B0604020202020204" pitchFamily="34" charset="0"/>
                <a:cs typeface="Arial" panose="020B0604020202020204" pitchFamily="34" charset="0"/>
              </a:rPr>
              <a:t>. Insistez sur le fait que l’objectif sera de collecter autant de carrés d’unité de vie que possible pour </a:t>
            </a:r>
            <a:r>
              <a:rPr sz="1900" err="1">
                <a:solidFill>
                  <a:srgbClr val="222222"/>
                </a:solidFill>
                <a:latin typeface="Arial" panose="020B0604020202020204" pitchFamily="34" charset="0"/>
                <a:cs typeface="Arial" panose="020B0604020202020204" pitchFamily="34" charset="0"/>
              </a:rPr>
              <a:t>survivre</a:t>
            </a:r>
            <a:r>
              <a:rPr sz="1900">
                <a:solidFill>
                  <a:srgbClr val="222222"/>
                </a:solidFill>
                <a:latin typeface="Arial" panose="020B0604020202020204" pitchFamily="34" charset="0"/>
                <a:cs typeface="Arial" panose="020B0604020202020204" pitchFamily="34" charset="0"/>
              </a:rPr>
              <a:t>.</a:t>
            </a:r>
            <a:r>
              <a:rPr lang="en-CA" sz="1900">
                <a:latin typeface="Arial" panose="020B0604020202020204" pitchFamily="34" charset="0"/>
                <a:cs typeface="Arial" panose="020B0604020202020204" pitchFamily="34" charset="0"/>
              </a:rPr>
              <a:t> </a:t>
            </a:r>
            <a:r>
              <a:rPr sz="1900" err="1">
                <a:solidFill>
                  <a:srgbClr val="222222"/>
                </a:solidFill>
                <a:latin typeface="Arial" panose="020B0604020202020204" pitchFamily="34" charset="0"/>
                <a:cs typeface="Arial" panose="020B0604020202020204" pitchFamily="34" charset="0"/>
              </a:rPr>
              <a:t>Vous</a:t>
            </a:r>
            <a:r>
              <a:rPr sz="1900">
                <a:solidFill>
                  <a:srgbClr val="222222"/>
                </a:solidFill>
                <a:latin typeface="Arial" panose="020B0604020202020204" pitchFamily="34" charset="0"/>
                <a:cs typeface="Arial" panose="020B0604020202020204" pitchFamily="34" charset="0"/>
              </a:rPr>
              <a:t> distribuerez les carrés d’unité de vie à l’étape 4.</a:t>
            </a:r>
            <a:endParaRPr sz="1900">
              <a:latin typeface="Arial" panose="020B0604020202020204" pitchFamily="34" charset="0"/>
              <a:cs typeface="Arial" panose="020B0604020202020204" pitchFamily="34" charset="0"/>
            </a:endParaRPr>
          </a:p>
          <a:p>
            <a:pPr marL="1123950" marR="11430" indent="-1103313">
              <a:lnSpc>
                <a:spcPts val="2280"/>
              </a:lnSpc>
              <a:spcBef>
                <a:spcPts val="1595"/>
              </a:spcBef>
            </a:pPr>
            <a:r>
              <a:rPr sz="2000" b="1">
                <a:solidFill>
                  <a:srgbClr val="047390"/>
                </a:solidFill>
                <a:latin typeface="Arial" panose="020B0604020202020204" pitchFamily="34" charset="0"/>
                <a:cs typeface="Arial" panose="020B0604020202020204" pitchFamily="34" charset="0"/>
              </a:rPr>
              <a:t>Étape 3</a:t>
            </a:r>
            <a:r>
              <a:rPr lang="en-CA" sz="2000" b="1">
                <a:solidFill>
                  <a:srgbClr val="047390"/>
                </a:solidFill>
                <a:latin typeface="Arial" panose="020B0604020202020204" pitchFamily="34" charset="0"/>
                <a:cs typeface="Arial" panose="020B0604020202020204" pitchFamily="34" charset="0"/>
              </a:rPr>
              <a:t>	</a:t>
            </a:r>
            <a:r>
              <a:rPr sz="1900" err="1">
                <a:solidFill>
                  <a:srgbClr val="222222"/>
                </a:solidFill>
                <a:latin typeface="Arial" panose="020B0604020202020204" pitchFamily="34" charset="0"/>
                <a:cs typeface="Arial" panose="020B0604020202020204" pitchFamily="34" charset="0"/>
              </a:rPr>
              <a:t>Commencez</a:t>
            </a:r>
            <a:r>
              <a:rPr sz="1900">
                <a:solidFill>
                  <a:srgbClr val="222222"/>
                </a:solidFill>
                <a:latin typeface="Arial" panose="020B0604020202020204" pitchFamily="34" charset="0"/>
                <a:cs typeface="Arial" panose="020B0604020202020204" pitchFamily="34" charset="0"/>
              </a:rPr>
              <a:t> par faire un tour avec la classe pour bien montrer les limites du terrain</a:t>
            </a:r>
            <a:r>
              <a:rPr lang="en-CA" sz="1900">
                <a:latin typeface="Arial" panose="020B0604020202020204" pitchFamily="34" charset="0"/>
                <a:cs typeface="Arial" panose="020B0604020202020204" pitchFamily="34" charset="0"/>
              </a:rPr>
              <a:t> </a:t>
            </a:r>
            <a:r>
              <a:rPr sz="1900">
                <a:solidFill>
                  <a:srgbClr val="222222"/>
                </a:solidFill>
                <a:latin typeface="Arial" panose="020B0604020202020204" pitchFamily="34" charset="0"/>
                <a:cs typeface="Arial" panose="020B0604020202020204" pitchFamily="34" charset="0"/>
              </a:rPr>
              <a:t>de jeu. Soyez très clair sur les limites! Si</a:t>
            </a:r>
            <a:r>
              <a:rPr lang="en-CA" sz="1900">
                <a:latin typeface="Arial" panose="020B0604020202020204" pitchFamily="34" charset="0"/>
                <a:cs typeface="Arial" panose="020B0604020202020204" pitchFamily="34" charset="0"/>
              </a:rPr>
              <a:t> </a:t>
            </a:r>
            <a:r>
              <a:rPr sz="1900" err="1">
                <a:solidFill>
                  <a:srgbClr val="222222"/>
                </a:solidFill>
                <a:latin typeface="Arial" panose="020B0604020202020204" pitchFamily="34" charset="0"/>
                <a:cs typeface="Arial" panose="020B0604020202020204" pitchFamily="34" charset="0"/>
              </a:rPr>
              <a:t>vous</a:t>
            </a:r>
            <a:r>
              <a:rPr sz="1900">
                <a:solidFill>
                  <a:srgbClr val="222222"/>
                </a:solidFill>
                <a:latin typeface="Arial" panose="020B0604020202020204" pitchFamily="34" charset="0"/>
                <a:cs typeface="Arial" panose="020B0604020202020204" pitchFamily="34" charset="0"/>
              </a:rPr>
              <a:t> vous trouvez dans un espace partagé où d’autres personnes sont présentes, il  est important que la zone délimitée soit clairement définie. Signalez également les dangers (poteaux, poubelles, équipement de l’aire de jeux, bordures le long des allées, etc.). Les élèves peuvent s’investir pleinement dans leur rôle et se laisser distraire par leur environnement. Essayez donc de trouver l’espace le plus ouvert et le plus vaste accessible à pied.</a:t>
            </a:r>
            <a:endParaRPr sz="1900">
              <a:latin typeface="Arial" panose="020B0604020202020204" pitchFamily="34" charset="0"/>
              <a:cs typeface="Arial" panose="020B0604020202020204" pitchFamily="34" charset="0"/>
            </a:endParaRPr>
          </a:p>
          <a:p>
            <a:pPr marL="1123950" marR="237490" indent="-1103313">
              <a:lnSpc>
                <a:spcPts val="2280"/>
              </a:lnSpc>
              <a:spcBef>
                <a:spcPts val="1560"/>
              </a:spcBef>
            </a:pPr>
            <a:r>
              <a:rPr sz="2000" b="1">
                <a:solidFill>
                  <a:srgbClr val="047390"/>
                </a:solidFill>
                <a:latin typeface="Arial" panose="020B0604020202020204" pitchFamily="34" charset="0"/>
                <a:cs typeface="Arial" panose="020B0604020202020204" pitchFamily="34" charset="0"/>
              </a:rPr>
              <a:t>Étape 4</a:t>
            </a:r>
            <a:r>
              <a:rPr lang="en-CA" sz="2000" b="1">
                <a:solidFill>
                  <a:srgbClr val="047390"/>
                </a:solidFill>
                <a:latin typeface="Arial" panose="020B0604020202020204" pitchFamily="34" charset="0"/>
                <a:cs typeface="Arial" panose="020B0604020202020204" pitchFamily="34" charset="0"/>
              </a:rPr>
              <a:t>	</a:t>
            </a:r>
            <a:r>
              <a:rPr sz="1900" err="1">
                <a:solidFill>
                  <a:srgbClr val="222222"/>
                </a:solidFill>
                <a:latin typeface="Arial" panose="020B0604020202020204" pitchFamily="34" charset="0"/>
                <a:cs typeface="Arial" panose="020B0604020202020204" pitchFamily="34" charset="0"/>
              </a:rPr>
              <a:t>Maintenant</a:t>
            </a:r>
            <a:r>
              <a:rPr sz="1900">
                <a:solidFill>
                  <a:srgbClr val="222222"/>
                </a:solidFill>
                <a:latin typeface="Arial" panose="020B0604020202020204" pitchFamily="34" charset="0"/>
                <a:cs typeface="Arial" panose="020B0604020202020204" pitchFamily="34" charset="0"/>
              </a:rPr>
              <a:t> que vous avez décrit les rôles et délimité la zone de jeu, vous pouvez distribuer les carrés d’unités de vie codés par couleur. Reportez-vous au tableau</a:t>
            </a:r>
            <a:r>
              <a:rPr lang="en-CA" sz="1900">
                <a:latin typeface="Arial" panose="020B0604020202020204" pitchFamily="34" charset="0"/>
                <a:cs typeface="Arial" panose="020B0604020202020204" pitchFamily="34" charset="0"/>
              </a:rPr>
              <a:t> </a:t>
            </a:r>
            <a:r>
              <a:rPr sz="1900">
                <a:solidFill>
                  <a:srgbClr val="222222"/>
                </a:solidFill>
                <a:latin typeface="Arial" panose="020B0604020202020204" pitchFamily="34" charset="0"/>
                <a:cs typeface="Arial" panose="020B0604020202020204" pitchFamily="34" charset="0"/>
              </a:rPr>
              <a:t>2 pour connaître le nombre de </a:t>
            </a:r>
            <a:r>
              <a:rPr sz="1900" err="1">
                <a:solidFill>
                  <a:srgbClr val="222222"/>
                </a:solidFill>
                <a:latin typeface="Arial" panose="020B0604020202020204" pitchFamily="34" charset="0"/>
                <a:cs typeface="Arial" panose="020B0604020202020204" pitchFamily="34" charset="0"/>
              </a:rPr>
              <a:t>carrés</a:t>
            </a:r>
            <a:r>
              <a:rPr lang="en-CA" sz="1900">
                <a:latin typeface="Arial" panose="020B0604020202020204" pitchFamily="34" charset="0"/>
                <a:cs typeface="Arial" panose="020B0604020202020204" pitchFamily="34" charset="0"/>
              </a:rPr>
              <a:t> </a:t>
            </a:r>
            <a:r>
              <a:rPr sz="1900" err="1">
                <a:solidFill>
                  <a:srgbClr val="222222"/>
                </a:solidFill>
                <a:latin typeface="Arial" panose="020B0604020202020204" pitchFamily="34" charset="0"/>
                <a:cs typeface="Arial" panose="020B0604020202020204" pitchFamily="34" charset="0"/>
              </a:rPr>
              <a:t>différents</a:t>
            </a:r>
            <a:r>
              <a:rPr sz="1900">
                <a:solidFill>
                  <a:srgbClr val="222222"/>
                </a:solidFill>
                <a:latin typeface="Arial" panose="020B0604020202020204" pitchFamily="34" charset="0"/>
                <a:cs typeface="Arial" panose="020B0604020202020204" pitchFamily="34" charset="0"/>
              </a:rPr>
              <a:t> à préparer en fonction de la taille de votre groupe. La plupart des écosystèmes comptent beaucoup plus de producteurs que d’herbivores, plus d’herbivores que de carnivores, etc.</a:t>
            </a:r>
            <a:endParaRPr sz="1900">
              <a:latin typeface="Arial" panose="020B0604020202020204" pitchFamily="34" charset="0"/>
              <a:cs typeface="Arial" panose="020B0604020202020204" pitchFamily="34" charset="0"/>
            </a:endParaRPr>
          </a:p>
        </p:txBody>
      </p:sp>
      <p:graphicFrame>
        <p:nvGraphicFramePr>
          <p:cNvPr id="3" name="object 3"/>
          <p:cNvGraphicFramePr>
            <a:graphicFrameLocks noGrp="1"/>
          </p:cNvGraphicFramePr>
          <p:nvPr>
            <p:extLst>
              <p:ext uri="{D42A27DB-BD31-4B8C-83A1-F6EECF244321}">
                <p14:modId xmlns:p14="http://schemas.microsoft.com/office/powerpoint/2010/main" val="3822416079"/>
              </p:ext>
            </p:extLst>
          </p:nvPr>
        </p:nvGraphicFramePr>
        <p:xfrm>
          <a:off x="942379" y="1558099"/>
          <a:ext cx="11894184" cy="8386445"/>
        </p:xfrm>
        <a:graphic>
          <a:graphicData uri="http://schemas.openxmlformats.org/drawingml/2006/table">
            <a:tbl>
              <a:tblPr firstRow="1" bandRow="1">
                <a:tableStyleId>{2D5ABB26-0587-4C30-8999-92F81FD0307C}</a:tableStyleId>
              </a:tblPr>
              <a:tblGrid>
                <a:gridCol w="2799715">
                  <a:extLst>
                    <a:ext uri="{9D8B030D-6E8A-4147-A177-3AD203B41FA5}">
                      <a16:colId xmlns:a16="http://schemas.microsoft.com/office/drawing/2014/main" val="20000"/>
                    </a:ext>
                  </a:extLst>
                </a:gridCol>
                <a:gridCol w="2570480">
                  <a:extLst>
                    <a:ext uri="{9D8B030D-6E8A-4147-A177-3AD203B41FA5}">
                      <a16:colId xmlns:a16="http://schemas.microsoft.com/office/drawing/2014/main" val="20001"/>
                    </a:ext>
                  </a:extLst>
                </a:gridCol>
                <a:gridCol w="2047875">
                  <a:extLst>
                    <a:ext uri="{9D8B030D-6E8A-4147-A177-3AD203B41FA5}">
                      <a16:colId xmlns:a16="http://schemas.microsoft.com/office/drawing/2014/main" val="20002"/>
                    </a:ext>
                  </a:extLst>
                </a:gridCol>
                <a:gridCol w="2080260">
                  <a:extLst>
                    <a:ext uri="{9D8B030D-6E8A-4147-A177-3AD203B41FA5}">
                      <a16:colId xmlns:a16="http://schemas.microsoft.com/office/drawing/2014/main" val="20003"/>
                    </a:ext>
                  </a:extLst>
                </a:gridCol>
                <a:gridCol w="2395854">
                  <a:extLst>
                    <a:ext uri="{9D8B030D-6E8A-4147-A177-3AD203B41FA5}">
                      <a16:colId xmlns:a16="http://schemas.microsoft.com/office/drawing/2014/main" val="20004"/>
                    </a:ext>
                  </a:extLst>
                </a:gridCol>
              </a:tblGrid>
              <a:tr h="967740">
                <a:tc>
                  <a:txBody>
                    <a:bodyPr/>
                    <a:lstStyle/>
                    <a:p>
                      <a:pPr marL="538480" marR="530860" indent="295275">
                        <a:lnSpc>
                          <a:spcPct val="100400"/>
                        </a:lnSpc>
                        <a:spcBef>
                          <a:spcPts val="935"/>
                        </a:spcBef>
                      </a:pPr>
                      <a:r>
                        <a:rPr sz="2300" spc="0">
                          <a:solidFill>
                            <a:srgbClr val="FFFFFF"/>
                          </a:solidFill>
                          <a:latin typeface="Arial" panose="020B0604020202020204" pitchFamily="34" charset="0"/>
                          <a:cs typeface="Arial" panose="020B0604020202020204" pitchFamily="34" charset="0"/>
                        </a:rPr>
                        <a:t>Type de personnage</a:t>
                      </a:r>
                      <a:endParaRPr sz="2300" spc="0">
                        <a:latin typeface="Arial" panose="020B0604020202020204" pitchFamily="34" charset="0"/>
                        <a:cs typeface="Arial" panose="020B0604020202020204" pitchFamily="34" charset="0"/>
                      </a:endParaRPr>
                    </a:p>
                  </a:txBody>
                  <a:tcPr marL="0" marR="0" marT="11874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47390"/>
                    </a:solidFill>
                  </a:tcPr>
                </a:tc>
                <a:tc>
                  <a:txBody>
                    <a:bodyPr/>
                    <a:lstStyle/>
                    <a:p>
                      <a:pPr>
                        <a:lnSpc>
                          <a:spcPct val="100000"/>
                        </a:lnSpc>
                        <a:spcBef>
                          <a:spcPts val="55"/>
                        </a:spcBef>
                      </a:pPr>
                      <a:endParaRPr sz="2100" spc="0">
                        <a:latin typeface="Arial" panose="020B0604020202020204" pitchFamily="34" charset="0"/>
                        <a:cs typeface="Arial" panose="020B0604020202020204" pitchFamily="34" charset="0"/>
                      </a:endParaRPr>
                    </a:p>
                    <a:p>
                      <a:pPr algn="ctr">
                        <a:lnSpc>
                          <a:spcPct val="100000"/>
                        </a:lnSpc>
                      </a:pPr>
                      <a:r>
                        <a:rPr sz="2100" spc="0">
                          <a:solidFill>
                            <a:srgbClr val="FFFFFF"/>
                          </a:solidFill>
                          <a:latin typeface="Arial" panose="020B0604020202020204" pitchFamily="34" charset="0"/>
                          <a:cs typeface="Arial" panose="020B0604020202020204" pitchFamily="34" charset="0"/>
                        </a:rPr>
                        <a:t>L’objectif est…</a:t>
                      </a:r>
                      <a:endParaRPr sz="2100" spc="0">
                        <a:latin typeface="Arial" panose="020B0604020202020204" pitchFamily="34" charset="0"/>
                        <a:cs typeface="Arial" panose="020B0604020202020204" pitchFamily="34" charset="0"/>
                      </a:endParaRPr>
                    </a:p>
                  </a:txBody>
                  <a:tcPr marL="0" marR="0" marT="698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47390"/>
                    </a:solidFill>
                  </a:tcPr>
                </a:tc>
                <a:tc>
                  <a:txBody>
                    <a:bodyPr/>
                    <a:lstStyle/>
                    <a:p>
                      <a:pPr>
                        <a:lnSpc>
                          <a:spcPct val="100000"/>
                        </a:lnSpc>
                        <a:spcBef>
                          <a:spcPts val="55"/>
                        </a:spcBef>
                      </a:pPr>
                      <a:endParaRPr sz="2100" spc="0">
                        <a:latin typeface="Arial" panose="020B0604020202020204" pitchFamily="34" charset="0"/>
                        <a:cs typeface="Arial" panose="020B0604020202020204" pitchFamily="34" charset="0"/>
                      </a:endParaRPr>
                    </a:p>
                    <a:p>
                      <a:pPr algn="ctr">
                        <a:lnSpc>
                          <a:spcPct val="100000"/>
                        </a:lnSpc>
                      </a:pPr>
                      <a:r>
                        <a:rPr sz="2100" spc="0">
                          <a:solidFill>
                            <a:srgbClr val="FFFFFF"/>
                          </a:solidFill>
                          <a:latin typeface="Arial" panose="020B0604020202020204" pitchFamily="34" charset="0"/>
                          <a:cs typeface="Arial" panose="020B0604020202020204" pitchFamily="34" charset="0"/>
                        </a:rPr>
                        <a:t>Poursuit…</a:t>
                      </a:r>
                      <a:endParaRPr sz="2100" spc="0">
                        <a:latin typeface="Arial" panose="020B0604020202020204" pitchFamily="34" charset="0"/>
                        <a:cs typeface="Arial" panose="020B0604020202020204" pitchFamily="34" charset="0"/>
                      </a:endParaRPr>
                    </a:p>
                  </a:txBody>
                  <a:tcPr marL="0" marR="0" marT="698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47390"/>
                    </a:solidFill>
                  </a:tcPr>
                </a:tc>
                <a:tc>
                  <a:txBody>
                    <a:bodyPr/>
                    <a:lstStyle/>
                    <a:p>
                      <a:pPr>
                        <a:lnSpc>
                          <a:spcPct val="100000"/>
                        </a:lnSpc>
                        <a:spcBef>
                          <a:spcPts val="55"/>
                        </a:spcBef>
                      </a:pPr>
                      <a:endParaRPr sz="2100" spc="0">
                        <a:latin typeface="Arial" panose="020B0604020202020204" pitchFamily="34" charset="0"/>
                        <a:cs typeface="Arial" panose="020B0604020202020204" pitchFamily="34" charset="0"/>
                      </a:endParaRPr>
                    </a:p>
                    <a:p>
                      <a:pPr algn="ctr">
                        <a:lnSpc>
                          <a:spcPct val="100000"/>
                        </a:lnSpc>
                      </a:pPr>
                      <a:r>
                        <a:rPr sz="2100" spc="0">
                          <a:solidFill>
                            <a:srgbClr val="FFFFFF"/>
                          </a:solidFill>
                          <a:latin typeface="Arial" panose="020B0604020202020204" pitchFamily="34" charset="0"/>
                          <a:cs typeface="Arial" panose="020B0604020202020204" pitchFamily="34" charset="0"/>
                        </a:rPr>
                        <a:t>Recueille…</a:t>
                      </a:r>
                      <a:endParaRPr sz="2100" spc="0">
                        <a:latin typeface="Arial" panose="020B0604020202020204" pitchFamily="34" charset="0"/>
                        <a:cs typeface="Arial" panose="020B0604020202020204" pitchFamily="34" charset="0"/>
                      </a:endParaRPr>
                    </a:p>
                  </a:txBody>
                  <a:tcPr marL="0" marR="0" marT="698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47390"/>
                    </a:solidFill>
                  </a:tcPr>
                </a:tc>
                <a:tc>
                  <a:txBody>
                    <a:bodyPr/>
                    <a:lstStyle/>
                    <a:p>
                      <a:pPr marL="852805" marR="554990" indent="-290830">
                        <a:lnSpc>
                          <a:spcPct val="101600"/>
                        </a:lnSpc>
                        <a:spcBef>
                          <a:spcPts val="1150"/>
                        </a:spcBef>
                      </a:pPr>
                      <a:r>
                        <a:rPr sz="2100" spc="0">
                          <a:solidFill>
                            <a:srgbClr val="FFFFFF"/>
                          </a:solidFill>
                          <a:latin typeface="Arial" panose="020B0604020202020204" pitchFamily="34" charset="0"/>
                          <a:cs typeface="Arial" panose="020B0604020202020204" pitchFamily="34" charset="0"/>
                        </a:rPr>
                        <a:t>Poursuivi par…</a:t>
                      </a:r>
                      <a:endParaRPr sz="2100" spc="0">
                        <a:latin typeface="Arial" panose="020B0604020202020204" pitchFamily="34" charset="0"/>
                        <a:cs typeface="Arial" panose="020B0604020202020204" pitchFamily="34" charset="0"/>
                      </a:endParaRPr>
                    </a:p>
                  </a:txBody>
                  <a:tcPr marL="0" marR="0" marT="14605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47390"/>
                    </a:solidFill>
                  </a:tcPr>
                </a:tc>
                <a:extLst>
                  <a:ext uri="{0D108BD9-81ED-4DB2-BD59-A6C34878D82A}">
                    <a16:rowId xmlns:a16="http://schemas.microsoft.com/office/drawing/2014/main" val="10000"/>
                  </a:ext>
                </a:extLst>
              </a:tr>
              <a:tr h="1696720">
                <a:tc>
                  <a:txBody>
                    <a:bodyPr/>
                    <a:lstStyle/>
                    <a:p>
                      <a:pPr algn="ctr">
                        <a:lnSpc>
                          <a:spcPct val="100000"/>
                        </a:lnSpc>
                        <a:spcBef>
                          <a:spcPts val="1605"/>
                        </a:spcBef>
                      </a:pPr>
                      <a:r>
                        <a:rPr sz="2300" b="1" spc="0">
                          <a:solidFill>
                            <a:srgbClr val="047390"/>
                          </a:solidFill>
                          <a:latin typeface="Arial" panose="020B0604020202020204" pitchFamily="34" charset="0"/>
                          <a:cs typeface="Arial" panose="020B0604020202020204" pitchFamily="34" charset="0"/>
                        </a:rPr>
                        <a:t>PRODUCTEUR</a:t>
                      </a:r>
                      <a:endParaRPr sz="2300" b="1" spc="0">
                        <a:latin typeface="Arial" panose="020B0604020202020204" pitchFamily="34" charset="0"/>
                        <a:cs typeface="Arial" panose="020B0604020202020204" pitchFamily="34" charset="0"/>
                      </a:endParaRPr>
                    </a:p>
                    <a:p>
                      <a:pPr marL="227329" marR="220345" indent="1270" algn="ctr">
                        <a:lnSpc>
                          <a:spcPct val="101600"/>
                        </a:lnSpc>
                        <a:spcBef>
                          <a:spcPts val="690"/>
                        </a:spcBef>
                      </a:pPr>
                      <a:r>
                        <a:rPr sz="1750" spc="0">
                          <a:latin typeface="Arial" panose="020B0604020202020204" pitchFamily="34" charset="0"/>
                          <a:cs typeface="Arial" panose="020B0604020202020204" pitchFamily="34" charset="0"/>
                        </a:rPr>
                        <a:t>(carrés en papier de construction ou ruban adhésif jaune)</a:t>
                      </a:r>
                    </a:p>
                  </a:txBody>
                  <a:tcPr marL="0" marR="0" marT="20383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D03"/>
                    </a:solidFill>
                  </a:tcPr>
                </a:tc>
                <a:tc>
                  <a:txBody>
                    <a:bodyPr/>
                    <a:lstStyle/>
                    <a:p>
                      <a:pPr marL="635" algn="ctr">
                        <a:lnSpc>
                          <a:spcPts val="2200"/>
                        </a:lnSpc>
                      </a:pPr>
                      <a:r>
                        <a:rPr sz="1750" spc="0">
                          <a:latin typeface="Arial" panose="020B0604020202020204" pitchFamily="34" charset="0"/>
                          <a:cs typeface="Arial" panose="020B0604020202020204" pitchFamily="34" charset="0"/>
                        </a:rPr>
                        <a:t>de survivre!!</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93"/>
                    </a:solidFill>
                  </a:tcPr>
                </a:tc>
                <a:tc>
                  <a:txBody>
                    <a:bodyPr/>
                    <a:lstStyle/>
                    <a:p>
                      <a:pPr marL="635" algn="ctr">
                        <a:lnSpc>
                          <a:spcPts val="2200"/>
                        </a:lnSpc>
                      </a:pPr>
                      <a:r>
                        <a:rPr sz="1750" spc="0">
                          <a:latin typeface="Arial" panose="020B0604020202020204" pitchFamily="34" charset="0"/>
                          <a:cs typeface="Arial" panose="020B0604020202020204" pitchFamily="34" charset="0"/>
                        </a:rPr>
                        <a:t>personne</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93"/>
                    </a:solidFill>
                  </a:tcPr>
                </a:tc>
                <a:tc>
                  <a:txBody>
                    <a:bodyPr/>
                    <a:lstStyle/>
                    <a:p>
                      <a:pPr algn="ctr">
                        <a:lnSpc>
                          <a:spcPts val="2200"/>
                        </a:lnSpc>
                      </a:pPr>
                      <a:r>
                        <a:rPr sz="1750" spc="0">
                          <a:latin typeface="Arial" panose="020B0604020202020204" pitchFamily="34" charset="0"/>
                          <a:cs typeface="Arial" panose="020B0604020202020204" pitchFamily="34" charset="0"/>
                        </a:rPr>
                        <a:t>rien</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93"/>
                    </a:solidFill>
                  </a:tcPr>
                </a:tc>
                <a:tc>
                  <a:txBody>
                    <a:bodyPr/>
                    <a:lstStyle/>
                    <a:p>
                      <a:pPr marL="415290" marR="142240" indent="-264795">
                        <a:lnSpc>
                          <a:spcPts val="2200"/>
                        </a:lnSpc>
                        <a:spcBef>
                          <a:spcPts val="5"/>
                        </a:spcBef>
                      </a:pPr>
                      <a:r>
                        <a:rPr sz="1750" spc="0">
                          <a:latin typeface="Arial" panose="020B0604020202020204" pitchFamily="34" charset="0"/>
                          <a:cs typeface="Arial" panose="020B0604020202020204" pitchFamily="34" charset="0"/>
                        </a:rPr>
                        <a:t>les herbivores et les décomposeurs</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93"/>
                    </a:solidFill>
                  </a:tcPr>
                </a:tc>
                <a:extLst>
                  <a:ext uri="{0D108BD9-81ED-4DB2-BD59-A6C34878D82A}">
                    <a16:rowId xmlns:a16="http://schemas.microsoft.com/office/drawing/2014/main" val="10001"/>
                  </a:ext>
                </a:extLst>
              </a:tr>
              <a:tr h="1873250">
                <a:tc>
                  <a:txBody>
                    <a:bodyPr/>
                    <a:lstStyle/>
                    <a:p>
                      <a:pPr marL="0" algn="ctr">
                        <a:lnSpc>
                          <a:spcPct val="100000"/>
                        </a:lnSpc>
                        <a:spcBef>
                          <a:spcPts val="1605"/>
                        </a:spcBef>
                      </a:pPr>
                      <a:r>
                        <a:rPr sz="2300" b="1" spc="0">
                          <a:solidFill>
                            <a:srgbClr val="047390"/>
                          </a:solidFill>
                          <a:latin typeface="Arial" panose="020B0604020202020204" pitchFamily="34" charset="0"/>
                          <a:ea typeface="+mn-ea"/>
                          <a:cs typeface="Arial" panose="020B0604020202020204" pitchFamily="34" charset="0"/>
                        </a:rPr>
                        <a:t>HERBIVORE</a:t>
                      </a:r>
                    </a:p>
                    <a:p>
                      <a:pPr marL="227329" marR="220345" indent="1905" algn="ctr">
                        <a:lnSpc>
                          <a:spcPct val="101600"/>
                        </a:lnSpc>
                        <a:spcBef>
                          <a:spcPts val="690"/>
                        </a:spcBef>
                      </a:pPr>
                      <a:r>
                        <a:rPr sz="1750" spc="0">
                          <a:latin typeface="Arial" panose="020B0604020202020204" pitchFamily="34" charset="0"/>
                          <a:cs typeface="Arial" panose="020B0604020202020204" pitchFamily="34" charset="0"/>
                        </a:rPr>
                        <a:t>(Carrés en papier de construction ou ruban adhésif vert)</a:t>
                      </a:r>
                    </a:p>
                  </a:txBody>
                  <a:tcPr marL="0" marR="0" marT="29210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D03"/>
                    </a:solidFill>
                  </a:tcPr>
                </a:tc>
                <a:tc>
                  <a:txBody>
                    <a:bodyPr/>
                    <a:lstStyle/>
                    <a:p>
                      <a:pPr marL="172085" marR="163830" indent="635" algn="ctr">
                        <a:lnSpc>
                          <a:spcPts val="2200"/>
                        </a:lnSpc>
                        <a:spcBef>
                          <a:spcPts val="0"/>
                        </a:spcBef>
                      </a:pPr>
                      <a:r>
                        <a:rPr sz="1750" spc="0">
                          <a:latin typeface="Arial" panose="020B0604020202020204" pitchFamily="34" charset="0"/>
                          <a:cs typeface="Arial" panose="020B0604020202020204" pitchFamily="34" charset="0"/>
                        </a:rPr>
                        <a:t>d’attraper les producteurs tout en évitant les carnivores et les décomposeurs</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2D1"/>
                    </a:solidFill>
                  </a:tcPr>
                </a:tc>
                <a:tc>
                  <a:txBody>
                    <a:bodyPr/>
                    <a:lstStyle/>
                    <a:p>
                      <a:pPr marL="635" algn="ctr">
                        <a:lnSpc>
                          <a:spcPts val="2200"/>
                        </a:lnSpc>
                        <a:spcBef>
                          <a:spcPts val="5"/>
                        </a:spcBef>
                      </a:pPr>
                      <a:r>
                        <a:rPr sz="1750" spc="0">
                          <a:latin typeface="Arial" panose="020B0604020202020204" pitchFamily="34" charset="0"/>
                          <a:cs typeface="Arial" panose="020B0604020202020204" pitchFamily="34" charset="0"/>
                        </a:rPr>
                        <a:t>les producteurs</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2D1"/>
                    </a:solidFill>
                  </a:tcPr>
                </a:tc>
                <a:tc>
                  <a:txBody>
                    <a:bodyPr/>
                    <a:lstStyle/>
                    <a:p>
                      <a:pPr marL="178435" marR="170815" algn="ctr">
                        <a:lnSpc>
                          <a:spcPts val="2200"/>
                        </a:lnSpc>
                      </a:pPr>
                      <a:r>
                        <a:rPr sz="1750" spc="0">
                          <a:latin typeface="Arial" panose="020B0604020202020204" pitchFamily="34" charset="0"/>
                          <a:cs typeface="Arial" panose="020B0604020202020204" pitchFamily="34" charset="0"/>
                        </a:rPr>
                        <a:t>autant de carrés</a:t>
                      </a:r>
                      <a:r>
                        <a:rPr lang="en-CA" sz="1750" spc="0">
                          <a:latin typeface="Arial" panose="020B0604020202020204" pitchFamily="34" charset="0"/>
                          <a:cs typeface="Arial" panose="020B0604020202020204" pitchFamily="34" charset="0"/>
                        </a:rPr>
                        <a:t> </a:t>
                      </a:r>
                      <a:r>
                        <a:rPr sz="1750" spc="0">
                          <a:latin typeface="Arial" panose="020B0604020202020204" pitchFamily="34" charset="0"/>
                          <a:cs typeface="Arial" panose="020B0604020202020204" pitchFamily="34" charset="0"/>
                        </a:rPr>
                        <a:t>de producteurs que possible</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2D1"/>
                    </a:solidFill>
                  </a:tcPr>
                </a:tc>
                <a:tc>
                  <a:txBody>
                    <a:bodyPr/>
                    <a:lstStyle/>
                    <a:p>
                      <a:pPr marL="415290" marR="158115" indent="-249554">
                        <a:lnSpc>
                          <a:spcPts val="2200"/>
                        </a:lnSpc>
                      </a:pPr>
                      <a:r>
                        <a:rPr sz="1750" spc="0">
                          <a:latin typeface="Arial" panose="020B0604020202020204" pitchFamily="34" charset="0"/>
                          <a:cs typeface="Arial" panose="020B0604020202020204" pitchFamily="34" charset="0"/>
                        </a:rPr>
                        <a:t>les carnivores et les décomposeurs</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2D1"/>
                    </a:solidFill>
                  </a:tcPr>
                </a:tc>
                <a:extLst>
                  <a:ext uri="{0D108BD9-81ED-4DB2-BD59-A6C34878D82A}">
                    <a16:rowId xmlns:a16="http://schemas.microsoft.com/office/drawing/2014/main" val="10002"/>
                  </a:ext>
                </a:extLst>
              </a:tr>
              <a:tr h="1919605">
                <a:tc>
                  <a:txBody>
                    <a:bodyPr/>
                    <a:lstStyle/>
                    <a:p>
                      <a:pPr marL="0" algn="ctr">
                        <a:lnSpc>
                          <a:spcPct val="100000"/>
                        </a:lnSpc>
                        <a:spcBef>
                          <a:spcPts val="1605"/>
                        </a:spcBef>
                      </a:pPr>
                      <a:r>
                        <a:rPr sz="2300" b="1" spc="0">
                          <a:solidFill>
                            <a:srgbClr val="047390"/>
                          </a:solidFill>
                          <a:latin typeface="Arial" panose="020B0604020202020204" pitchFamily="34" charset="0"/>
                          <a:ea typeface="+mn-ea"/>
                          <a:cs typeface="Arial" panose="020B0604020202020204" pitchFamily="34" charset="0"/>
                        </a:rPr>
                        <a:t>CARNIVORE</a:t>
                      </a:r>
                    </a:p>
                    <a:p>
                      <a:pPr marL="227329" marR="220345" indent="1270" algn="ctr">
                        <a:lnSpc>
                          <a:spcPct val="101600"/>
                        </a:lnSpc>
                        <a:spcBef>
                          <a:spcPts val="690"/>
                        </a:spcBef>
                      </a:pPr>
                      <a:r>
                        <a:rPr sz="1750" spc="0">
                          <a:latin typeface="Arial" panose="020B0604020202020204" pitchFamily="34" charset="0"/>
                          <a:cs typeface="Arial" panose="020B0604020202020204" pitchFamily="34" charset="0"/>
                        </a:rPr>
                        <a:t>(carrés en papier de construction ou ruban adhésif gris)</a:t>
                      </a:r>
                    </a:p>
                  </a:txBody>
                  <a:tcPr marL="0" marR="0" marT="31559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D03"/>
                    </a:solidFill>
                  </a:tcPr>
                </a:tc>
                <a:tc>
                  <a:txBody>
                    <a:bodyPr/>
                    <a:lstStyle/>
                    <a:p>
                      <a:pPr marL="474345" marR="466090" indent="635" algn="ctr">
                        <a:lnSpc>
                          <a:spcPts val="2200"/>
                        </a:lnSpc>
                        <a:spcBef>
                          <a:spcPts val="1435"/>
                        </a:spcBef>
                      </a:pPr>
                      <a:r>
                        <a:rPr sz="1750" spc="0">
                          <a:latin typeface="Arial" panose="020B0604020202020204" pitchFamily="34" charset="0"/>
                          <a:cs typeface="Arial" panose="020B0604020202020204" pitchFamily="34" charset="0"/>
                        </a:rPr>
                        <a:t>d’attraper des herbivores tout en évitant les décomposeurs</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93"/>
                    </a:solidFill>
                  </a:tcPr>
                </a:tc>
                <a:tc>
                  <a:txBody>
                    <a:bodyPr/>
                    <a:lstStyle/>
                    <a:p>
                      <a:pPr algn="ctr">
                        <a:lnSpc>
                          <a:spcPts val="2200"/>
                        </a:lnSpc>
                      </a:pPr>
                      <a:r>
                        <a:rPr sz="1750" spc="0">
                          <a:latin typeface="Arial" panose="020B0604020202020204" pitchFamily="34" charset="0"/>
                          <a:cs typeface="Arial" panose="020B0604020202020204" pitchFamily="34" charset="0"/>
                        </a:rPr>
                        <a:t>les herbivores</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93"/>
                    </a:solidFill>
                  </a:tcPr>
                </a:tc>
                <a:tc>
                  <a:txBody>
                    <a:bodyPr/>
                    <a:lstStyle/>
                    <a:p>
                      <a:pPr marL="20638" marR="147955" indent="0" algn="ctr">
                        <a:lnSpc>
                          <a:spcPts val="2200"/>
                        </a:lnSpc>
                        <a:spcBef>
                          <a:spcPts val="15"/>
                        </a:spcBef>
                        <a:tabLst/>
                      </a:pPr>
                      <a:r>
                        <a:rPr sz="1750" spc="0">
                          <a:latin typeface="Arial" panose="020B0604020202020204" pitchFamily="34" charset="0"/>
                          <a:cs typeface="Arial" panose="020B0604020202020204" pitchFamily="34" charset="0"/>
                        </a:rPr>
                        <a:t>autant que de</a:t>
                      </a:r>
                      <a:r>
                        <a:rPr lang="en-CA" sz="1750" spc="0">
                          <a:latin typeface="Arial" panose="020B0604020202020204" pitchFamily="34" charset="0"/>
                          <a:cs typeface="Arial" panose="020B0604020202020204" pitchFamily="34" charset="0"/>
                        </a:rPr>
                        <a:t> </a:t>
                      </a:r>
                      <a:r>
                        <a:rPr sz="1750" spc="0">
                          <a:latin typeface="Arial" panose="020B0604020202020204" pitchFamily="34" charset="0"/>
                          <a:cs typeface="Arial" panose="020B0604020202020204" pitchFamily="34" charset="0"/>
                        </a:rPr>
                        <a:t>carrés de</a:t>
                      </a:r>
                      <a:r>
                        <a:rPr lang="en-CA" sz="1750" spc="0">
                          <a:latin typeface="Arial" panose="020B0604020202020204" pitchFamily="34" charset="0"/>
                          <a:cs typeface="Arial" panose="020B0604020202020204" pitchFamily="34" charset="0"/>
                        </a:rPr>
                        <a:t> </a:t>
                      </a:r>
                      <a:r>
                        <a:rPr sz="1750" spc="0">
                          <a:latin typeface="Arial" panose="020B0604020202020204" pitchFamily="34" charset="0"/>
                          <a:cs typeface="Arial" panose="020B0604020202020204" pitchFamily="34" charset="0"/>
                        </a:rPr>
                        <a:t>producteurs et</a:t>
                      </a:r>
                      <a:r>
                        <a:rPr lang="en-CA" sz="1750" spc="0">
                          <a:latin typeface="Arial" panose="020B0604020202020204" pitchFamily="34" charset="0"/>
                          <a:cs typeface="Arial" panose="020B0604020202020204" pitchFamily="34" charset="0"/>
                        </a:rPr>
                        <a:t> </a:t>
                      </a:r>
                      <a:r>
                        <a:rPr sz="1750" spc="0">
                          <a:latin typeface="Arial" panose="020B0604020202020204" pitchFamily="34" charset="0"/>
                          <a:cs typeface="Arial" panose="020B0604020202020204" pitchFamily="34" charset="0"/>
                        </a:rPr>
                        <a:t>d’herbivores que</a:t>
                      </a:r>
                      <a:r>
                        <a:rPr lang="en-CA" sz="1750" spc="0">
                          <a:latin typeface="Arial" panose="020B0604020202020204" pitchFamily="34" charset="0"/>
                          <a:cs typeface="Arial" panose="020B0604020202020204" pitchFamily="34" charset="0"/>
                        </a:rPr>
                        <a:t> </a:t>
                      </a:r>
                      <a:r>
                        <a:rPr sz="1750" spc="0">
                          <a:latin typeface="Arial" panose="020B0604020202020204" pitchFamily="34" charset="0"/>
                          <a:cs typeface="Arial" panose="020B0604020202020204" pitchFamily="34" charset="0"/>
                        </a:rPr>
                        <a:t>possible</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93"/>
                    </a:solidFill>
                  </a:tcPr>
                </a:tc>
                <a:tc>
                  <a:txBody>
                    <a:bodyPr/>
                    <a:lstStyle/>
                    <a:p>
                      <a:pPr algn="ctr">
                        <a:lnSpc>
                          <a:spcPts val="2200"/>
                        </a:lnSpc>
                      </a:pPr>
                      <a:r>
                        <a:rPr sz="1750" spc="0">
                          <a:latin typeface="Arial" panose="020B0604020202020204" pitchFamily="34" charset="0"/>
                          <a:cs typeface="Arial" panose="020B0604020202020204" pitchFamily="34" charset="0"/>
                        </a:rPr>
                        <a:t>les décomposeurs</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93"/>
                    </a:solidFill>
                  </a:tcPr>
                </a:tc>
                <a:extLst>
                  <a:ext uri="{0D108BD9-81ED-4DB2-BD59-A6C34878D82A}">
                    <a16:rowId xmlns:a16="http://schemas.microsoft.com/office/drawing/2014/main" val="10003"/>
                  </a:ext>
                </a:extLst>
              </a:tr>
              <a:tr h="1929130">
                <a:tc>
                  <a:txBody>
                    <a:bodyPr/>
                    <a:lstStyle/>
                    <a:p>
                      <a:pPr marL="0" algn="ctr">
                        <a:lnSpc>
                          <a:spcPct val="100000"/>
                        </a:lnSpc>
                        <a:spcBef>
                          <a:spcPts val="1605"/>
                        </a:spcBef>
                      </a:pPr>
                      <a:r>
                        <a:rPr sz="2300" b="1" spc="0">
                          <a:solidFill>
                            <a:srgbClr val="047390"/>
                          </a:solidFill>
                          <a:latin typeface="Arial" panose="020B0604020202020204" pitchFamily="34" charset="0"/>
                          <a:ea typeface="+mn-ea"/>
                          <a:cs typeface="Arial" panose="020B0604020202020204" pitchFamily="34" charset="0"/>
                        </a:rPr>
                        <a:t>DÉCOMPOSEUR</a:t>
                      </a:r>
                    </a:p>
                    <a:p>
                      <a:pPr marL="227329" marR="220345" indent="1270" algn="ctr">
                        <a:lnSpc>
                          <a:spcPct val="101600"/>
                        </a:lnSpc>
                        <a:spcBef>
                          <a:spcPts val="690"/>
                        </a:spcBef>
                      </a:pPr>
                      <a:r>
                        <a:rPr sz="1750" spc="0">
                          <a:latin typeface="Arial" panose="020B0604020202020204" pitchFamily="34" charset="0"/>
                          <a:cs typeface="Arial" panose="020B0604020202020204" pitchFamily="34" charset="0"/>
                        </a:rPr>
                        <a:t>(carrés en papier de construction ou ruban adhésif brun)</a:t>
                      </a:r>
                    </a:p>
                  </a:txBody>
                  <a:tcPr marL="0" marR="0" marT="32004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D03"/>
                    </a:solidFill>
                  </a:tcPr>
                </a:tc>
                <a:tc>
                  <a:txBody>
                    <a:bodyPr/>
                    <a:lstStyle/>
                    <a:p>
                      <a:pPr marL="332105" marR="323215" indent="-635" algn="ctr">
                        <a:lnSpc>
                          <a:spcPts val="2200"/>
                        </a:lnSpc>
                        <a:spcBef>
                          <a:spcPts val="1470"/>
                        </a:spcBef>
                      </a:pPr>
                      <a:r>
                        <a:rPr sz="1750" spc="0">
                          <a:latin typeface="Arial" panose="020B0604020202020204" pitchFamily="34" charset="0"/>
                          <a:cs typeface="Arial" panose="020B0604020202020204" pitchFamily="34" charset="0"/>
                        </a:rPr>
                        <a:t>d’étiqueter les organismes morts pour recycler les nutriments</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2D1"/>
                    </a:solidFill>
                  </a:tcPr>
                </a:tc>
                <a:tc>
                  <a:txBody>
                    <a:bodyPr/>
                    <a:lstStyle/>
                    <a:p>
                      <a:pPr marL="126364" marR="118110" indent="111125">
                        <a:lnSpc>
                          <a:spcPts val="2200"/>
                        </a:lnSpc>
                      </a:pPr>
                      <a:r>
                        <a:rPr sz="1750" spc="0">
                          <a:latin typeface="Arial" panose="020B0604020202020204" pitchFamily="34" charset="0"/>
                          <a:cs typeface="Arial" panose="020B0604020202020204" pitchFamily="34" charset="0"/>
                        </a:rPr>
                        <a:t>les organismes morts seulement</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2D1"/>
                    </a:solidFill>
                  </a:tcPr>
                </a:tc>
                <a:tc>
                  <a:txBody>
                    <a:bodyPr/>
                    <a:lstStyle/>
                    <a:p>
                      <a:pPr marL="147955" marR="139065" indent="-1905" algn="ctr">
                        <a:lnSpc>
                          <a:spcPts val="2200"/>
                        </a:lnSpc>
                        <a:spcBef>
                          <a:spcPts val="1470"/>
                        </a:spcBef>
                      </a:pPr>
                      <a:r>
                        <a:rPr sz="1750" spc="0">
                          <a:latin typeface="Arial" panose="020B0604020202020204" pitchFamily="34" charset="0"/>
                          <a:cs typeface="Arial" panose="020B0604020202020204" pitchFamily="34" charset="0"/>
                        </a:rPr>
                        <a:t>autant de car- rés d’organismes morts que possi- ble</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2D1"/>
                    </a:solidFill>
                  </a:tcPr>
                </a:tc>
                <a:tc>
                  <a:txBody>
                    <a:bodyPr/>
                    <a:lstStyle/>
                    <a:p>
                      <a:pPr marL="635" algn="ctr">
                        <a:lnSpc>
                          <a:spcPts val="2200"/>
                        </a:lnSpc>
                        <a:spcBef>
                          <a:spcPts val="5"/>
                        </a:spcBef>
                      </a:pPr>
                      <a:r>
                        <a:rPr sz="1750" spc="0">
                          <a:latin typeface="Arial" panose="020B0604020202020204" pitchFamily="34" charset="0"/>
                          <a:cs typeface="Arial" panose="020B0604020202020204" pitchFamily="34" charset="0"/>
                        </a:rPr>
                        <a:t>personne</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2D1"/>
                    </a:solidFill>
                  </a:tcPr>
                </a:tc>
                <a:extLst>
                  <a:ext uri="{0D108BD9-81ED-4DB2-BD59-A6C34878D82A}">
                    <a16:rowId xmlns:a16="http://schemas.microsoft.com/office/drawing/2014/main" val="10004"/>
                  </a:ext>
                </a:extLst>
              </a:tr>
            </a:tbl>
          </a:graphicData>
        </a:graphic>
      </p:graphicFrame>
      <p:sp>
        <p:nvSpPr>
          <p:cNvPr id="4" name="object 4"/>
          <p:cNvSpPr txBox="1">
            <a:spLocks noGrp="1"/>
          </p:cNvSpPr>
          <p:nvPr>
            <p:ph type="title"/>
          </p:nvPr>
        </p:nvSpPr>
        <p:spPr>
          <a:xfrm>
            <a:off x="1019958" y="899210"/>
            <a:ext cx="12461092" cy="443070"/>
          </a:xfrm>
          <a:prstGeom prst="rect">
            <a:avLst/>
          </a:prstGeom>
        </p:spPr>
        <p:txBody>
          <a:bodyPr vert="horz" wrap="square" lIns="0" tIns="12065" rIns="0" bIns="0" rtlCol="0">
            <a:spAutoFit/>
          </a:bodyPr>
          <a:lstStyle/>
          <a:p>
            <a:pPr marL="12700">
              <a:lnSpc>
                <a:spcPct val="100000"/>
              </a:lnSpc>
              <a:spcBef>
                <a:spcPts val="95"/>
              </a:spcBef>
            </a:pPr>
            <a:r>
              <a:rPr sz="2800">
                <a:solidFill>
                  <a:srgbClr val="000000"/>
                </a:solidFill>
                <a:latin typeface="Arial" panose="020B0604020202020204" pitchFamily="34" charset="0"/>
                <a:cs typeface="Arial" panose="020B0604020202020204" pitchFamily="34" charset="0"/>
              </a:rPr>
              <a:t>Tableau 1 : Les personnages de l’écosystème et leur rôle dans le jeu</a:t>
            </a:r>
            <a:endParaRPr sz="2800">
              <a:latin typeface="Arial" panose="020B0604020202020204" pitchFamily="34" charset="0"/>
              <a:cs typeface="Arial" panose="020B0604020202020204" pitchFamily="34" charset="0"/>
            </a:endParaRPr>
          </a:p>
        </p:txBody>
      </p:sp>
      <p:sp>
        <p:nvSpPr>
          <p:cNvPr id="7" name="object 10">
            <a:extLst>
              <a:ext uri="{FF2B5EF4-FFF2-40B4-BE49-F238E27FC236}">
                <a16:creationId xmlns:a16="http://schemas.microsoft.com/office/drawing/2014/main" id="{B50C7D9F-0451-6C0F-7BFA-235B34AA53F9}"/>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a:effectLst/>
                <a:latin typeface="Arial" panose="020B0604020202020204" pitchFamily="34" charset="0"/>
                <a:cs typeface="Arial" panose="020B0604020202020204" pitchFamily="34" charset="0"/>
              </a:rPr>
              <a:t>Mission : Explorer pour </a:t>
            </a:r>
            <a:r>
              <a:rPr lang="en-CA" err="1">
                <a:effectLst/>
                <a:latin typeface="Arial" panose="020B0604020202020204" pitchFamily="34" charset="0"/>
                <a:cs typeface="Arial" panose="020B0604020202020204" pitchFamily="34" charset="0"/>
              </a:rPr>
              <a:t>restaurer</a:t>
            </a:r>
            <a:r>
              <a:rPr lang="en-CA">
                <a:effectLst/>
                <a:latin typeface="Arial" panose="020B0604020202020204" pitchFamily="34" charset="0"/>
                <a:cs typeface="Arial" panose="020B0604020202020204" pitchFamily="34" charset="0"/>
              </a:rPr>
              <a:t> — Rapport </a:t>
            </a:r>
            <a:r>
              <a:rPr lang="en-CA" err="1">
                <a:effectLst/>
                <a:latin typeface="Arial" panose="020B0604020202020204" pitchFamily="34" charset="0"/>
                <a:cs typeface="Arial" panose="020B0604020202020204" pitchFamily="34" charset="0"/>
              </a:rPr>
              <a:t>Planète</a:t>
            </a:r>
            <a:r>
              <a:rPr lang="en-CA">
                <a:effectLst/>
                <a:latin typeface="Arial" panose="020B0604020202020204" pitchFamily="34" charset="0"/>
                <a:cs typeface="Arial" panose="020B0604020202020204" pitchFamily="34" charset="0"/>
              </a:rPr>
              <a:t> </a:t>
            </a:r>
            <a:r>
              <a:rPr lang="en-CA" err="1">
                <a:effectLst/>
                <a:latin typeface="Arial" panose="020B0604020202020204" pitchFamily="34" charset="0"/>
                <a:cs typeface="Arial" panose="020B0604020202020204" pitchFamily="34" charset="0"/>
              </a:rPr>
              <a:t>vivante</a:t>
            </a:r>
            <a:r>
              <a:rPr lang="en-CA">
                <a:effectLst/>
                <a:latin typeface="Arial" panose="020B0604020202020204" pitchFamily="34" charset="0"/>
                <a:cs typeface="Arial" panose="020B0604020202020204" pitchFamily="34" charset="0"/>
              </a:rPr>
              <a:t> Canada pour enfants</a:t>
            </a:r>
          </a:p>
        </p:txBody>
      </p:sp>
      <p:sp>
        <p:nvSpPr>
          <p:cNvPr id="8" name="object 11">
            <a:extLst>
              <a:ext uri="{FF2B5EF4-FFF2-40B4-BE49-F238E27FC236}">
                <a16:creationId xmlns:a16="http://schemas.microsoft.com/office/drawing/2014/main" id="{5B1A6CF5-D28D-5217-DCC6-CBA47B666E95}"/>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4</a:t>
            </a:fld>
            <a:endParaRPr>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4254029" y="6125467"/>
            <a:ext cx="4907915" cy="3263008"/>
          </a:xfrm>
          <a:custGeom>
            <a:avLst/>
            <a:gdLst/>
            <a:ahLst/>
            <a:cxnLst/>
            <a:rect l="l" t="t" r="r" b="b"/>
            <a:pathLst>
              <a:path w="4907915" h="3533140">
                <a:moveTo>
                  <a:pt x="4813455" y="0"/>
                </a:moveTo>
                <a:lnTo>
                  <a:pt x="94237" y="0"/>
                </a:lnTo>
                <a:lnTo>
                  <a:pt x="57554" y="7405"/>
                </a:lnTo>
                <a:lnTo>
                  <a:pt x="27599" y="27599"/>
                </a:lnTo>
                <a:lnTo>
                  <a:pt x="7405" y="57554"/>
                </a:lnTo>
                <a:lnTo>
                  <a:pt x="0" y="94237"/>
                </a:lnTo>
                <a:lnTo>
                  <a:pt x="0" y="3438837"/>
                </a:lnTo>
                <a:lnTo>
                  <a:pt x="7405" y="3475516"/>
                </a:lnTo>
                <a:lnTo>
                  <a:pt x="27599" y="3505471"/>
                </a:lnTo>
                <a:lnTo>
                  <a:pt x="57554" y="3525669"/>
                </a:lnTo>
                <a:lnTo>
                  <a:pt x="94237" y="3533075"/>
                </a:lnTo>
                <a:lnTo>
                  <a:pt x="4813455" y="3533075"/>
                </a:lnTo>
                <a:lnTo>
                  <a:pt x="4850134" y="3525669"/>
                </a:lnTo>
                <a:lnTo>
                  <a:pt x="4880089" y="3505471"/>
                </a:lnTo>
                <a:lnTo>
                  <a:pt x="4900286" y="3475516"/>
                </a:lnTo>
                <a:lnTo>
                  <a:pt x="4907693" y="3438837"/>
                </a:lnTo>
                <a:lnTo>
                  <a:pt x="4907693" y="94237"/>
                </a:lnTo>
                <a:lnTo>
                  <a:pt x="4900286" y="57554"/>
                </a:lnTo>
                <a:lnTo>
                  <a:pt x="4880089" y="27599"/>
                </a:lnTo>
                <a:lnTo>
                  <a:pt x="4850134" y="7405"/>
                </a:lnTo>
                <a:lnTo>
                  <a:pt x="4813455" y="0"/>
                </a:lnTo>
                <a:close/>
              </a:path>
            </a:pathLst>
          </a:custGeom>
          <a:solidFill>
            <a:srgbClr val="22222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14476923" y="6279453"/>
            <a:ext cx="4684795" cy="2936060"/>
          </a:xfrm>
          <a:prstGeom prst="rect">
            <a:avLst/>
          </a:prstGeom>
        </p:spPr>
        <p:txBody>
          <a:bodyPr vert="horz" wrap="square" lIns="0" tIns="12065" rIns="0" bIns="0" rtlCol="0">
            <a:spAutoFit/>
          </a:bodyPr>
          <a:lstStyle/>
          <a:p>
            <a:pPr marL="12700" marR="247650" algn="l">
              <a:lnSpc>
                <a:spcPct val="100000"/>
              </a:lnSpc>
              <a:spcBef>
                <a:spcPts val="95"/>
              </a:spcBef>
            </a:pPr>
            <a:r>
              <a:rPr sz="1900" b="1">
                <a:solidFill>
                  <a:srgbClr val="FCC941"/>
                </a:solidFill>
                <a:latin typeface="Arial" panose="020B0604020202020204" pitchFamily="34" charset="0"/>
                <a:cs typeface="Arial" panose="020B0604020202020204" pitchFamily="34" charset="0"/>
              </a:rPr>
              <a:t>REMARQUE : </a:t>
            </a:r>
            <a:r>
              <a:rPr sz="1900">
                <a:solidFill>
                  <a:srgbClr val="FFFFFF"/>
                </a:solidFill>
                <a:latin typeface="Arial" panose="020B0604020202020204" pitchFamily="34" charset="0"/>
                <a:cs typeface="Arial" panose="020B0604020202020204" pitchFamily="34" charset="0"/>
              </a:rPr>
              <a:t>Pourquoi préparer des carrés supplémentaires? Le premier nombre correspond aux carrés</a:t>
            </a:r>
            <a:r>
              <a:rPr lang="en-CA" sz="1900">
                <a:latin typeface="Arial" panose="020B0604020202020204" pitchFamily="34" charset="0"/>
                <a:cs typeface="Arial" panose="020B0604020202020204" pitchFamily="34" charset="0"/>
              </a:rPr>
              <a:t> </a:t>
            </a:r>
            <a:r>
              <a:rPr sz="1900">
                <a:solidFill>
                  <a:srgbClr val="FFFFFF"/>
                </a:solidFill>
                <a:latin typeface="Arial" panose="020B0604020202020204" pitchFamily="34" charset="0"/>
                <a:cs typeface="Arial" panose="020B0604020202020204" pitchFamily="34" charset="0"/>
              </a:rPr>
              <a:t>de couleur distribués aux élèves avant le début du jeu; le nombre</a:t>
            </a:r>
            <a:r>
              <a:rPr lang="en-CA" sz="1900">
                <a:solidFill>
                  <a:srgbClr val="FFFFFF"/>
                </a:solidFill>
                <a:latin typeface="Arial" panose="020B0604020202020204" pitchFamily="34" charset="0"/>
                <a:cs typeface="Arial" panose="020B0604020202020204" pitchFamily="34" charset="0"/>
              </a:rPr>
              <a:t> </a:t>
            </a:r>
            <a:r>
              <a:rPr sz="1900">
                <a:solidFill>
                  <a:srgbClr val="FFFFFF"/>
                </a:solidFill>
                <a:latin typeface="Arial" panose="020B0604020202020204" pitchFamily="34" charset="0"/>
                <a:cs typeface="Arial" panose="020B0604020202020204" pitchFamily="34" charset="0"/>
              </a:rPr>
              <a:t>supplémentaire correspond aux carrés supplémentaires que vous pouvez distribuer aux élèves</a:t>
            </a:r>
            <a:br>
              <a:rPr lang="en-CA" sz="1900">
                <a:solidFill>
                  <a:srgbClr val="FFFFFF"/>
                </a:solidFill>
                <a:latin typeface="Arial" panose="020B0604020202020204" pitchFamily="34" charset="0"/>
                <a:cs typeface="Arial" panose="020B0604020202020204" pitchFamily="34" charset="0"/>
              </a:rPr>
            </a:br>
            <a:r>
              <a:rPr sz="1900">
                <a:solidFill>
                  <a:srgbClr val="FFFFFF"/>
                </a:solidFill>
                <a:latin typeface="Arial" panose="020B0604020202020204" pitchFamily="34" charset="0"/>
                <a:cs typeface="Arial" panose="020B0604020202020204" pitchFamily="34" charset="0"/>
              </a:rPr>
              <a:t> « morts » (ceux qui ont perdu tous leurs carrés). Calculez donc le nombre total pour chaque section.</a:t>
            </a:r>
            <a:endParaRPr sz="1900">
              <a:latin typeface="Arial" panose="020B0604020202020204" pitchFamily="34" charset="0"/>
              <a:cs typeface="Arial" panose="020B0604020202020204" pitchFamily="34" charset="0"/>
            </a:endParaRPr>
          </a:p>
        </p:txBody>
      </p:sp>
      <p:graphicFrame>
        <p:nvGraphicFramePr>
          <p:cNvPr id="5" name="object 5"/>
          <p:cNvGraphicFramePr>
            <a:graphicFrameLocks noGrp="1"/>
          </p:cNvGraphicFramePr>
          <p:nvPr>
            <p:extLst>
              <p:ext uri="{D42A27DB-BD31-4B8C-83A1-F6EECF244321}">
                <p14:modId xmlns:p14="http://schemas.microsoft.com/office/powerpoint/2010/main" val="2599205073"/>
              </p:ext>
            </p:extLst>
          </p:nvPr>
        </p:nvGraphicFramePr>
        <p:xfrm>
          <a:off x="942381" y="3565023"/>
          <a:ext cx="11897360" cy="6204452"/>
        </p:xfrm>
        <a:graphic>
          <a:graphicData uri="http://schemas.openxmlformats.org/drawingml/2006/table">
            <a:tbl>
              <a:tblPr firstRow="1" bandRow="1">
                <a:tableStyleId>{2D5ABB26-0587-4C30-8999-92F81FD0307C}</a:tableStyleId>
              </a:tblPr>
              <a:tblGrid>
                <a:gridCol w="2555875">
                  <a:extLst>
                    <a:ext uri="{9D8B030D-6E8A-4147-A177-3AD203B41FA5}">
                      <a16:colId xmlns:a16="http://schemas.microsoft.com/office/drawing/2014/main" val="20000"/>
                    </a:ext>
                  </a:extLst>
                </a:gridCol>
                <a:gridCol w="2152015">
                  <a:extLst>
                    <a:ext uri="{9D8B030D-6E8A-4147-A177-3AD203B41FA5}">
                      <a16:colId xmlns:a16="http://schemas.microsoft.com/office/drawing/2014/main" val="20001"/>
                    </a:ext>
                  </a:extLst>
                </a:gridCol>
                <a:gridCol w="2270125">
                  <a:extLst>
                    <a:ext uri="{9D8B030D-6E8A-4147-A177-3AD203B41FA5}">
                      <a16:colId xmlns:a16="http://schemas.microsoft.com/office/drawing/2014/main" val="20002"/>
                    </a:ext>
                  </a:extLst>
                </a:gridCol>
                <a:gridCol w="2520950">
                  <a:extLst>
                    <a:ext uri="{9D8B030D-6E8A-4147-A177-3AD203B41FA5}">
                      <a16:colId xmlns:a16="http://schemas.microsoft.com/office/drawing/2014/main" val="20003"/>
                    </a:ext>
                  </a:extLst>
                </a:gridCol>
                <a:gridCol w="2398395">
                  <a:extLst>
                    <a:ext uri="{9D8B030D-6E8A-4147-A177-3AD203B41FA5}">
                      <a16:colId xmlns:a16="http://schemas.microsoft.com/office/drawing/2014/main" val="20004"/>
                    </a:ext>
                  </a:extLst>
                </a:gridCol>
              </a:tblGrid>
              <a:tr h="1346200">
                <a:tc>
                  <a:txBody>
                    <a:bodyPr/>
                    <a:lstStyle/>
                    <a:p>
                      <a:pPr>
                        <a:lnSpc>
                          <a:spcPct val="100000"/>
                        </a:lnSpc>
                        <a:spcBef>
                          <a:spcPts val="1385"/>
                        </a:spcBef>
                      </a:pPr>
                      <a:endParaRPr sz="1750" spc="0">
                        <a:latin typeface="Arial" panose="020B0604020202020204" pitchFamily="34" charset="0"/>
                        <a:cs typeface="Arial" panose="020B0604020202020204" pitchFamily="34" charset="0"/>
                      </a:endParaRPr>
                    </a:p>
                    <a:p>
                      <a:pPr marL="613410" marR="605790" indent="227329">
                        <a:lnSpc>
                          <a:spcPct val="101800"/>
                        </a:lnSpc>
                      </a:pPr>
                      <a:r>
                        <a:rPr sz="1750" b="1" spc="0">
                          <a:solidFill>
                            <a:srgbClr val="FFFFFF"/>
                          </a:solidFill>
                          <a:latin typeface="Arial" panose="020B0604020202020204" pitchFamily="34" charset="0"/>
                          <a:cs typeface="Arial" panose="020B0604020202020204" pitchFamily="34" charset="0"/>
                        </a:rPr>
                        <a:t>Type de personnage</a:t>
                      </a:r>
                      <a:endParaRPr sz="1750" b="1" spc="0">
                        <a:latin typeface="Arial" panose="020B0604020202020204" pitchFamily="34" charset="0"/>
                        <a:cs typeface="Arial" panose="020B0604020202020204" pitchFamily="34" charset="0"/>
                      </a:endParaRPr>
                    </a:p>
                  </a:txBody>
                  <a:tcPr marL="0" marR="0" marT="175895"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047390"/>
                    </a:solidFill>
                  </a:tcPr>
                </a:tc>
                <a:tc>
                  <a:txBody>
                    <a:bodyPr/>
                    <a:lstStyle/>
                    <a:p>
                      <a:pPr>
                        <a:lnSpc>
                          <a:spcPct val="100000"/>
                        </a:lnSpc>
                        <a:spcBef>
                          <a:spcPts val="1385"/>
                        </a:spcBef>
                      </a:pPr>
                      <a:endParaRPr sz="1750" spc="0">
                        <a:latin typeface="Arial" panose="020B0604020202020204" pitchFamily="34" charset="0"/>
                        <a:cs typeface="Arial" panose="020B0604020202020204" pitchFamily="34" charset="0"/>
                      </a:endParaRPr>
                    </a:p>
                    <a:p>
                      <a:pPr marL="422909" marR="185420" indent="-229870">
                        <a:lnSpc>
                          <a:spcPct val="101800"/>
                        </a:lnSpc>
                      </a:pPr>
                      <a:r>
                        <a:rPr sz="1750" spc="0">
                          <a:solidFill>
                            <a:srgbClr val="FFFFFF"/>
                          </a:solidFill>
                          <a:latin typeface="Arial" panose="020B0604020202020204" pitchFamily="34" charset="0"/>
                          <a:cs typeface="Arial" panose="020B0604020202020204" pitchFamily="34" charset="0"/>
                        </a:rPr>
                        <a:t>Pourcentage de carrés total</a:t>
                      </a:r>
                      <a:endParaRPr sz="1750" spc="0">
                        <a:latin typeface="Arial" panose="020B0604020202020204" pitchFamily="34" charset="0"/>
                        <a:cs typeface="Arial" panose="020B0604020202020204" pitchFamily="34" charset="0"/>
                      </a:endParaRPr>
                    </a:p>
                  </a:txBody>
                  <a:tcPr marL="0" marR="0" marT="175895"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047390"/>
                    </a:solidFill>
                  </a:tcPr>
                </a:tc>
                <a:tc>
                  <a:txBody>
                    <a:bodyPr/>
                    <a:lstStyle/>
                    <a:p>
                      <a:pPr>
                        <a:lnSpc>
                          <a:spcPct val="100000"/>
                        </a:lnSpc>
                        <a:spcBef>
                          <a:spcPts val="315"/>
                        </a:spcBef>
                      </a:pPr>
                      <a:endParaRPr sz="1750" spc="0">
                        <a:latin typeface="Arial" panose="020B0604020202020204" pitchFamily="34" charset="0"/>
                        <a:cs typeface="Arial" panose="020B0604020202020204" pitchFamily="34" charset="0"/>
                      </a:endParaRPr>
                    </a:p>
                    <a:p>
                      <a:pPr marL="139700" marR="131445" indent="-635" algn="ctr">
                        <a:lnSpc>
                          <a:spcPct val="101800"/>
                        </a:lnSpc>
                      </a:pPr>
                      <a:r>
                        <a:rPr sz="1750" spc="0">
                          <a:solidFill>
                            <a:srgbClr val="FFFFFF"/>
                          </a:solidFill>
                          <a:latin typeface="Arial" panose="020B0604020202020204" pitchFamily="34" charset="0"/>
                          <a:cs typeface="Arial" panose="020B0604020202020204" pitchFamily="34" charset="0"/>
                        </a:rPr>
                        <a:t>Groupes de 20 : préparez ce nombre de carrés</a:t>
                      </a:r>
                      <a:endParaRPr sz="1750" spc="0">
                        <a:latin typeface="Arial" panose="020B0604020202020204" pitchFamily="34" charset="0"/>
                        <a:cs typeface="Arial" panose="020B0604020202020204" pitchFamily="34" charset="0"/>
                      </a:endParaRPr>
                    </a:p>
                  </a:txBody>
                  <a:tcPr marL="0" marR="0" marT="40005"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047390"/>
                    </a:solidFill>
                  </a:tcPr>
                </a:tc>
                <a:tc>
                  <a:txBody>
                    <a:bodyPr/>
                    <a:lstStyle/>
                    <a:p>
                      <a:pPr>
                        <a:lnSpc>
                          <a:spcPct val="100000"/>
                        </a:lnSpc>
                        <a:spcBef>
                          <a:spcPts val="315"/>
                        </a:spcBef>
                      </a:pPr>
                      <a:endParaRPr sz="1750" spc="0">
                        <a:latin typeface="Arial" panose="020B0604020202020204" pitchFamily="34" charset="0"/>
                        <a:cs typeface="Arial" panose="020B0604020202020204" pitchFamily="34" charset="0"/>
                      </a:endParaRPr>
                    </a:p>
                    <a:p>
                      <a:pPr marL="127635" marR="118745" indent="-1270" algn="ctr">
                        <a:lnSpc>
                          <a:spcPct val="101800"/>
                        </a:lnSpc>
                      </a:pPr>
                      <a:r>
                        <a:rPr sz="1750" spc="0">
                          <a:solidFill>
                            <a:srgbClr val="FFFFFF"/>
                          </a:solidFill>
                          <a:latin typeface="Arial" panose="020B0604020202020204" pitchFamily="34" charset="0"/>
                          <a:cs typeface="Arial" panose="020B0604020202020204" pitchFamily="34" charset="0"/>
                        </a:rPr>
                        <a:t>Groupes de 25 : préparez ce nombre de carrés</a:t>
                      </a:r>
                      <a:endParaRPr sz="1750" spc="0">
                        <a:latin typeface="Arial" panose="020B0604020202020204" pitchFamily="34" charset="0"/>
                        <a:cs typeface="Arial" panose="020B0604020202020204" pitchFamily="34" charset="0"/>
                      </a:endParaRPr>
                    </a:p>
                  </a:txBody>
                  <a:tcPr marL="0" marR="0" marT="40005"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047390"/>
                    </a:solidFill>
                  </a:tcPr>
                </a:tc>
                <a:tc>
                  <a:txBody>
                    <a:bodyPr/>
                    <a:lstStyle/>
                    <a:p>
                      <a:pPr>
                        <a:lnSpc>
                          <a:spcPct val="100000"/>
                        </a:lnSpc>
                        <a:spcBef>
                          <a:spcPts val="315"/>
                        </a:spcBef>
                      </a:pPr>
                      <a:endParaRPr sz="1750" spc="0">
                        <a:latin typeface="Arial" panose="020B0604020202020204" pitchFamily="34" charset="0"/>
                        <a:cs typeface="Arial" panose="020B0604020202020204" pitchFamily="34" charset="0"/>
                      </a:endParaRPr>
                    </a:p>
                    <a:p>
                      <a:pPr marL="203835" marR="195580" algn="ctr">
                        <a:lnSpc>
                          <a:spcPct val="101800"/>
                        </a:lnSpc>
                      </a:pPr>
                      <a:r>
                        <a:rPr sz="1750" spc="0">
                          <a:solidFill>
                            <a:srgbClr val="FFFFFF"/>
                          </a:solidFill>
                          <a:latin typeface="Arial" panose="020B0604020202020204" pitchFamily="34" charset="0"/>
                          <a:cs typeface="Arial" panose="020B0604020202020204" pitchFamily="34" charset="0"/>
                        </a:rPr>
                        <a:t>Groupes de 30 : préparez ce nombre de carrés</a:t>
                      </a:r>
                      <a:endParaRPr sz="1750" spc="0">
                        <a:latin typeface="Arial" panose="020B0604020202020204" pitchFamily="34" charset="0"/>
                        <a:cs typeface="Arial" panose="020B0604020202020204" pitchFamily="34" charset="0"/>
                      </a:endParaRPr>
                    </a:p>
                  </a:txBody>
                  <a:tcPr marL="0" marR="0" marT="40005"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047390"/>
                    </a:solidFill>
                  </a:tcPr>
                </a:tc>
                <a:extLst>
                  <a:ext uri="{0D108BD9-81ED-4DB2-BD59-A6C34878D82A}">
                    <a16:rowId xmlns:a16="http://schemas.microsoft.com/office/drawing/2014/main" val="10000"/>
                  </a:ext>
                </a:extLst>
              </a:tr>
              <a:tr h="1221740">
                <a:tc>
                  <a:txBody>
                    <a:bodyPr/>
                    <a:lstStyle/>
                    <a:p>
                      <a:pPr algn="ctr">
                        <a:lnSpc>
                          <a:spcPct val="100000"/>
                        </a:lnSpc>
                        <a:spcBef>
                          <a:spcPts val="1805"/>
                        </a:spcBef>
                      </a:pPr>
                      <a:r>
                        <a:rPr sz="2300" b="1" spc="0">
                          <a:solidFill>
                            <a:srgbClr val="047390"/>
                          </a:solidFill>
                          <a:latin typeface="Arial" panose="020B0604020202020204" pitchFamily="34" charset="0"/>
                          <a:cs typeface="Arial" panose="020B0604020202020204" pitchFamily="34" charset="0"/>
                        </a:rPr>
                        <a:t>PRODUCTEUR</a:t>
                      </a:r>
                      <a:endParaRPr sz="2300" spc="0">
                        <a:latin typeface="Arial" panose="020B0604020202020204" pitchFamily="34" charset="0"/>
                        <a:cs typeface="Arial" panose="020B0604020202020204" pitchFamily="34" charset="0"/>
                      </a:endParaRPr>
                    </a:p>
                    <a:p>
                      <a:pPr marL="635" algn="ctr">
                        <a:lnSpc>
                          <a:spcPct val="100000"/>
                        </a:lnSpc>
                        <a:spcBef>
                          <a:spcPts val="515"/>
                        </a:spcBef>
                      </a:pPr>
                      <a:r>
                        <a:rPr sz="2100" spc="0">
                          <a:latin typeface="Arial" panose="020B0604020202020204" pitchFamily="34" charset="0"/>
                          <a:cs typeface="Arial" panose="020B0604020202020204" pitchFamily="34" charset="0"/>
                        </a:rPr>
                        <a:t>(jaune)</a:t>
                      </a:r>
                    </a:p>
                  </a:txBody>
                  <a:tcPr marL="0" marR="0" marT="229235"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CC941"/>
                    </a:solidFill>
                  </a:tcPr>
                </a:tc>
                <a:tc>
                  <a:txBody>
                    <a:bodyPr/>
                    <a:lstStyle/>
                    <a:p>
                      <a:pPr>
                        <a:lnSpc>
                          <a:spcPct val="100000"/>
                        </a:lnSpc>
                        <a:spcBef>
                          <a:spcPts val="1664"/>
                        </a:spcBef>
                      </a:pPr>
                      <a:endParaRPr sz="1950" spc="0">
                        <a:latin typeface="Arial" panose="020B0604020202020204" pitchFamily="34" charset="0"/>
                        <a:cs typeface="Arial" panose="020B0604020202020204" pitchFamily="34" charset="0"/>
                      </a:endParaRPr>
                    </a:p>
                    <a:p>
                      <a:pPr algn="ctr">
                        <a:lnSpc>
                          <a:spcPct val="100000"/>
                        </a:lnSpc>
                      </a:pPr>
                      <a:r>
                        <a:rPr sz="1950" spc="0">
                          <a:latin typeface="Arial" panose="020B0604020202020204" pitchFamily="34" charset="0"/>
                          <a:cs typeface="Arial" panose="020B0604020202020204" pitchFamily="34" charset="0"/>
                        </a:rPr>
                        <a:t>70</a:t>
                      </a:r>
                    </a:p>
                  </a:txBody>
                  <a:tcPr marL="0" marR="0" marT="211454"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EE1A0"/>
                    </a:solidFill>
                  </a:tcPr>
                </a:tc>
                <a:tc>
                  <a:txBody>
                    <a:bodyPr/>
                    <a:lstStyle/>
                    <a:p>
                      <a:pPr algn="ctr">
                        <a:lnSpc>
                          <a:spcPct val="100000"/>
                        </a:lnSpc>
                        <a:spcBef>
                          <a:spcPts val="1555"/>
                        </a:spcBef>
                      </a:pPr>
                      <a:r>
                        <a:rPr sz="1950" spc="0">
                          <a:latin typeface="Arial" panose="020B0604020202020204" pitchFamily="34" charset="0"/>
                          <a:cs typeface="Arial" panose="020B0604020202020204" pitchFamily="34" charset="0"/>
                        </a:rPr>
                        <a:t>12 (+11</a:t>
                      </a:r>
                    </a:p>
                    <a:p>
                      <a:pPr marL="18415" marR="9525" algn="ctr">
                        <a:lnSpc>
                          <a:spcPct val="100499"/>
                        </a:lnSpc>
                      </a:pPr>
                      <a:r>
                        <a:rPr sz="1950" spc="0">
                          <a:latin typeface="Arial" panose="020B0604020202020204" pitchFamily="34" charset="0"/>
                          <a:cs typeface="Arial" panose="020B0604020202020204" pitchFamily="34" charset="0"/>
                        </a:rPr>
                        <a:t>supplémentaires) = 23</a:t>
                      </a:r>
                    </a:p>
                  </a:txBody>
                  <a:tcPr marL="0" marR="0" marT="197485"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EE1A0"/>
                    </a:solidFill>
                  </a:tcPr>
                </a:tc>
                <a:tc>
                  <a:txBody>
                    <a:bodyPr/>
                    <a:lstStyle/>
                    <a:p>
                      <a:pPr algn="ctr">
                        <a:lnSpc>
                          <a:spcPct val="100000"/>
                        </a:lnSpc>
                        <a:spcBef>
                          <a:spcPts val="1555"/>
                        </a:spcBef>
                      </a:pPr>
                      <a:r>
                        <a:rPr sz="1950" spc="0">
                          <a:latin typeface="Arial" panose="020B0604020202020204" pitchFamily="34" charset="0"/>
                          <a:cs typeface="Arial" panose="020B0604020202020204" pitchFamily="34" charset="0"/>
                        </a:rPr>
                        <a:t>16 (+10</a:t>
                      </a:r>
                    </a:p>
                    <a:p>
                      <a:pPr marL="1270" algn="ctr">
                        <a:lnSpc>
                          <a:spcPct val="100000"/>
                        </a:lnSpc>
                        <a:spcBef>
                          <a:spcPts val="15"/>
                        </a:spcBef>
                      </a:pPr>
                      <a:r>
                        <a:rPr sz="1950" spc="0">
                          <a:latin typeface="Arial" panose="020B0604020202020204" pitchFamily="34" charset="0"/>
                          <a:cs typeface="Arial" panose="020B0604020202020204" pitchFamily="34" charset="0"/>
                        </a:rPr>
                        <a:t>supplémentaires)</a:t>
                      </a:r>
                    </a:p>
                    <a:p>
                      <a:pPr algn="ctr">
                        <a:lnSpc>
                          <a:spcPct val="100000"/>
                        </a:lnSpc>
                        <a:spcBef>
                          <a:spcPts val="10"/>
                        </a:spcBef>
                      </a:pPr>
                      <a:r>
                        <a:rPr sz="1950" spc="0">
                          <a:latin typeface="Arial" panose="020B0604020202020204" pitchFamily="34" charset="0"/>
                          <a:cs typeface="Arial" panose="020B0604020202020204" pitchFamily="34" charset="0"/>
                        </a:rPr>
                        <a:t>= 26</a:t>
                      </a:r>
                    </a:p>
                  </a:txBody>
                  <a:tcPr marL="0" marR="0" marT="197485"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EE1A0"/>
                    </a:solidFill>
                  </a:tcPr>
                </a:tc>
                <a:tc>
                  <a:txBody>
                    <a:bodyPr/>
                    <a:lstStyle/>
                    <a:p>
                      <a:pPr marL="64769" algn="ctr">
                        <a:lnSpc>
                          <a:spcPct val="100000"/>
                        </a:lnSpc>
                        <a:spcBef>
                          <a:spcPts val="1555"/>
                        </a:spcBef>
                      </a:pPr>
                      <a:r>
                        <a:rPr sz="1950" spc="0">
                          <a:latin typeface="Arial" panose="020B0604020202020204" pitchFamily="34" charset="0"/>
                          <a:cs typeface="Arial" panose="020B0604020202020204" pitchFamily="34" charset="0"/>
                        </a:rPr>
                        <a:t>20 (+ 15</a:t>
                      </a:r>
                    </a:p>
                    <a:p>
                      <a:pPr marL="83185" marR="73660" algn="ctr">
                        <a:lnSpc>
                          <a:spcPct val="100499"/>
                        </a:lnSpc>
                      </a:pPr>
                      <a:r>
                        <a:rPr sz="1950" spc="0">
                          <a:latin typeface="Arial" panose="020B0604020202020204" pitchFamily="34" charset="0"/>
                          <a:cs typeface="Arial" panose="020B0604020202020204" pitchFamily="34" charset="0"/>
                        </a:rPr>
                        <a:t>supplémentaires) = 35</a:t>
                      </a:r>
                    </a:p>
                  </a:txBody>
                  <a:tcPr marL="0" marR="0" marT="197485"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EE1A0"/>
                    </a:solidFill>
                  </a:tcPr>
                </a:tc>
                <a:extLst>
                  <a:ext uri="{0D108BD9-81ED-4DB2-BD59-A6C34878D82A}">
                    <a16:rowId xmlns:a16="http://schemas.microsoft.com/office/drawing/2014/main" val="10001"/>
                  </a:ext>
                </a:extLst>
              </a:tr>
              <a:tr h="1213485">
                <a:tc>
                  <a:txBody>
                    <a:bodyPr/>
                    <a:lstStyle/>
                    <a:p>
                      <a:pPr algn="ctr">
                        <a:lnSpc>
                          <a:spcPct val="100000"/>
                        </a:lnSpc>
                        <a:spcBef>
                          <a:spcPts val="1775"/>
                        </a:spcBef>
                      </a:pPr>
                      <a:r>
                        <a:rPr sz="2300" b="1" spc="0">
                          <a:solidFill>
                            <a:srgbClr val="047390"/>
                          </a:solidFill>
                          <a:latin typeface="Arial" panose="020B0604020202020204" pitchFamily="34" charset="0"/>
                          <a:cs typeface="Arial" panose="020B0604020202020204" pitchFamily="34" charset="0"/>
                        </a:rPr>
                        <a:t>HERBIVORE</a:t>
                      </a:r>
                      <a:endParaRPr sz="2300" spc="0">
                        <a:latin typeface="Arial" panose="020B0604020202020204" pitchFamily="34" charset="0"/>
                        <a:cs typeface="Arial" panose="020B0604020202020204" pitchFamily="34" charset="0"/>
                      </a:endParaRPr>
                    </a:p>
                    <a:p>
                      <a:pPr algn="ctr">
                        <a:lnSpc>
                          <a:spcPct val="100000"/>
                        </a:lnSpc>
                        <a:spcBef>
                          <a:spcPts val="509"/>
                        </a:spcBef>
                      </a:pPr>
                      <a:r>
                        <a:rPr sz="2100" spc="0">
                          <a:latin typeface="Arial" panose="020B0604020202020204" pitchFamily="34" charset="0"/>
                          <a:cs typeface="Arial" panose="020B0604020202020204" pitchFamily="34" charset="0"/>
                        </a:rPr>
                        <a:t>(vert)</a:t>
                      </a:r>
                    </a:p>
                  </a:txBody>
                  <a:tcPr marL="0" marR="0" marT="225425"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CC941"/>
                    </a:solidFill>
                  </a:tcPr>
                </a:tc>
                <a:tc>
                  <a:txBody>
                    <a:bodyPr/>
                    <a:lstStyle/>
                    <a:p>
                      <a:pPr>
                        <a:lnSpc>
                          <a:spcPct val="100000"/>
                        </a:lnSpc>
                        <a:spcBef>
                          <a:spcPts val="1630"/>
                        </a:spcBef>
                      </a:pPr>
                      <a:endParaRPr sz="1950" spc="0">
                        <a:latin typeface="Arial" panose="020B0604020202020204" pitchFamily="34" charset="0"/>
                        <a:cs typeface="Arial" panose="020B0604020202020204" pitchFamily="34" charset="0"/>
                      </a:endParaRPr>
                    </a:p>
                    <a:p>
                      <a:pPr algn="ctr">
                        <a:lnSpc>
                          <a:spcPct val="100000"/>
                        </a:lnSpc>
                        <a:spcBef>
                          <a:spcPts val="5"/>
                        </a:spcBef>
                      </a:pPr>
                      <a:r>
                        <a:rPr sz="1950" spc="0">
                          <a:latin typeface="Arial" panose="020B0604020202020204" pitchFamily="34" charset="0"/>
                          <a:cs typeface="Arial" panose="020B0604020202020204" pitchFamily="34" charset="0"/>
                        </a:rPr>
                        <a:t>20</a:t>
                      </a:r>
                    </a:p>
                  </a:txBody>
                  <a:tcPr marL="0" marR="0" marT="207010"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FF2D1"/>
                    </a:solidFill>
                  </a:tcPr>
                </a:tc>
                <a:tc>
                  <a:txBody>
                    <a:bodyPr/>
                    <a:lstStyle/>
                    <a:p>
                      <a:pPr algn="ctr">
                        <a:lnSpc>
                          <a:spcPct val="100000"/>
                        </a:lnSpc>
                        <a:spcBef>
                          <a:spcPts val="1525"/>
                        </a:spcBef>
                      </a:pPr>
                      <a:r>
                        <a:rPr sz="1950" spc="0">
                          <a:latin typeface="Arial" panose="020B0604020202020204" pitchFamily="34" charset="0"/>
                          <a:cs typeface="Arial" panose="020B0604020202020204" pitchFamily="34" charset="0"/>
                        </a:rPr>
                        <a:t>4 (+3</a:t>
                      </a:r>
                    </a:p>
                    <a:p>
                      <a:pPr marL="18415" marR="9525" algn="ctr">
                        <a:lnSpc>
                          <a:spcPct val="100499"/>
                        </a:lnSpc>
                      </a:pPr>
                      <a:r>
                        <a:rPr sz="1950" spc="0">
                          <a:latin typeface="Arial" panose="020B0604020202020204" pitchFamily="34" charset="0"/>
                          <a:cs typeface="Arial" panose="020B0604020202020204" pitchFamily="34" charset="0"/>
                        </a:rPr>
                        <a:t>supplémentaires) = 7</a:t>
                      </a:r>
                    </a:p>
                  </a:txBody>
                  <a:tcPr marL="0" marR="0" marT="193675"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FF2D1"/>
                    </a:solidFill>
                  </a:tcPr>
                </a:tc>
                <a:tc>
                  <a:txBody>
                    <a:bodyPr/>
                    <a:lstStyle/>
                    <a:p>
                      <a:pPr>
                        <a:lnSpc>
                          <a:spcPct val="100000"/>
                        </a:lnSpc>
                        <a:spcBef>
                          <a:spcPts val="455"/>
                        </a:spcBef>
                      </a:pPr>
                      <a:endParaRPr sz="1950" spc="0">
                        <a:latin typeface="Arial" panose="020B0604020202020204" pitchFamily="34" charset="0"/>
                        <a:cs typeface="Arial" panose="020B0604020202020204" pitchFamily="34" charset="0"/>
                      </a:endParaRPr>
                    </a:p>
                    <a:p>
                      <a:pPr algn="ctr">
                        <a:lnSpc>
                          <a:spcPct val="100000"/>
                        </a:lnSpc>
                      </a:pPr>
                      <a:r>
                        <a:rPr sz="1950" spc="0">
                          <a:latin typeface="Arial" panose="020B0604020202020204" pitchFamily="34" charset="0"/>
                          <a:cs typeface="Arial" panose="020B0604020202020204" pitchFamily="34" charset="0"/>
                        </a:rPr>
                        <a:t>5 (+4</a:t>
                      </a:r>
                    </a:p>
                    <a:p>
                      <a:pPr marL="1270" algn="ctr">
                        <a:lnSpc>
                          <a:spcPct val="100000"/>
                        </a:lnSpc>
                        <a:spcBef>
                          <a:spcPts val="15"/>
                        </a:spcBef>
                      </a:pPr>
                      <a:r>
                        <a:rPr sz="1950" spc="0">
                          <a:latin typeface="Arial" panose="020B0604020202020204" pitchFamily="34" charset="0"/>
                          <a:cs typeface="Arial" panose="020B0604020202020204" pitchFamily="34" charset="0"/>
                        </a:rPr>
                        <a:t>supplémentaires) = 9</a:t>
                      </a:r>
                    </a:p>
                  </a:txBody>
                  <a:tcPr marL="0" marR="0" marT="57785"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FF2D1"/>
                    </a:solidFill>
                  </a:tcPr>
                </a:tc>
                <a:tc>
                  <a:txBody>
                    <a:bodyPr/>
                    <a:lstStyle/>
                    <a:p>
                      <a:pPr algn="ctr">
                        <a:lnSpc>
                          <a:spcPct val="100000"/>
                        </a:lnSpc>
                        <a:spcBef>
                          <a:spcPts val="1525"/>
                        </a:spcBef>
                      </a:pPr>
                      <a:r>
                        <a:rPr sz="1950" spc="0">
                          <a:latin typeface="Arial" panose="020B0604020202020204" pitchFamily="34" charset="0"/>
                          <a:cs typeface="Arial" panose="020B0604020202020204" pitchFamily="34" charset="0"/>
                        </a:rPr>
                        <a:t>6 (+ 5</a:t>
                      </a:r>
                    </a:p>
                    <a:p>
                      <a:pPr marL="83185" marR="73660" algn="ctr">
                        <a:lnSpc>
                          <a:spcPct val="100499"/>
                        </a:lnSpc>
                      </a:pPr>
                      <a:r>
                        <a:rPr sz="1950" spc="0">
                          <a:latin typeface="Arial" panose="020B0604020202020204" pitchFamily="34" charset="0"/>
                          <a:cs typeface="Arial" panose="020B0604020202020204" pitchFamily="34" charset="0"/>
                        </a:rPr>
                        <a:t>supplémentaires) = 11</a:t>
                      </a:r>
                    </a:p>
                  </a:txBody>
                  <a:tcPr marL="0" marR="0" marT="193675"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FF2D1"/>
                    </a:solidFill>
                  </a:tcPr>
                </a:tc>
                <a:extLst>
                  <a:ext uri="{0D108BD9-81ED-4DB2-BD59-A6C34878D82A}">
                    <a16:rowId xmlns:a16="http://schemas.microsoft.com/office/drawing/2014/main" val="10002"/>
                  </a:ext>
                </a:extLst>
              </a:tr>
              <a:tr h="1295400">
                <a:tc>
                  <a:txBody>
                    <a:bodyPr/>
                    <a:lstStyle/>
                    <a:p>
                      <a:pPr algn="ctr">
                        <a:lnSpc>
                          <a:spcPct val="100000"/>
                        </a:lnSpc>
                        <a:spcBef>
                          <a:spcPts val="2095"/>
                        </a:spcBef>
                      </a:pPr>
                      <a:r>
                        <a:rPr sz="2300" b="1" spc="0">
                          <a:solidFill>
                            <a:srgbClr val="047390"/>
                          </a:solidFill>
                          <a:latin typeface="Arial" panose="020B0604020202020204" pitchFamily="34" charset="0"/>
                          <a:cs typeface="Arial" panose="020B0604020202020204" pitchFamily="34" charset="0"/>
                        </a:rPr>
                        <a:t>CARNIVORE</a:t>
                      </a:r>
                      <a:endParaRPr sz="2300" spc="0">
                        <a:latin typeface="Arial" panose="020B0604020202020204" pitchFamily="34" charset="0"/>
                        <a:cs typeface="Arial" panose="020B0604020202020204" pitchFamily="34" charset="0"/>
                      </a:endParaRPr>
                    </a:p>
                    <a:p>
                      <a:pPr algn="ctr">
                        <a:lnSpc>
                          <a:spcPct val="100000"/>
                        </a:lnSpc>
                        <a:spcBef>
                          <a:spcPts val="509"/>
                        </a:spcBef>
                      </a:pPr>
                      <a:r>
                        <a:rPr sz="2100" spc="0">
                          <a:latin typeface="Arial" panose="020B0604020202020204" pitchFamily="34" charset="0"/>
                          <a:cs typeface="Arial" panose="020B0604020202020204" pitchFamily="34" charset="0"/>
                        </a:rPr>
                        <a:t>(gris)</a:t>
                      </a:r>
                    </a:p>
                  </a:txBody>
                  <a:tcPr marL="0" marR="0" marT="266065"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CC941"/>
                    </a:solidFill>
                  </a:tcPr>
                </a:tc>
                <a:tc>
                  <a:txBody>
                    <a:bodyPr/>
                    <a:lstStyle/>
                    <a:p>
                      <a:pPr>
                        <a:lnSpc>
                          <a:spcPct val="100000"/>
                        </a:lnSpc>
                        <a:spcBef>
                          <a:spcPts val="1955"/>
                        </a:spcBef>
                      </a:pPr>
                      <a:endParaRPr sz="1950" spc="0">
                        <a:latin typeface="Arial" panose="020B0604020202020204" pitchFamily="34" charset="0"/>
                        <a:cs typeface="Arial" panose="020B0604020202020204" pitchFamily="34" charset="0"/>
                      </a:endParaRPr>
                    </a:p>
                    <a:p>
                      <a:pPr algn="ctr">
                        <a:lnSpc>
                          <a:spcPct val="100000"/>
                        </a:lnSpc>
                      </a:pPr>
                      <a:r>
                        <a:rPr sz="1950" spc="0">
                          <a:latin typeface="Arial" panose="020B0604020202020204" pitchFamily="34" charset="0"/>
                          <a:cs typeface="Arial" panose="020B0604020202020204" pitchFamily="34" charset="0"/>
                        </a:rPr>
                        <a:t>5</a:t>
                      </a:r>
                    </a:p>
                  </a:txBody>
                  <a:tcPr marL="0" marR="0" marT="248285"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EE1A0"/>
                    </a:solidFill>
                  </a:tcPr>
                </a:tc>
                <a:tc>
                  <a:txBody>
                    <a:bodyPr/>
                    <a:lstStyle/>
                    <a:p>
                      <a:pPr algn="ctr">
                        <a:lnSpc>
                          <a:spcPct val="100000"/>
                        </a:lnSpc>
                        <a:spcBef>
                          <a:spcPts val="1845"/>
                        </a:spcBef>
                      </a:pPr>
                      <a:r>
                        <a:rPr sz="1950" spc="0">
                          <a:latin typeface="Arial" panose="020B0604020202020204" pitchFamily="34" charset="0"/>
                          <a:cs typeface="Arial" panose="020B0604020202020204" pitchFamily="34" charset="0"/>
                        </a:rPr>
                        <a:t>2 (+1</a:t>
                      </a:r>
                    </a:p>
                    <a:p>
                      <a:pPr marL="18415" marR="9525" algn="ctr">
                        <a:lnSpc>
                          <a:spcPct val="100499"/>
                        </a:lnSpc>
                      </a:pPr>
                      <a:r>
                        <a:rPr sz="1950" spc="0">
                          <a:latin typeface="Arial" panose="020B0604020202020204" pitchFamily="34" charset="0"/>
                          <a:cs typeface="Arial" panose="020B0604020202020204" pitchFamily="34" charset="0"/>
                        </a:rPr>
                        <a:t>supplémentaires) = 3</a:t>
                      </a:r>
                    </a:p>
                  </a:txBody>
                  <a:tcPr marL="0" marR="0" marT="234315"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EE1A0"/>
                    </a:solidFill>
                  </a:tcPr>
                </a:tc>
                <a:tc>
                  <a:txBody>
                    <a:bodyPr/>
                    <a:lstStyle/>
                    <a:p>
                      <a:pPr algn="ctr">
                        <a:lnSpc>
                          <a:spcPct val="100000"/>
                        </a:lnSpc>
                        <a:spcBef>
                          <a:spcPts val="1845"/>
                        </a:spcBef>
                      </a:pPr>
                      <a:r>
                        <a:rPr sz="1950" spc="0">
                          <a:latin typeface="Arial" panose="020B0604020202020204" pitchFamily="34" charset="0"/>
                          <a:cs typeface="Arial" panose="020B0604020202020204" pitchFamily="34" charset="0"/>
                        </a:rPr>
                        <a:t>2 (+2</a:t>
                      </a:r>
                    </a:p>
                    <a:p>
                      <a:pPr marL="1270" algn="ctr">
                        <a:lnSpc>
                          <a:spcPct val="100000"/>
                        </a:lnSpc>
                        <a:spcBef>
                          <a:spcPts val="10"/>
                        </a:spcBef>
                      </a:pPr>
                      <a:r>
                        <a:rPr sz="1950" spc="0">
                          <a:latin typeface="Arial" panose="020B0604020202020204" pitchFamily="34" charset="0"/>
                          <a:cs typeface="Arial" panose="020B0604020202020204" pitchFamily="34" charset="0"/>
                        </a:rPr>
                        <a:t>supplémentaires)</a:t>
                      </a:r>
                    </a:p>
                    <a:p>
                      <a:pPr marL="64769" algn="ctr">
                        <a:lnSpc>
                          <a:spcPct val="100000"/>
                        </a:lnSpc>
                        <a:spcBef>
                          <a:spcPts val="15"/>
                        </a:spcBef>
                      </a:pPr>
                      <a:r>
                        <a:rPr sz="1950" spc="0">
                          <a:latin typeface="Arial" panose="020B0604020202020204" pitchFamily="34" charset="0"/>
                          <a:cs typeface="Arial" panose="020B0604020202020204" pitchFamily="34" charset="0"/>
                        </a:rPr>
                        <a:t>= 4</a:t>
                      </a:r>
                    </a:p>
                  </a:txBody>
                  <a:tcPr marL="0" marR="0" marT="234315"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EE1A0"/>
                    </a:solidFill>
                  </a:tcPr>
                </a:tc>
                <a:tc>
                  <a:txBody>
                    <a:bodyPr/>
                    <a:lstStyle/>
                    <a:p>
                      <a:pPr algn="ctr">
                        <a:lnSpc>
                          <a:spcPct val="100000"/>
                        </a:lnSpc>
                        <a:spcBef>
                          <a:spcPts val="1845"/>
                        </a:spcBef>
                      </a:pPr>
                      <a:r>
                        <a:rPr sz="1950" spc="0">
                          <a:latin typeface="Arial" panose="020B0604020202020204" pitchFamily="34" charset="0"/>
                          <a:cs typeface="Arial" panose="020B0604020202020204" pitchFamily="34" charset="0"/>
                        </a:rPr>
                        <a:t>2 (+ 2</a:t>
                      </a:r>
                    </a:p>
                    <a:p>
                      <a:pPr marL="1270" algn="ctr">
                        <a:lnSpc>
                          <a:spcPct val="100000"/>
                        </a:lnSpc>
                        <a:spcBef>
                          <a:spcPts val="10"/>
                        </a:spcBef>
                      </a:pPr>
                      <a:r>
                        <a:rPr sz="1950" spc="0">
                          <a:latin typeface="Arial" panose="020B0604020202020204" pitchFamily="34" charset="0"/>
                          <a:cs typeface="Arial" panose="020B0604020202020204" pitchFamily="34" charset="0"/>
                        </a:rPr>
                        <a:t>supplémentaires)</a:t>
                      </a:r>
                    </a:p>
                    <a:p>
                      <a:pPr algn="ctr">
                        <a:lnSpc>
                          <a:spcPct val="100000"/>
                        </a:lnSpc>
                        <a:spcBef>
                          <a:spcPts val="15"/>
                        </a:spcBef>
                      </a:pPr>
                      <a:r>
                        <a:rPr sz="1950" spc="0">
                          <a:latin typeface="Arial" panose="020B0604020202020204" pitchFamily="34" charset="0"/>
                          <a:cs typeface="Arial" panose="020B0604020202020204" pitchFamily="34" charset="0"/>
                        </a:rPr>
                        <a:t>= 4</a:t>
                      </a:r>
                    </a:p>
                  </a:txBody>
                  <a:tcPr marL="0" marR="0" marT="234315"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EE1A0"/>
                    </a:solidFill>
                  </a:tcPr>
                </a:tc>
                <a:extLst>
                  <a:ext uri="{0D108BD9-81ED-4DB2-BD59-A6C34878D82A}">
                    <a16:rowId xmlns:a16="http://schemas.microsoft.com/office/drawing/2014/main" val="10003"/>
                  </a:ext>
                </a:extLst>
              </a:tr>
              <a:tr h="1127627">
                <a:tc>
                  <a:txBody>
                    <a:bodyPr/>
                    <a:lstStyle/>
                    <a:p>
                      <a:pPr algn="ctr">
                        <a:lnSpc>
                          <a:spcPct val="100000"/>
                        </a:lnSpc>
                        <a:spcBef>
                          <a:spcPts val="830"/>
                        </a:spcBef>
                      </a:pPr>
                      <a:r>
                        <a:rPr sz="2300" b="1" spc="0">
                          <a:solidFill>
                            <a:srgbClr val="047390"/>
                          </a:solidFill>
                          <a:latin typeface="Arial" panose="020B0604020202020204" pitchFamily="34" charset="0"/>
                          <a:cs typeface="Arial" panose="020B0604020202020204" pitchFamily="34" charset="0"/>
                        </a:rPr>
                        <a:t>DÉCOMPOSEUR</a:t>
                      </a:r>
                      <a:endParaRPr sz="2300" spc="0">
                        <a:latin typeface="Arial" panose="020B0604020202020204" pitchFamily="34" charset="0"/>
                        <a:cs typeface="Arial" panose="020B0604020202020204" pitchFamily="34" charset="0"/>
                      </a:endParaRPr>
                    </a:p>
                    <a:p>
                      <a:pPr algn="ctr">
                        <a:lnSpc>
                          <a:spcPct val="100000"/>
                        </a:lnSpc>
                        <a:spcBef>
                          <a:spcPts val="515"/>
                        </a:spcBef>
                      </a:pPr>
                      <a:r>
                        <a:rPr sz="2100" spc="0">
                          <a:latin typeface="Arial" panose="020B0604020202020204" pitchFamily="34" charset="0"/>
                          <a:cs typeface="Arial" panose="020B0604020202020204" pitchFamily="34" charset="0"/>
                        </a:rPr>
                        <a:t>(noir)</a:t>
                      </a:r>
                    </a:p>
                  </a:txBody>
                  <a:tcPr marL="0" marR="0" marT="105410" marB="0" anchor="ctr">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CC941"/>
                    </a:solidFill>
                  </a:tcPr>
                </a:tc>
                <a:tc>
                  <a:txBody>
                    <a:bodyPr/>
                    <a:lstStyle/>
                    <a:p>
                      <a:pPr algn="ctr">
                        <a:lnSpc>
                          <a:spcPct val="100000"/>
                        </a:lnSpc>
                      </a:pPr>
                      <a:r>
                        <a:rPr sz="1950" spc="0">
                          <a:latin typeface="Arial" panose="020B0604020202020204" pitchFamily="34" charset="0"/>
                          <a:cs typeface="Arial" panose="020B0604020202020204" pitchFamily="34" charset="0"/>
                        </a:rPr>
                        <a:t>5</a:t>
                      </a:r>
                    </a:p>
                  </a:txBody>
                  <a:tcPr marL="0" marR="0" marT="87630" marB="0" anchor="ctr">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FF1D6"/>
                    </a:solidFill>
                  </a:tcPr>
                </a:tc>
                <a:tc>
                  <a:txBody>
                    <a:bodyPr/>
                    <a:lstStyle/>
                    <a:p>
                      <a:pPr algn="ctr">
                        <a:lnSpc>
                          <a:spcPct val="100000"/>
                        </a:lnSpc>
                      </a:pPr>
                      <a:r>
                        <a:rPr sz="1950" spc="0">
                          <a:latin typeface="Arial" panose="020B0604020202020204" pitchFamily="34" charset="0"/>
                          <a:cs typeface="Arial" panose="020B0604020202020204" pitchFamily="34" charset="0"/>
                        </a:rPr>
                        <a:t>2</a:t>
                      </a:r>
                    </a:p>
                  </a:txBody>
                  <a:tcPr marL="0" marR="0" marT="87630" marB="0" anchor="ctr">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FF1D6"/>
                    </a:solidFill>
                  </a:tcPr>
                </a:tc>
                <a:tc>
                  <a:txBody>
                    <a:bodyPr/>
                    <a:lstStyle/>
                    <a:p>
                      <a:pPr algn="ctr">
                        <a:lnSpc>
                          <a:spcPct val="100000"/>
                        </a:lnSpc>
                      </a:pPr>
                      <a:r>
                        <a:rPr sz="1950" spc="0">
                          <a:latin typeface="Arial" panose="020B0604020202020204" pitchFamily="34" charset="0"/>
                          <a:cs typeface="Arial" panose="020B0604020202020204" pitchFamily="34" charset="0"/>
                        </a:rPr>
                        <a:t>2</a:t>
                      </a:r>
                    </a:p>
                  </a:txBody>
                  <a:tcPr marL="0" marR="0" marT="87630" marB="0" anchor="ctr">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FF1D6"/>
                    </a:solidFill>
                  </a:tcPr>
                </a:tc>
                <a:tc>
                  <a:txBody>
                    <a:bodyPr/>
                    <a:lstStyle/>
                    <a:p>
                      <a:pPr algn="ctr">
                        <a:lnSpc>
                          <a:spcPct val="100000"/>
                        </a:lnSpc>
                      </a:pPr>
                      <a:r>
                        <a:rPr sz="1950" spc="0">
                          <a:latin typeface="Arial" panose="020B0604020202020204" pitchFamily="34" charset="0"/>
                          <a:cs typeface="Arial" panose="020B0604020202020204" pitchFamily="34" charset="0"/>
                        </a:rPr>
                        <a:t>2</a:t>
                      </a:r>
                    </a:p>
                  </a:txBody>
                  <a:tcPr marL="0" marR="0" marT="87630" marB="0" anchor="ctr">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FF1D6"/>
                    </a:solidFill>
                  </a:tcPr>
                </a:tc>
                <a:extLst>
                  <a:ext uri="{0D108BD9-81ED-4DB2-BD59-A6C34878D82A}">
                    <a16:rowId xmlns:a16="http://schemas.microsoft.com/office/drawing/2014/main" val="10004"/>
                  </a:ext>
                </a:extLst>
              </a:tr>
            </a:tbl>
          </a:graphicData>
        </a:graphic>
      </p:graphicFrame>
      <p:sp>
        <p:nvSpPr>
          <p:cNvPr id="6" name="object 6"/>
          <p:cNvSpPr txBox="1"/>
          <p:nvPr/>
        </p:nvSpPr>
        <p:spPr>
          <a:xfrm>
            <a:off x="1074778" y="2435816"/>
            <a:ext cx="11632565" cy="998350"/>
          </a:xfrm>
          <a:prstGeom prst="rect">
            <a:avLst/>
          </a:prstGeom>
        </p:spPr>
        <p:txBody>
          <a:bodyPr vert="horz" wrap="square" lIns="0" tIns="13335" rIns="0" bIns="0" rtlCol="0">
            <a:spAutoFit/>
          </a:bodyPr>
          <a:lstStyle/>
          <a:p>
            <a:pPr marL="12700">
              <a:lnSpc>
                <a:spcPct val="100000"/>
              </a:lnSpc>
              <a:spcBef>
                <a:spcPts val="105"/>
              </a:spcBef>
            </a:pPr>
            <a:r>
              <a:rPr sz="3200">
                <a:latin typeface="Arial" panose="020B0604020202020204" pitchFamily="34" charset="0"/>
                <a:cs typeface="Arial" panose="020B0604020202020204" pitchFamily="34" charset="0"/>
              </a:rPr>
              <a:t>Tableau 2 : Combien de carrés/bandes de ruban adhésif devrais-je préparer?</a:t>
            </a:r>
          </a:p>
        </p:txBody>
      </p:sp>
      <p:grpSp>
        <p:nvGrpSpPr>
          <p:cNvPr id="7" name="object 7"/>
          <p:cNvGrpSpPr/>
          <p:nvPr/>
        </p:nvGrpSpPr>
        <p:grpSpPr>
          <a:xfrm>
            <a:off x="14254029" y="849262"/>
            <a:ext cx="4907915" cy="4422140"/>
            <a:chOff x="14254029" y="849262"/>
            <a:chExt cx="4907915" cy="4422140"/>
          </a:xfrm>
        </p:grpSpPr>
        <p:sp>
          <p:nvSpPr>
            <p:cNvPr id="8" name="object 8"/>
            <p:cNvSpPr/>
            <p:nvPr/>
          </p:nvSpPr>
          <p:spPr>
            <a:xfrm>
              <a:off x="14254030" y="1449084"/>
              <a:ext cx="4907915" cy="3822700"/>
            </a:xfrm>
            <a:custGeom>
              <a:avLst/>
              <a:gdLst/>
              <a:ahLst/>
              <a:cxnLst/>
              <a:rect l="l" t="t" r="r" b="b"/>
              <a:pathLst>
                <a:path w="4907915" h="3822700">
                  <a:moveTo>
                    <a:pt x="4813455" y="0"/>
                  </a:moveTo>
                  <a:lnTo>
                    <a:pt x="94237" y="0"/>
                  </a:lnTo>
                  <a:lnTo>
                    <a:pt x="57554" y="7405"/>
                  </a:lnTo>
                  <a:lnTo>
                    <a:pt x="27599" y="27599"/>
                  </a:lnTo>
                  <a:lnTo>
                    <a:pt x="7405" y="57554"/>
                  </a:lnTo>
                  <a:lnTo>
                    <a:pt x="0" y="94237"/>
                  </a:lnTo>
                  <a:lnTo>
                    <a:pt x="0" y="3727834"/>
                  </a:lnTo>
                  <a:lnTo>
                    <a:pt x="7405" y="3764517"/>
                  </a:lnTo>
                  <a:lnTo>
                    <a:pt x="27599" y="3794472"/>
                  </a:lnTo>
                  <a:lnTo>
                    <a:pt x="57554" y="3814667"/>
                  </a:lnTo>
                  <a:lnTo>
                    <a:pt x="94237" y="3822072"/>
                  </a:lnTo>
                  <a:lnTo>
                    <a:pt x="4813455" y="3822072"/>
                  </a:lnTo>
                  <a:lnTo>
                    <a:pt x="4850134" y="3814667"/>
                  </a:lnTo>
                  <a:lnTo>
                    <a:pt x="4880089" y="3794472"/>
                  </a:lnTo>
                  <a:lnTo>
                    <a:pt x="4900286" y="3764517"/>
                  </a:lnTo>
                  <a:lnTo>
                    <a:pt x="4907693" y="3727834"/>
                  </a:lnTo>
                  <a:lnTo>
                    <a:pt x="4907693" y="94237"/>
                  </a:lnTo>
                  <a:lnTo>
                    <a:pt x="4900286" y="57554"/>
                  </a:lnTo>
                  <a:lnTo>
                    <a:pt x="4880089" y="27599"/>
                  </a:lnTo>
                  <a:lnTo>
                    <a:pt x="4850134" y="7405"/>
                  </a:lnTo>
                  <a:lnTo>
                    <a:pt x="4813455"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14254029" y="849262"/>
              <a:ext cx="3486150" cy="643255"/>
            </a:xfrm>
            <a:custGeom>
              <a:avLst/>
              <a:gdLst/>
              <a:ahLst/>
              <a:cxnLst/>
              <a:rect l="l" t="t" r="r" b="b"/>
              <a:pathLst>
                <a:path w="3486150" h="643255">
                  <a:moveTo>
                    <a:pt x="3412199" y="0"/>
                  </a:moveTo>
                  <a:lnTo>
                    <a:pt x="73589" y="0"/>
                  </a:lnTo>
                  <a:lnTo>
                    <a:pt x="44947" y="8705"/>
                  </a:lnTo>
                  <a:lnTo>
                    <a:pt x="21555" y="32446"/>
                  </a:lnTo>
                  <a:lnTo>
                    <a:pt x="5783" y="67656"/>
                  </a:lnTo>
                  <a:lnTo>
                    <a:pt x="0" y="110771"/>
                  </a:lnTo>
                  <a:lnTo>
                    <a:pt x="0" y="532339"/>
                  </a:lnTo>
                  <a:lnTo>
                    <a:pt x="5783" y="575454"/>
                  </a:lnTo>
                  <a:lnTo>
                    <a:pt x="21555" y="610664"/>
                  </a:lnTo>
                  <a:lnTo>
                    <a:pt x="44947" y="634405"/>
                  </a:lnTo>
                  <a:lnTo>
                    <a:pt x="73589" y="643111"/>
                  </a:lnTo>
                  <a:lnTo>
                    <a:pt x="3412199" y="643111"/>
                  </a:lnTo>
                  <a:lnTo>
                    <a:pt x="3440842" y="634405"/>
                  </a:lnTo>
                  <a:lnTo>
                    <a:pt x="3464233" y="610664"/>
                  </a:lnTo>
                  <a:lnTo>
                    <a:pt x="3480005" y="575454"/>
                  </a:lnTo>
                  <a:lnTo>
                    <a:pt x="3485789" y="532339"/>
                  </a:lnTo>
                  <a:lnTo>
                    <a:pt x="3485789" y="110771"/>
                  </a:lnTo>
                  <a:lnTo>
                    <a:pt x="3480005" y="67656"/>
                  </a:lnTo>
                  <a:lnTo>
                    <a:pt x="3464233" y="32446"/>
                  </a:lnTo>
                  <a:lnTo>
                    <a:pt x="3440842" y="8705"/>
                  </a:lnTo>
                  <a:lnTo>
                    <a:pt x="3412199" y="0"/>
                  </a:lnTo>
                  <a:close/>
                </a:path>
              </a:pathLst>
            </a:custGeom>
            <a:solidFill>
              <a:srgbClr val="222222"/>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0" name="object 10"/>
          <p:cNvSpPr txBox="1"/>
          <p:nvPr/>
        </p:nvSpPr>
        <p:spPr>
          <a:xfrm>
            <a:off x="14476922" y="1003247"/>
            <a:ext cx="4341495" cy="4141198"/>
          </a:xfrm>
          <a:prstGeom prst="rect">
            <a:avLst/>
          </a:prstGeom>
        </p:spPr>
        <p:txBody>
          <a:bodyPr vert="horz" wrap="square" lIns="0" tIns="12065" rIns="0" bIns="0" rtlCol="0">
            <a:spAutoFit/>
          </a:bodyPr>
          <a:lstStyle/>
          <a:p>
            <a:pPr marL="12700">
              <a:lnSpc>
                <a:spcPct val="100000"/>
              </a:lnSpc>
              <a:spcBef>
                <a:spcPts val="95"/>
              </a:spcBef>
            </a:pPr>
            <a:r>
              <a:rPr sz="1900" b="1">
                <a:solidFill>
                  <a:srgbClr val="FFCD03"/>
                </a:solidFill>
                <a:latin typeface="Arial" panose="020B0604020202020204" pitchFamily="34" charset="0"/>
                <a:cs typeface="Arial" panose="020B0604020202020204" pitchFamily="34" charset="0"/>
              </a:rPr>
              <a:t>Conseil pour l’enseignant</a:t>
            </a:r>
            <a:endParaRPr sz="1900" b="1">
              <a:latin typeface="Arial" panose="020B0604020202020204" pitchFamily="34" charset="0"/>
              <a:cs typeface="Arial" panose="020B0604020202020204" pitchFamily="34" charset="0"/>
            </a:endParaRPr>
          </a:p>
          <a:p>
            <a:pPr marL="12700" marR="156210">
              <a:lnSpc>
                <a:spcPct val="100000"/>
              </a:lnSpc>
              <a:spcBef>
                <a:spcPts val="2445"/>
              </a:spcBef>
            </a:pPr>
            <a:r>
              <a:rPr sz="1900">
                <a:latin typeface="Arial" panose="020B0604020202020204" pitchFamily="34" charset="0"/>
                <a:cs typeface="Arial" panose="020B0604020202020204" pitchFamily="34" charset="0"/>
              </a:rPr>
              <a:t>Chaque fois qu’un joueur est attrapé, il doit donner un carré de couleur.</a:t>
            </a:r>
          </a:p>
          <a:p>
            <a:pPr marL="12700" marR="5080">
              <a:lnSpc>
                <a:spcPts val="2280"/>
              </a:lnSpc>
              <a:spcBef>
                <a:spcPts val="50"/>
              </a:spcBef>
            </a:pPr>
            <a:r>
              <a:rPr sz="1900">
                <a:latin typeface="Arial" panose="020B0604020202020204" pitchFamily="34" charset="0"/>
                <a:cs typeface="Arial" panose="020B0604020202020204" pitchFamily="34" charset="0"/>
              </a:rPr>
              <a:t>Une autre variante consiste à utiliser de petits morceaux de ruban adhésif. Vous pouvez acheter du ruban adhésif dans une variété de couleurs, et chaque élève pourrait en avoir des morceaux collés sur le bras que les autres pourraient arracher. Faites des essais avec ce que vous avez sous la main et ce que vos élèves peuvent utiliser de manière appropriée.</a:t>
            </a:r>
          </a:p>
        </p:txBody>
      </p:sp>
      <p:sp>
        <p:nvSpPr>
          <p:cNvPr id="13" name="object 10">
            <a:extLst>
              <a:ext uri="{FF2B5EF4-FFF2-40B4-BE49-F238E27FC236}">
                <a16:creationId xmlns:a16="http://schemas.microsoft.com/office/drawing/2014/main" id="{EA141D8A-A420-A473-0AD7-FA63A8BECBDD}"/>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a:effectLst/>
                <a:latin typeface="Arial" panose="020B0604020202020204" pitchFamily="34" charset="0"/>
                <a:cs typeface="Arial" panose="020B0604020202020204" pitchFamily="34" charset="0"/>
              </a:rPr>
              <a:t>Mission : Explorer pour </a:t>
            </a:r>
            <a:r>
              <a:rPr lang="en-CA" err="1">
                <a:effectLst/>
                <a:latin typeface="Arial" panose="020B0604020202020204" pitchFamily="34" charset="0"/>
                <a:cs typeface="Arial" panose="020B0604020202020204" pitchFamily="34" charset="0"/>
              </a:rPr>
              <a:t>restaurer</a:t>
            </a:r>
            <a:r>
              <a:rPr lang="en-CA">
                <a:effectLst/>
                <a:latin typeface="Arial" panose="020B0604020202020204" pitchFamily="34" charset="0"/>
                <a:cs typeface="Arial" panose="020B0604020202020204" pitchFamily="34" charset="0"/>
              </a:rPr>
              <a:t> — Rapport </a:t>
            </a:r>
            <a:r>
              <a:rPr lang="en-CA" err="1">
                <a:effectLst/>
                <a:latin typeface="Arial" panose="020B0604020202020204" pitchFamily="34" charset="0"/>
                <a:cs typeface="Arial" panose="020B0604020202020204" pitchFamily="34" charset="0"/>
              </a:rPr>
              <a:t>Planète</a:t>
            </a:r>
            <a:r>
              <a:rPr lang="en-CA">
                <a:effectLst/>
                <a:latin typeface="Arial" panose="020B0604020202020204" pitchFamily="34" charset="0"/>
                <a:cs typeface="Arial" panose="020B0604020202020204" pitchFamily="34" charset="0"/>
              </a:rPr>
              <a:t> </a:t>
            </a:r>
            <a:r>
              <a:rPr lang="en-CA" err="1">
                <a:effectLst/>
                <a:latin typeface="Arial" panose="020B0604020202020204" pitchFamily="34" charset="0"/>
                <a:cs typeface="Arial" panose="020B0604020202020204" pitchFamily="34" charset="0"/>
              </a:rPr>
              <a:t>vivante</a:t>
            </a:r>
            <a:r>
              <a:rPr lang="en-CA">
                <a:effectLst/>
                <a:latin typeface="Arial" panose="020B0604020202020204" pitchFamily="34" charset="0"/>
                <a:cs typeface="Arial" panose="020B0604020202020204" pitchFamily="34" charset="0"/>
              </a:rPr>
              <a:t> Canada pour enfants</a:t>
            </a:r>
          </a:p>
        </p:txBody>
      </p:sp>
      <p:sp>
        <p:nvSpPr>
          <p:cNvPr id="14" name="object 11">
            <a:extLst>
              <a:ext uri="{FF2B5EF4-FFF2-40B4-BE49-F238E27FC236}">
                <a16:creationId xmlns:a16="http://schemas.microsoft.com/office/drawing/2014/main" id="{B689F884-BF51-2817-E3AA-4FE9EA43F95A}"/>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5</a:t>
            </a:fld>
            <a:endParaRPr>
              <a:latin typeface="Arial" panose="020B0604020202020204" pitchFamily="34" charset="0"/>
              <a:cs typeface="Arial" panose="020B0604020202020204" pitchFamily="34" charset="0"/>
            </a:endParaRPr>
          </a:p>
        </p:txBody>
      </p:sp>
      <p:pic>
        <p:nvPicPr>
          <p:cNvPr id="15" name="Picture 14" descr="A white line on a black background&#10;&#10;Description automatically generated">
            <a:extLst>
              <a:ext uri="{FF2B5EF4-FFF2-40B4-BE49-F238E27FC236}">
                <a16:creationId xmlns:a16="http://schemas.microsoft.com/office/drawing/2014/main" id="{10C45412-9441-5067-AEC4-C6C2A5807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25" y="-2277030"/>
            <a:ext cx="7772400" cy="388109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9678" y="1215461"/>
            <a:ext cx="5875020" cy="6674263"/>
          </a:xfrm>
          <a:prstGeom prst="rect">
            <a:avLst/>
          </a:prstGeom>
        </p:spPr>
        <p:txBody>
          <a:bodyPr vert="horz" wrap="square" lIns="0" tIns="74295" rIns="0" bIns="0" rtlCol="0">
            <a:spAutoFit/>
          </a:bodyPr>
          <a:lstStyle/>
          <a:p>
            <a:pPr marL="1123950" marR="163195" indent="-1103313">
              <a:lnSpc>
                <a:spcPts val="2280"/>
              </a:lnSpc>
              <a:spcBef>
                <a:spcPts val="585"/>
              </a:spcBef>
            </a:pPr>
            <a:r>
              <a:rPr sz="2000" b="1">
                <a:solidFill>
                  <a:srgbClr val="047390"/>
                </a:solidFill>
                <a:latin typeface="Arial" panose="020B0604020202020204" pitchFamily="34" charset="0"/>
                <a:cs typeface="Arial" panose="020B0604020202020204" pitchFamily="34" charset="0"/>
              </a:rPr>
              <a:t>Étape 5</a:t>
            </a:r>
            <a:r>
              <a:rPr lang="en-CA" sz="2300">
                <a:solidFill>
                  <a:srgbClr val="047390"/>
                </a:solidFill>
                <a:latin typeface="Arial" panose="020B0604020202020204" pitchFamily="34" charset="0"/>
                <a:cs typeface="Arial" panose="020B0604020202020204" pitchFamily="34" charset="0"/>
              </a:rPr>
              <a:t>	</a:t>
            </a:r>
            <a:r>
              <a:rPr sz="1900">
                <a:solidFill>
                  <a:srgbClr val="222222"/>
                </a:solidFill>
                <a:latin typeface="Arial" panose="020B0604020202020204" pitchFamily="34" charset="0"/>
                <a:cs typeface="Arial" panose="020B0604020202020204" pitchFamily="34" charset="0"/>
              </a:rPr>
              <a:t>En tant qu’enseignant, vous jouerez le rôle du soleil et serez au centre de </a:t>
            </a:r>
            <a:r>
              <a:rPr sz="1900" err="1">
                <a:solidFill>
                  <a:srgbClr val="222222"/>
                </a:solidFill>
                <a:latin typeface="Arial" panose="020B0604020202020204" pitchFamily="34" charset="0"/>
                <a:cs typeface="Arial" panose="020B0604020202020204" pitchFamily="34" charset="0"/>
              </a:rPr>
              <a:t>l’activité</a:t>
            </a:r>
            <a:r>
              <a:rPr sz="1900">
                <a:solidFill>
                  <a:srgbClr val="222222"/>
                </a:solidFill>
                <a:latin typeface="Arial" panose="020B0604020202020204" pitchFamily="34" charset="0"/>
                <a:cs typeface="Arial" panose="020B0604020202020204" pitchFamily="34" charset="0"/>
              </a:rPr>
              <a:t>.</a:t>
            </a:r>
            <a:r>
              <a:rPr lang="en-CA" sz="1900">
                <a:latin typeface="Arial" panose="020B0604020202020204" pitchFamily="34" charset="0"/>
                <a:cs typeface="Arial" panose="020B0604020202020204" pitchFamily="34" charset="0"/>
              </a:rPr>
              <a:t> </a:t>
            </a:r>
            <a:r>
              <a:rPr sz="1900">
                <a:solidFill>
                  <a:srgbClr val="222222"/>
                </a:solidFill>
                <a:latin typeface="Arial" panose="020B0604020202020204" pitchFamily="34" charset="0"/>
                <a:cs typeface="Arial" panose="020B0604020202020204" pitchFamily="34" charset="0"/>
              </a:rPr>
              <a:t>Sans le soleil, il n’y aurait pas de vie sur</a:t>
            </a:r>
            <a:r>
              <a:rPr lang="en-CA" sz="1900">
                <a:latin typeface="Arial" panose="020B0604020202020204" pitchFamily="34" charset="0"/>
                <a:cs typeface="Arial" panose="020B0604020202020204" pitchFamily="34" charset="0"/>
              </a:rPr>
              <a:t> </a:t>
            </a:r>
            <a:r>
              <a:rPr sz="1900">
                <a:solidFill>
                  <a:srgbClr val="222222"/>
                </a:solidFill>
                <a:latin typeface="Arial" panose="020B0604020202020204" pitchFamily="34" charset="0"/>
                <a:cs typeface="Arial" panose="020B0604020202020204" pitchFamily="34" charset="0"/>
              </a:rPr>
              <a:t>Terre. En tant que soleil, vous pouvez décider quand donner quelques carrés supplémentaires aux élèves  « inactifs » qui ont perdu tous leurs carrés de personnage. Les décomposeurs peuvent étiqueter les élèves qui ont perdu tous leurs carrés et les accompagner jusqu’au tas de compost (le tas de compost est une zone « hors limites » du jeu située près du soleil). C’est </a:t>
            </a:r>
            <a:r>
              <a:rPr sz="1900" err="1">
                <a:solidFill>
                  <a:srgbClr val="222222"/>
                </a:solidFill>
                <a:latin typeface="Arial" panose="020B0604020202020204" pitchFamily="34" charset="0"/>
                <a:cs typeface="Arial" panose="020B0604020202020204" pitchFamily="34" charset="0"/>
              </a:rPr>
              <a:t>là</a:t>
            </a:r>
            <a:r>
              <a:rPr sz="1900">
                <a:solidFill>
                  <a:srgbClr val="222222"/>
                </a:solidFill>
                <a:latin typeface="Arial" panose="020B0604020202020204" pitchFamily="34" charset="0"/>
                <a:cs typeface="Arial" panose="020B0604020202020204" pitchFamily="34" charset="0"/>
              </a:rPr>
              <a:t> que</a:t>
            </a:r>
            <a:r>
              <a:rPr lang="en-CA" sz="1900">
                <a:latin typeface="Arial" panose="020B0604020202020204" pitchFamily="34" charset="0"/>
                <a:cs typeface="Arial" panose="020B0604020202020204" pitchFamily="34" charset="0"/>
              </a:rPr>
              <a:t> </a:t>
            </a:r>
            <a:r>
              <a:rPr sz="1900">
                <a:solidFill>
                  <a:srgbClr val="222222"/>
                </a:solidFill>
                <a:latin typeface="Arial" panose="020B0604020202020204" pitchFamily="34" charset="0"/>
                <a:cs typeface="Arial" panose="020B0604020202020204" pitchFamily="34" charset="0"/>
              </a:rPr>
              <a:t>les élèves « inactifs » s’assoient </a:t>
            </a:r>
            <a:r>
              <a:rPr sz="1900" err="1">
                <a:solidFill>
                  <a:srgbClr val="222222"/>
                </a:solidFill>
                <a:latin typeface="Arial" panose="020B0604020202020204" pitchFamily="34" charset="0"/>
                <a:cs typeface="Arial" panose="020B0604020202020204" pitchFamily="34" charset="0"/>
              </a:rPr>
              <a:t>jusqu’à</a:t>
            </a:r>
            <a:r>
              <a:rPr sz="1900">
                <a:solidFill>
                  <a:srgbClr val="222222"/>
                </a:solidFill>
                <a:latin typeface="Arial" panose="020B0604020202020204" pitchFamily="34" charset="0"/>
                <a:cs typeface="Arial" panose="020B0604020202020204" pitchFamily="34" charset="0"/>
              </a:rPr>
              <a:t> </a:t>
            </a:r>
            <a:r>
              <a:rPr sz="1900" err="1">
                <a:solidFill>
                  <a:srgbClr val="222222"/>
                </a:solidFill>
                <a:latin typeface="Arial" panose="020B0604020202020204" pitchFamily="34" charset="0"/>
                <a:cs typeface="Arial" panose="020B0604020202020204" pitchFamily="34" charset="0"/>
              </a:rPr>
              <a:t>ce</a:t>
            </a:r>
            <a:r>
              <a:rPr lang="en-CA" sz="1900">
                <a:latin typeface="Arial" panose="020B0604020202020204" pitchFamily="34" charset="0"/>
                <a:cs typeface="Arial" panose="020B0604020202020204" pitchFamily="34" charset="0"/>
              </a:rPr>
              <a:t> </a:t>
            </a:r>
            <a:r>
              <a:rPr sz="1900">
                <a:solidFill>
                  <a:srgbClr val="222222"/>
                </a:solidFill>
                <a:latin typeface="Arial" panose="020B0604020202020204" pitchFamily="34" charset="0"/>
                <a:cs typeface="Arial" panose="020B0604020202020204" pitchFamily="34" charset="0"/>
              </a:rPr>
              <a:t>que vous leur donniez quelques carrés supplémentaires.</a:t>
            </a:r>
            <a:endParaRPr sz="1900">
              <a:latin typeface="Arial" panose="020B0604020202020204" pitchFamily="34" charset="0"/>
              <a:cs typeface="Arial" panose="020B0604020202020204" pitchFamily="34" charset="0"/>
            </a:endParaRPr>
          </a:p>
          <a:p>
            <a:pPr marL="1123950" marR="146685">
              <a:lnSpc>
                <a:spcPct val="100000"/>
              </a:lnSpc>
              <a:spcBef>
                <a:spcPts val="1030"/>
              </a:spcBef>
            </a:pPr>
            <a:r>
              <a:rPr sz="1900">
                <a:solidFill>
                  <a:srgbClr val="222222"/>
                </a:solidFill>
                <a:latin typeface="Arial" panose="020B0604020202020204" pitchFamily="34" charset="0"/>
                <a:cs typeface="Arial" panose="020B0604020202020204" pitchFamily="34" charset="0"/>
              </a:rPr>
              <a:t>Vous pouvez également faire des expériences avec l’écosystème et, à la fin de chaque partie, discuter avec les élèves de ce qui se passerait si vous ajoutiez plus de décomposeurs? Plus de carnivores? Si le temps le permet, essayez les différentes mises en situation.</a:t>
            </a:r>
            <a:endParaRPr sz="1900">
              <a:latin typeface="Arial" panose="020B0604020202020204" pitchFamily="34" charset="0"/>
              <a:cs typeface="Arial" panose="020B0604020202020204" pitchFamily="34" charset="0"/>
            </a:endParaRPr>
          </a:p>
        </p:txBody>
      </p:sp>
      <p:sp>
        <p:nvSpPr>
          <p:cNvPr id="3" name="object 3"/>
          <p:cNvSpPr/>
          <p:nvPr/>
        </p:nvSpPr>
        <p:spPr>
          <a:xfrm>
            <a:off x="7078318" y="5961749"/>
            <a:ext cx="4925060" cy="4216400"/>
          </a:xfrm>
          <a:custGeom>
            <a:avLst/>
            <a:gdLst/>
            <a:ahLst/>
            <a:cxnLst/>
            <a:rect l="l" t="t" r="r" b="b"/>
            <a:pathLst>
              <a:path w="4925059" h="4216400">
                <a:moveTo>
                  <a:pt x="4830564" y="0"/>
                </a:moveTo>
                <a:lnTo>
                  <a:pt x="94237" y="0"/>
                </a:lnTo>
                <a:lnTo>
                  <a:pt x="57554" y="7405"/>
                </a:lnTo>
                <a:lnTo>
                  <a:pt x="27599" y="27599"/>
                </a:lnTo>
                <a:lnTo>
                  <a:pt x="7405" y="57554"/>
                </a:lnTo>
                <a:lnTo>
                  <a:pt x="0" y="94237"/>
                </a:lnTo>
                <a:lnTo>
                  <a:pt x="0" y="4121717"/>
                </a:lnTo>
                <a:lnTo>
                  <a:pt x="7405" y="4158396"/>
                </a:lnTo>
                <a:lnTo>
                  <a:pt x="27599" y="4188351"/>
                </a:lnTo>
                <a:lnTo>
                  <a:pt x="57554" y="4208548"/>
                </a:lnTo>
                <a:lnTo>
                  <a:pt x="94237" y="4215955"/>
                </a:lnTo>
                <a:lnTo>
                  <a:pt x="4830564" y="4215955"/>
                </a:lnTo>
                <a:lnTo>
                  <a:pt x="4867248" y="4208548"/>
                </a:lnTo>
                <a:lnTo>
                  <a:pt x="4897202" y="4188351"/>
                </a:lnTo>
                <a:lnTo>
                  <a:pt x="4917397" y="4158396"/>
                </a:lnTo>
                <a:lnTo>
                  <a:pt x="4924802" y="4121717"/>
                </a:lnTo>
                <a:lnTo>
                  <a:pt x="4924802" y="94237"/>
                </a:lnTo>
                <a:lnTo>
                  <a:pt x="4917397" y="57554"/>
                </a:lnTo>
                <a:lnTo>
                  <a:pt x="4897202" y="27599"/>
                </a:lnTo>
                <a:lnTo>
                  <a:pt x="4867248" y="7405"/>
                </a:lnTo>
                <a:lnTo>
                  <a:pt x="4830564" y="0"/>
                </a:lnTo>
                <a:close/>
              </a:path>
            </a:pathLst>
          </a:custGeom>
          <a:solidFill>
            <a:srgbClr val="04739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7301213" y="5932030"/>
            <a:ext cx="4312920" cy="3924151"/>
          </a:xfrm>
          <a:prstGeom prst="rect">
            <a:avLst/>
          </a:prstGeom>
        </p:spPr>
        <p:txBody>
          <a:bodyPr vert="horz" wrap="square" lIns="0" tIns="198120" rIns="0" bIns="0" rtlCol="0">
            <a:spAutoFit/>
          </a:bodyPr>
          <a:lstStyle/>
          <a:p>
            <a:pPr marL="12700">
              <a:lnSpc>
                <a:spcPct val="100000"/>
              </a:lnSpc>
              <a:spcBef>
                <a:spcPts val="1560"/>
              </a:spcBef>
            </a:pPr>
            <a:r>
              <a:rPr sz="3550">
                <a:solidFill>
                  <a:srgbClr val="FFFFFF"/>
                </a:solidFill>
                <a:latin typeface="Arial" panose="020B0604020202020204" pitchFamily="34" charset="0"/>
                <a:cs typeface="Arial" panose="020B0604020202020204" pitchFamily="34" charset="0"/>
              </a:rPr>
              <a:t>Discussion</a:t>
            </a:r>
          </a:p>
          <a:p>
            <a:pPr marL="12700" marR="267970">
              <a:lnSpc>
                <a:spcPct val="100000"/>
              </a:lnSpc>
              <a:spcBef>
                <a:spcPts val="775"/>
              </a:spcBef>
            </a:pPr>
            <a:r>
              <a:rPr sz="1900">
                <a:solidFill>
                  <a:srgbClr val="FFFFFF"/>
                </a:solidFill>
                <a:latin typeface="Arial" panose="020B0604020202020204" pitchFamily="34" charset="0"/>
                <a:cs typeface="Arial" panose="020B0604020202020204" pitchFamily="34" charset="0"/>
              </a:rPr>
              <a:t>Une fois le jeu terminé, ramassez les carrés et retournez en classe, ou</a:t>
            </a:r>
            <a:endParaRPr sz="1900">
              <a:latin typeface="Arial" panose="020B0604020202020204" pitchFamily="34" charset="0"/>
              <a:cs typeface="Arial" panose="020B0604020202020204" pitchFamily="34" charset="0"/>
            </a:endParaRPr>
          </a:p>
          <a:p>
            <a:pPr marL="12700" marR="101600">
              <a:lnSpc>
                <a:spcPts val="2280"/>
              </a:lnSpc>
              <a:spcBef>
                <a:spcPts val="70"/>
              </a:spcBef>
            </a:pPr>
            <a:r>
              <a:rPr sz="1900">
                <a:solidFill>
                  <a:srgbClr val="FFFFFF"/>
                </a:solidFill>
                <a:latin typeface="Arial" panose="020B0604020202020204" pitchFamily="34" charset="0"/>
                <a:cs typeface="Arial" panose="020B0604020202020204" pitchFamily="34" charset="0"/>
              </a:rPr>
              <a:t>restez dehors s’il fait beau. Les élèves auront peut-être besoin d’une petite pause pour boire avant d’entamer la discussion.</a:t>
            </a:r>
            <a:endParaRPr sz="1900">
              <a:latin typeface="Arial" panose="020B0604020202020204" pitchFamily="34" charset="0"/>
              <a:cs typeface="Arial" panose="020B0604020202020204" pitchFamily="34" charset="0"/>
            </a:endParaRPr>
          </a:p>
          <a:p>
            <a:pPr marL="12700" marR="5080">
              <a:lnSpc>
                <a:spcPct val="100000"/>
              </a:lnSpc>
              <a:spcBef>
                <a:spcPts val="1020"/>
              </a:spcBef>
            </a:pPr>
            <a:r>
              <a:rPr sz="1900" b="1">
                <a:solidFill>
                  <a:srgbClr val="FFFFFF"/>
                </a:solidFill>
                <a:latin typeface="Arial" panose="020B0604020202020204" pitchFamily="34" charset="0"/>
                <a:cs typeface="Arial" panose="020B0604020202020204" pitchFamily="34" charset="0"/>
              </a:rPr>
              <a:t>Remarque : </a:t>
            </a:r>
            <a:r>
              <a:rPr sz="1900">
                <a:solidFill>
                  <a:srgbClr val="FFFFFF"/>
                </a:solidFill>
                <a:latin typeface="Arial" panose="020B0604020202020204" pitchFamily="34" charset="0"/>
                <a:cs typeface="Arial" panose="020B0604020202020204" pitchFamily="34" charset="0"/>
              </a:rPr>
              <a:t>Il est très important d’organiser une discussion après un jeu de simulation interactif pour consolider l’apprentissage.</a:t>
            </a:r>
            <a:endParaRPr sz="1900">
              <a:latin typeface="Arial" panose="020B0604020202020204" pitchFamily="34" charset="0"/>
              <a:cs typeface="Arial" panose="020B0604020202020204" pitchFamily="34" charset="0"/>
            </a:endParaRPr>
          </a:p>
        </p:txBody>
      </p:sp>
      <p:sp>
        <p:nvSpPr>
          <p:cNvPr id="5" name="object 5"/>
          <p:cNvSpPr/>
          <p:nvPr/>
        </p:nvSpPr>
        <p:spPr>
          <a:xfrm>
            <a:off x="13290291" y="942379"/>
            <a:ext cx="3826510" cy="643255"/>
          </a:xfrm>
          <a:custGeom>
            <a:avLst/>
            <a:gdLst/>
            <a:ahLst/>
            <a:cxnLst/>
            <a:rect l="l" t="t" r="r" b="b"/>
            <a:pathLst>
              <a:path w="3826509" h="643255">
                <a:moveTo>
                  <a:pt x="3731875" y="0"/>
                </a:moveTo>
                <a:lnTo>
                  <a:pt x="94237" y="0"/>
                </a:lnTo>
                <a:lnTo>
                  <a:pt x="57554" y="7405"/>
                </a:lnTo>
                <a:lnTo>
                  <a:pt x="27599" y="27599"/>
                </a:lnTo>
                <a:lnTo>
                  <a:pt x="7405" y="57554"/>
                </a:lnTo>
                <a:lnTo>
                  <a:pt x="0" y="94237"/>
                </a:lnTo>
                <a:lnTo>
                  <a:pt x="0" y="548873"/>
                </a:lnTo>
                <a:lnTo>
                  <a:pt x="7405" y="585556"/>
                </a:lnTo>
                <a:lnTo>
                  <a:pt x="27599" y="615511"/>
                </a:lnTo>
                <a:lnTo>
                  <a:pt x="57554" y="635706"/>
                </a:lnTo>
                <a:lnTo>
                  <a:pt x="94237" y="643111"/>
                </a:lnTo>
                <a:lnTo>
                  <a:pt x="3731875" y="643111"/>
                </a:lnTo>
                <a:lnTo>
                  <a:pt x="3768559" y="635706"/>
                </a:lnTo>
                <a:lnTo>
                  <a:pt x="3798513" y="615511"/>
                </a:lnTo>
                <a:lnTo>
                  <a:pt x="3818708" y="585556"/>
                </a:lnTo>
                <a:lnTo>
                  <a:pt x="3826113" y="548873"/>
                </a:lnTo>
                <a:lnTo>
                  <a:pt x="3826113" y="94237"/>
                </a:lnTo>
                <a:lnTo>
                  <a:pt x="3818708" y="57554"/>
                </a:lnTo>
                <a:lnTo>
                  <a:pt x="3798513" y="27599"/>
                </a:lnTo>
                <a:lnTo>
                  <a:pt x="3768559" y="7405"/>
                </a:lnTo>
                <a:lnTo>
                  <a:pt x="3731875" y="0"/>
                </a:lnTo>
                <a:close/>
              </a:path>
            </a:pathLst>
          </a:custGeom>
          <a:solidFill>
            <a:srgbClr val="22222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13513186" y="1096364"/>
            <a:ext cx="2915920" cy="314960"/>
          </a:xfrm>
          <a:prstGeom prst="rect">
            <a:avLst/>
          </a:prstGeom>
        </p:spPr>
        <p:txBody>
          <a:bodyPr vert="horz" wrap="square" lIns="0" tIns="12065" rIns="0" bIns="0" rtlCol="0">
            <a:spAutoFit/>
          </a:bodyPr>
          <a:lstStyle/>
          <a:p>
            <a:pPr marL="12700">
              <a:lnSpc>
                <a:spcPct val="100000"/>
              </a:lnSpc>
              <a:spcBef>
                <a:spcPts val="95"/>
              </a:spcBef>
            </a:pPr>
            <a:r>
              <a:rPr sz="1900" b="1">
                <a:solidFill>
                  <a:srgbClr val="FCC941"/>
                </a:solidFill>
                <a:latin typeface="Arial" panose="020B0604020202020204" pitchFamily="34" charset="0"/>
                <a:cs typeface="Arial" panose="020B0604020202020204" pitchFamily="34" charset="0"/>
              </a:rPr>
              <a:t>CONSEIL D’ANIMATION :</a:t>
            </a:r>
            <a:endParaRPr sz="1900" b="1">
              <a:latin typeface="Arial" panose="020B0604020202020204" pitchFamily="34" charset="0"/>
              <a:cs typeface="Arial" panose="020B0604020202020204" pitchFamily="34" charset="0"/>
            </a:endParaRPr>
          </a:p>
        </p:txBody>
      </p:sp>
      <p:sp>
        <p:nvSpPr>
          <p:cNvPr id="7" name="object 7"/>
          <p:cNvSpPr txBox="1"/>
          <p:nvPr/>
        </p:nvSpPr>
        <p:spPr>
          <a:xfrm>
            <a:off x="957003" y="9201464"/>
            <a:ext cx="5782945" cy="704215"/>
          </a:xfrm>
          <a:prstGeom prst="rect">
            <a:avLst/>
          </a:prstGeom>
        </p:spPr>
        <p:txBody>
          <a:bodyPr vert="horz" wrap="square" lIns="0" tIns="12065" rIns="0" bIns="0" rtlCol="0">
            <a:spAutoFit/>
          </a:bodyPr>
          <a:lstStyle/>
          <a:p>
            <a:pPr marL="12700" marR="5080">
              <a:lnSpc>
                <a:spcPct val="102299"/>
              </a:lnSpc>
              <a:spcBef>
                <a:spcPts val="95"/>
              </a:spcBef>
            </a:pPr>
            <a:r>
              <a:rPr sz="1450" i="1">
                <a:latin typeface="Arial" panose="020B0604020202020204" pitchFamily="34" charset="0"/>
                <a:cs typeface="Arial" panose="020B0604020202020204" pitchFamily="34" charset="0"/>
              </a:rPr>
              <a:t>Adaptation de « The Food Chain Game », Canadian Parks and Wilderness Society - Southern Alberta (https://cpaws-southernalberta. org/education-program/food-chain-game/).</a:t>
            </a:r>
            <a:endParaRPr sz="1450">
              <a:latin typeface="Arial" panose="020B0604020202020204" pitchFamily="34" charset="0"/>
              <a:cs typeface="Arial" panose="020B0604020202020204" pitchFamily="34" charset="0"/>
            </a:endParaRPr>
          </a:p>
        </p:txBody>
      </p:sp>
      <p:sp>
        <p:nvSpPr>
          <p:cNvPr id="8" name="object 8"/>
          <p:cNvSpPr/>
          <p:nvPr/>
        </p:nvSpPr>
        <p:spPr>
          <a:xfrm>
            <a:off x="13214256" y="1585489"/>
            <a:ext cx="5948045" cy="8357234"/>
          </a:xfrm>
          <a:custGeom>
            <a:avLst/>
            <a:gdLst/>
            <a:ahLst/>
            <a:cxnLst/>
            <a:rect l="l" t="t" r="r" b="b"/>
            <a:pathLst>
              <a:path w="5948044" h="8357234">
                <a:moveTo>
                  <a:pt x="5853224" y="0"/>
                </a:moveTo>
                <a:lnTo>
                  <a:pt x="94237" y="0"/>
                </a:lnTo>
                <a:lnTo>
                  <a:pt x="57554" y="7405"/>
                </a:lnTo>
                <a:lnTo>
                  <a:pt x="27599" y="27599"/>
                </a:lnTo>
                <a:lnTo>
                  <a:pt x="7405" y="57554"/>
                </a:lnTo>
                <a:lnTo>
                  <a:pt x="0" y="94237"/>
                </a:lnTo>
                <a:lnTo>
                  <a:pt x="0" y="8262376"/>
                </a:lnTo>
                <a:lnTo>
                  <a:pt x="7405" y="8299060"/>
                </a:lnTo>
                <a:lnTo>
                  <a:pt x="27599" y="8329014"/>
                </a:lnTo>
                <a:lnTo>
                  <a:pt x="57554" y="8349209"/>
                </a:lnTo>
                <a:lnTo>
                  <a:pt x="94237" y="8356614"/>
                </a:lnTo>
                <a:lnTo>
                  <a:pt x="5853224" y="8356614"/>
                </a:lnTo>
                <a:lnTo>
                  <a:pt x="5889908" y="8349209"/>
                </a:lnTo>
                <a:lnTo>
                  <a:pt x="5919862" y="8329014"/>
                </a:lnTo>
                <a:lnTo>
                  <a:pt x="5940057" y="8299060"/>
                </a:lnTo>
                <a:lnTo>
                  <a:pt x="5947462" y="8262376"/>
                </a:lnTo>
                <a:lnTo>
                  <a:pt x="5947462" y="94237"/>
                </a:lnTo>
                <a:lnTo>
                  <a:pt x="5940057" y="57554"/>
                </a:lnTo>
                <a:lnTo>
                  <a:pt x="5919862" y="27599"/>
                </a:lnTo>
                <a:lnTo>
                  <a:pt x="5889908" y="7405"/>
                </a:lnTo>
                <a:lnTo>
                  <a:pt x="5853224"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txBox="1"/>
          <p:nvPr/>
        </p:nvSpPr>
        <p:spPr>
          <a:xfrm>
            <a:off x="13437151" y="1739475"/>
            <a:ext cx="5485130" cy="7917815"/>
          </a:xfrm>
          <a:prstGeom prst="rect">
            <a:avLst/>
          </a:prstGeom>
        </p:spPr>
        <p:txBody>
          <a:bodyPr vert="horz" wrap="square" lIns="0" tIns="12065" rIns="0" bIns="0" rtlCol="0">
            <a:spAutoFit/>
          </a:bodyPr>
          <a:lstStyle/>
          <a:p>
            <a:pPr marL="12700" marR="259079" algn="just">
              <a:lnSpc>
                <a:spcPct val="100000"/>
              </a:lnSpc>
              <a:spcBef>
                <a:spcPts val="95"/>
              </a:spcBef>
            </a:pPr>
            <a:r>
              <a:rPr sz="1900">
                <a:latin typeface="Arial" panose="020B0604020202020204" pitchFamily="34" charset="0"/>
                <a:cs typeface="Arial" panose="020B0604020202020204" pitchFamily="34" charset="0"/>
              </a:rPr>
              <a:t>Accordez un court « temps de réflexion » avant de commencer la discussion. Invitez différents participants à partager leurs idées.</a:t>
            </a:r>
          </a:p>
          <a:p>
            <a:pPr marL="12700" marR="1085215">
              <a:lnSpc>
                <a:spcPct val="100000"/>
              </a:lnSpc>
              <a:spcBef>
                <a:spcPts val="1470"/>
              </a:spcBef>
            </a:pPr>
            <a:r>
              <a:rPr sz="1900">
                <a:latin typeface="Arial" panose="020B0604020202020204" pitchFamily="34" charset="0"/>
                <a:cs typeface="Arial" panose="020B0604020202020204" pitchFamily="34" charset="0"/>
              </a:rPr>
              <a:t>Exemples de questions pour susciter la discussion :</a:t>
            </a:r>
          </a:p>
          <a:p>
            <a:pPr marL="12700">
              <a:lnSpc>
                <a:spcPct val="100000"/>
              </a:lnSpc>
              <a:spcBef>
                <a:spcPts val="855"/>
              </a:spcBef>
            </a:pPr>
            <a:r>
              <a:rPr sz="2400" b="1">
                <a:solidFill>
                  <a:srgbClr val="292899"/>
                </a:solidFill>
                <a:latin typeface="Arial" panose="020B0604020202020204" pitchFamily="34" charset="0"/>
                <a:cs typeface="Arial" panose="020B0604020202020204" pitchFamily="34" charset="0"/>
              </a:rPr>
              <a:t>En réfléchissant au jeu :</a:t>
            </a:r>
          </a:p>
          <a:p>
            <a:pPr marL="387985" marR="222250" indent="-234315" algn="just">
              <a:lnSpc>
                <a:spcPct val="100000"/>
              </a:lnSpc>
              <a:spcBef>
                <a:spcPts val="505"/>
              </a:spcBef>
              <a:buChar char="•"/>
              <a:tabLst>
                <a:tab pos="389255" algn="l"/>
              </a:tabLst>
            </a:pPr>
            <a:r>
              <a:rPr sz="1900">
                <a:latin typeface="Arial" panose="020B0604020202020204" pitchFamily="34" charset="0"/>
                <a:cs typeface="Arial" panose="020B0604020202020204" pitchFamily="34" charset="0"/>
              </a:rPr>
              <a:t>Comment vous êtes-vous sentis pendant le 	jeu? Quel rôle avez-vous préféré jouer dans 	le jeu, et pourquoi?</a:t>
            </a:r>
          </a:p>
          <a:p>
            <a:pPr marL="389255" marR="5080" indent="-235585">
              <a:lnSpc>
                <a:spcPct val="100000"/>
              </a:lnSpc>
              <a:spcBef>
                <a:spcPts val="1100"/>
              </a:spcBef>
              <a:buChar char="•"/>
              <a:tabLst>
                <a:tab pos="389255" algn="l"/>
              </a:tabLst>
            </a:pPr>
            <a:r>
              <a:rPr sz="1900">
                <a:latin typeface="Arial" panose="020B0604020202020204" pitchFamily="34" charset="0"/>
                <a:cs typeface="Arial" panose="020B0604020202020204" pitchFamily="34" charset="0"/>
              </a:rPr>
              <a:t>Qu’avez-vous fait pour éviter de vous faire attraper? Les animaux et les plantes utilisent- ils des stratégies similaires?</a:t>
            </a:r>
          </a:p>
          <a:p>
            <a:pPr marL="389255" marR="16510" indent="-235585">
              <a:lnSpc>
                <a:spcPct val="100000"/>
              </a:lnSpc>
              <a:spcBef>
                <a:spcPts val="1100"/>
              </a:spcBef>
              <a:buChar char="•"/>
              <a:tabLst>
                <a:tab pos="389255" algn="l"/>
              </a:tabLst>
            </a:pPr>
            <a:r>
              <a:rPr sz="1900">
                <a:latin typeface="Arial" panose="020B0604020202020204" pitchFamily="34" charset="0"/>
                <a:cs typeface="Arial" panose="020B0604020202020204" pitchFamily="34" charset="0"/>
              </a:rPr>
              <a:t>Quelles stratégies avez-vous utilisées pour attraper les autres élèves? Les animaux et les plantes utilisent-ils ces stratégies?</a:t>
            </a:r>
          </a:p>
          <a:p>
            <a:pPr marL="389255" marR="69850" indent="-235585">
              <a:lnSpc>
                <a:spcPct val="100000"/>
              </a:lnSpc>
              <a:spcBef>
                <a:spcPts val="1100"/>
              </a:spcBef>
              <a:buChar char="•"/>
              <a:tabLst>
                <a:tab pos="389255" algn="l"/>
              </a:tabLst>
            </a:pPr>
            <a:r>
              <a:rPr sz="1900">
                <a:latin typeface="Arial" panose="020B0604020202020204" pitchFamily="34" charset="0"/>
                <a:cs typeface="Arial" panose="020B0604020202020204" pitchFamily="34" charset="0"/>
              </a:rPr>
              <a:t>Si nous ajoutions les humains à la chaîne alimentaire, quelles règles ajouterions-nous?</a:t>
            </a:r>
          </a:p>
          <a:p>
            <a:pPr marL="389255" marR="563880" indent="-235585">
              <a:lnSpc>
                <a:spcPct val="100000"/>
              </a:lnSpc>
              <a:spcBef>
                <a:spcPts val="1105"/>
              </a:spcBef>
              <a:buChar char="•"/>
              <a:tabLst>
                <a:tab pos="389255" algn="l"/>
              </a:tabLst>
            </a:pPr>
            <a:r>
              <a:rPr sz="1900">
                <a:latin typeface="Arial" panose="020B0604020202020204" pitchFamily="34" charset="0"/>
                <a:cs typeface="Arial" panose="020B0604020202020204" pitchFamily="34" charset="0"/>
              </a:rPr>
              <a:t>Que se passerait-il si nous ajoutions une maladie?</a:t>
            </a:r>
          </a:p>
          <a:p>
            <a:pPr marL="389255" marR="163830" indent="-235585">
              <a:lnSpc>
                <a:spcPct val="100000"/>
              </a:lnSpc>
              <a:spcBef>
                <a:spcPts val="1105"/>
              </a:spcBef>
              <a:buChar char="•"/>
              <a:tabLst>
                <a:tab pos="389255" algn="l"/>
              </a:tabLst>
            </a:pPr>
            <a:r>
              <a:rPr sz="1900">
                <a:latin typeface="Arial" panose="020B0604020202020204" pitchFamily="34" charset="0"/>
                <a:cs typeface="Arial" panose="020B0604020202020204" pitchFamily="34" charset="0"/>
              </a:rPr>
              <a:t>Que se passerait-il si nous ajoutions une catastrophe naturelle, comme un feu de forêt qui détruirait la plupart des plantes ou une inondation?</a:t>
            </a:r>
          </a:p>
        </p:txBody>
      </p:sp>
      <p:sp>
        <p:nvSpPr>
          <p:cNvPr id="10" name="object 10"/>
          <p:cNvSpPr txBox="1"/>
          <p:nvPr/>
        </p:nvSpPr>
        <p:spPr>
          <a:xfrm>
            <a:off x="7065618" y="1215461"/>
            <a:ext cx="4671060" cy="4481035"/>
          </a:xfrm>
          <a:prstGeom prst="rect">
            <a:avLst/>
          </a:prstGeom>
        </p:spPr>
        <p:txBody>
          <a:bodyPr vert="horz" wrap="square" lIns="0" tIns="74295" rIns="0" bIns="0" rtlCol="0">
            <a:spAutoFit/>
          </a:bodyPr>
          <a:lstStyle/>
          <a:p>
            <a:pPr marL="955040" marR="88265" indent="-942975">
              <a:lnSpc>
                <a:spcPts val="2280"/>
              </a:lnSpc>
              <a:spcBef>
                <a:spcPts val="585"/>
              </a:spcBef>
            </a:pPr>
            <a:r>
              <a:rPr sz="2000" b="1">
                <a:solidFill>
                  <a:srgbClr val="047390"/>
                </a:solidFill>
                <a:latin typeface="Arial" panose="020B0604020202020204" pitchFamily="34" charset="0"/>
                <a:cs typeface="Arial" panose="020B0604020202020204" pitchFamily="34" charset="0"/>
              </a:rPr>
              <a:t>Étape 6</a:t>
            </a:r>
            <a:r>
              <a:rPr sz="2300">
                <a:solidFill>
                  <a:srgbClr val="047390"/>
                </a:solidFill>
                <a:latin typeface="Arial" panose="020B0604020202020204" pitchFamily="34" charset="0"/>
                <a:cs typeface="Arial" panose="020B0604020202020204" pitchFamily="34" charset="0"/>
              </a:rPr>
              <a:t> </a:t>
            </a:r>
            <a:r>
              <a:rPr sz="1900">
                <a:solidFill>
                  <a:srgbClr val="222222"/>
                </a:solidFill>
                <a:latin typeface="Arial" panose="020B0604020202020204" pitchFamily="34" charset="0"/>
                <a:cs typeface="Arial" panose="020B0604020202020204" pitchFamily="34" charset="0"/>
              </a:rPr>
              <a:t>Indiquez aux élèves la durée approximative du jeu (essayez 10 à 20 minutes selon l’âge et la maturité du groupe). Indiquez le signal que vous utiliserez pour mettre fin au jeu (par exemple, un sifflet, un petit tambour, un drapeau). Vous êtes maintenant prêt à commencer! Remarque importante : Au début du jeu, laissez partir les producteurs</a:t>
            </a:r>
            <a:endParaRPr sz="1900">
              <a:latin typeface="Arial" panose="020B0604020202020204" pitchFamily="34" charset="0"/>
              <a:cs typeface="Arial" panose="020B0604020202020204" pitchFamily="34" charset="0"/>
            </a:endParaRPr>
          </a:p>
          <a:p>
            <a:pPr marL="955040">
              <a:lnSpc>
                <a:spcPts val="2155"/>
              </a:lnSpc>
            </a:pPr>
            <a:r>
              <a:rPr sz="1900">
                <a:solidFill>
                  <a:srgbClr val="222222"/>
                </a:solidFill>
                <a:latin typeface="Arial" panose="020B0604020202020204" pitchFamily="34" charset="0"/>
                <a:cs typeface="Arial" panose="020B0604020202020204" pitchFamily="34" charset="0"/>
              </a:rPr>
              <a:t>en leur donnant une avance</a:t>
            </a:r>
            <a:endParaRPr sz="1900">
              <a:latin typeface="Arial" panose="020B0604020202020204" pitchFamily="34" charset="0"/>
              <a:cs typeface="Arial" panose="020B0604020202020204" pitchFamily="34" charset="0"/>
            </a:endParaRPr>
          </a:p>
          <a:p>
            <a:pPr marL="955040" marR="5080">
              <a:lnSpc>
                <a:spcPts val="2280"/>
              </a:lnSpc>
              <a:spcBef>
                <a:spcPts val="70"/>
              </a:spcBef>
            </a:pPr>
            <a:r>
              <a:rPr sz="1900">
                <a:solidFill>
                  <a:srgbClr val="222222"/>
                </a:solidFill>
                <a:latin typeface="Arial" panose="020B0604020202020204" pitchFamily="34" charset="0"/>
                <a:cs typeface="Arial" panose="020B0604020202020204" pitchFamily="34" charset="0"/>
              </a:rPr>
              <a:t>de 10 secondes, suivis des herbivores, des carnivores et des décomposeurs.</a:t>
            </a:r>
            <a:endParaRPr sz="1900">
              <a:latin typeface="Arial" panose="020B0604020202020204" pitchFamily="34" charset="0"/>
              <a:cs typeface="Arial" panose="020B0604020202020204" pitchFamily="34" charset="0"/>
            </a:endParaRPr>
          </a:p>
        </p:txBody>
      </p:sp>
      <p:sp>
        <p:nvSpPr>
          <p:cNvPr id="14" name="object 10">
            <a:extLst>
              <a:ext uri="{FF2B5EF4-FFF2-40B4-BE49-F238E27FC236}">
                <a16:creationId xmlns:a16="http://schemas.microsoft.com/office/drawing/2014/main" id="{BEADAACE-380D-4676-26B2-B2FACF5A4432}"/>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a:effectLst/>
                <a:latin typeface="Arial" panose="020B0604020202020204" pitchFamily="34" charset="0"/>
                <a:cs typeface="Arial" panose="020B0604020202020204" pitchFamily="34" charset="0"/>
              </a:rPr>
              <a:t>Mission : Explorer pour </a:t>
            </a:r>
            <a:r>
              <a:rPr lang="en-CA" err="1">
                <a:effectLst/>
                <a:latin typeface="Arial" panose="020B0604020202020204" pitchFamily="34" charset="0"/>
                <a:cs typeface="Arial" panose="020B0604020202020204" pitchFamily="34" charset="0"/>
              </a:rPr>
              <a:t>restaurer</a:t>
            </a:r>
            <a:r>
              <a:rPr lang="en-CA">
                <a:effectLst/>
                <a:latin typeface="Arial" panose="020B0604020202020204" pitchFamily="34" charset="0"/>
                <a:cs typeface="Arial" panose="020B0604020202020204" pitchFamily="34" charset="0"/>
              </a:rPr>
              <a:t> — Rapport </a:t>
            </a:r>
            <a:r>
              <a:rPr lang="en-CA" err="1">
                <a:effectLst/>
                <a:latin typeface="Arial" panose="020B0604020202020204" pitchFamily="34" charset="0"/>
                <a:cs typeface="Arial" panose="020B0604020202020204" pitchFamily="34" charset="0"/>
              </a:rPr>
              <a:t>Planète</a:t>
            </a:r>
            <a:r>
              <a:rPr lang="en-CA">
                <a:effectLst/>
                <a:latin typeface="Arial" panose="020B0604020202020204" pitchFamily="34" charset="0"/>
                <a:cs typeface="Arial" panose="020B0604020202020204" pitchFamily="34" charset="0"/>
              </a:rPr>
              <a:t> </a:t>
            </a:r>
            <a:r>
              <a:rPr lang="en-CA" err="1">
                <a:effectLst/>
                <a:latin typeface="Arial" panose="020B0604020202020204" pitchFamily="34" charset="0"/>
                <a:cs typeface="Arial" panose="020B0604020202020204" pitchFamily="34" charset="0"/>
              </a:rPr>
              <a:t>vivante</a:t>
            </a:r>
            <a:r>
              <a:rPr lang="en-CA">
                <a:effectLst/>
                <a:latin typeface="Arial" panose="020B0604020202020204" pitchFamily="34" charset="0"/>
                <a:cs typeface="Arial" panose="020B0604020202020204" pitchFamily="34" charset="0"/>
              </a:rPr>
              <a:t> Canada pour enfants</a:t>
            </a:r>
          </a:p>
        </p:txBody>
      </p:sp>
      <p:sp>
        <p:nvSpPr>
          <p:cNvPr id="15" name="object 11">
            <a:extLst>
              <a:ext uri="{FF2B5EF4-FFF2-40B4-BE49-F238E27FC236}">
                <a16:creationId xmlns:a16="http://schemas.microsoft.com/office/drawing/2014/main" id="{3C2C2427-620A-6979-6D5B-BC4DC6EDABF2}"/>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6</a:t>
            </a:fld>
            <a:endParaRPr>
              <a:latin typeface="Arial" panose="020B0604020202020204" pitchFamily="34" charset="0"/>
              <a:cs typeface="Arial" panose="020B0604020202020204" pitchFamily="34" charset="0"/>
            </a:endParaRPr>
          </a:p>
        </p:txBody>
      </p:sp>
      <p:pic>
        <p:nvPicPr>
          <p:cNvPr id="16" name="Picture 15" descr="A yellow spiral on a black background&#10;&#10;Description automatically generated">
            <a:extLst>
              <a:ext uri="{FF2B5EF4-FFF2-40B4-BE49-F238E27FC236}">
                <a16:creationId xmlns:a16="http://schemas.microsoft.com/office/drawing/2014/main" id="{E60A39C5-DC56-E2C6-F6B9-A33485C90D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22" y="-953793"/>
            <a:ext cx="7772400" cy="190758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white line on a black background&#10;&#10;Description automatically generated">
            <a:extLst>
              <a:ext uri="{FF2B5EF4-FFF2-40B4-BE49-F238E27FC236}">
                <a16:creationId xmlns:a16="http://schemas.microsoft.com/office/drawing/2014/main" id="{4B0B29E3-A74B-29F0-F1A6-3AB60F03A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25" y="-1895509"/>
            <a:ext cx="7772400" cy="3881093"/>
          </a:xfrm>
          <a:prstGeom prst="rect">
            <a:avLst/>
          </a:prstGeom>
        </p:spPr>
      </p:pic>
      <p:sp>
        <p:nvSpPr>
          <p:cNvPr id="5" name="object 5"/>
          <p:cNvSpPr/>
          <p:nvPr/>
        </p:nvSpPr>
        <p:spPr>
          <a:xfrm>
            <a:off x="942379" y="911143"/>
            <a:ext cx="3902710" cy="7853045"/>
          </a:xfrm>
          <a:custGeom>
            <a:avLst/>
            <a:gdLst/>
            <a:ahLst/>
            <a:cxnLst/>
            <a:rect l="l" t="t" r="r" b="b"/>
            <a:pathLst>
              <a:path w="3902710" h="7853045">
                <a:moveTo>
                  <a:pt x="3807915" y="0"/>
                </a:moveTo>
                <a:lnTo>
                  <a:pt x="94237" y="0"/>
                </a:lnTo>
                <a:lnTo>
                  <a:pt x="57554" y="7405"/>
                </a:lnTo>
                <a:lnTo>
                  <a:pt x="27599" y="27599"/>
                </a:lnTo>
                <a:lnTo>
                  <a:pt x="7405" y="57554"/>
                </a:lnTo>
                <a:lnTo>
                  <a:pt x="0" y="94237"/>
                </a:lnTo>
                <a:lnTo>
                  <a:pt x="0" y="7758748"/>
                </a:lnTo>
                <a:lnTo>
                  <a:pt x="7405" y="7795431"/>
                </a:lnTo>
                <a:lnTo>
                  <a:pt x="27599" y="7825386"/>
                </a:lnTo>
                <a:lnTo>
                  <a:pt x="57554" y="7845580"/>
                </a:lnTo>
                <a:lnTo>
                  <a:pt x="94237" y="7852986"/>
                </a:lnTo>
                <a:lnTo>
                  <a:pt x="3807915" y="7852986"/>
                </a:lnTo>
                <a:lnTo>
                  <a:pt x="3844594" y="7845580"/>
                </a:lnTo>
                <a:lnTo>
                  <a:pt x="3874549" y="7825386"/>
                </a:lnTo>
                <a:lnTo>
                  <a:pt x="3894746" y="7795431"/>
                </a:lnTo>
                <a:lnTo>
                  <a:pt x="3902153" y="7758748"/>
                </a:lnTo>
                <a:lnTo>
                  <a:pt x="3902153" y="94237"/>
                </a:lnTo>
                <a:lnTo>
                  <a:pt x="3894746" y="57554"/>
                </a:lnTo>
                <a:lnTo>
                  <a:pt x="3874549" y="27599"/>
                </a:lnTo>
                <a:lnTo>
                  <a:pt x="3844594" y="7405"/>
                </a:lnTo>
                <a:lnTo>
                  <a:pt x="3807915"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6" name="object 6"/>
          <p:cNvPicPr/>
          <p:nvPr/>
        </p:nvPicPr>
        <p:blipFill>
          <a:blip r:embed="rId3" cstate="print"/>
          <a:stretch>
            <a:fillRect/>
          </a:stretch>
        </p:blipFill>
        <p:spPr>
          <a:xfrm>
            <a:off x="13120019" y="5503497"/>
            <a:ext cx="5759876" cy="4855590"/>
          </a:xfrm>
          <a:prstGeom prst="rect">
            <a:avLst/>
          </a:prstGeom>
        </p:spPr>
      </p:pic>
      <p:sp>
        <p:nvSpPr>
          <p:cNvPr id="7" name="object 7"/>
          <p:cNvSpPr txBox="1"/>
          <p:nvPr/>
        </p:nvSpPr>
        <p:spPr>
          <a:xfrm>
            <a:off x="1165273" y="1008126"/>
            <a:ext cx="3679815" cy="7644080"/>
          </a:xfrm>
          <a:prstGeom prst="rect">
            <a:avLst/>
          </a:prstGeom>
        </p:spPr>
        <p:txBody>
          <a:bodyPr vert="horz" wrap="square" lIns="0" tIns="121285" rIns="0" bIns="0" rtlCol="0" anchor="t">
            <a:spAutoFit/>
          </a:bodyPr>
          <a:lstStyle/>
          <a:p>
            <a:pPr marL="12700" marR="186690">
              <a:lnSpc>
                <a:spcPct val="76600"/>
              </a:lnSpc>
              <a:spcBef>
                <a:spcPts val="955"/>
              </a:spcBef>
            </a:pPr>
            <a:r>
              <a:rPr sz="2400" b="1">
                <a:solidFill>
                  <a:srgbClr val="292899"/>
                </a:solidFill>
                <a:latin typeface="Arial" panose="020B0604020202020204" pitchFamily="34" charset="0"/>
                <a:cs typeface="Arial" panose="020B0604020202020204" pitchFamily="34" charset="0"/>
              </a:rPr>
              <a:t>En réfléchissant aux écosystèmes du monde réel :</a:t>
            </a:r>
          </a:p>
          <a:p>
            <a:pPr marL="389255" marR="94615" indent="-235585" algn="l">
              <a:lnSpc>
                <a:spcPct val="100000"/>
              </a:lnSpc>
              <a:spcBef>
                <a:spcPts val="800"/>
              </a:spcBef>
              <a:buChar char="•"/>
              <a:tabLst>
                <a:tab pos="389255" algn="l"/>
              </a:tabLst>
            </a:pPr>
            <a:r>
              <a:rPr lang="en-CA" sz="1900">
                <a:latin typeface="Arial" panose="020B0604020202020204" pitchFamily="34" charset="0"/>
                <a:cs typeface="Arial" panose="020B0604020202020204" pitchFamily="34" charset="0"/>
              </a:rPr>
              <a:t>RÉFLEXION : </a:t>
            </a:r>
            <a:r>
              <a:rPr sz="1900">
                <a:latin typeface="Arial" panose="020B0604020202020204" pitchFamily="34" charset="0"/>
                <a:cs typeface="Arial" panose="020B0604020202020204" pitchFamily="34" charset="0"/>
              </a:rPr>
              <a:t>Qu’arriverait-  il à l’équilibre d’un écosystème si une espèce, en particulier une espèce</a:t>
            </a:r>
          </a:p>
          <a:p>
            <a:pPr marL="389255" algn="l">
              <a:lnSpc>
                <a:spcPts val="2260"/>
              </a:lnSpc>
            </a:pPr>
            <a:r>
              <a:rPr sz="1900">
                <a:latin typeface="Arial" panose="020B0604020202020204" pitchFamily="34" charset="0"/>
                <a:cs typeface="Arial" panose="020B0604020202020204" pitchFamily="34" charset="0"/>
              </a:rPr>
              <a:t>clé de voûte, disparaissait?</a:t>
            </a:r>
          </a:p>
          <a:p>
            <a:pPr marL="389255" marR="567690" indent="-235585" algn="l">
              <a:lnSpc>
                <a:spcPct val="100000"/>
              </a:lnSpc>
              <a:spcBef>
                <a:spcPts val="1200"/>
              </a:spcBef>
              <a:buChar char="•"/>
              <a:tabLst>
                <a:tab pos="389255" algn="l"/>
              </a:tabLst>
            </a:pPr>
            <a:r>
              <a:rPr lang="en-CA" sz="1900">
                <a:latin typeface="Arial" panose="020B0604020202020204" pitchFamily="34" charset="0"/>
                <a:cs typeface="Arial" panose="020B0604020202020204" pitchFamily="34" charset="0"/>
              </a:rPr>
              <a:t>LIEN : </a:t>
            </a:r>
            <a:r>
              <a:rPr sz="1900">
                <a:latin typeface="Arial" panose="020B0604020202020204" pitchFamily="34" charset="0"/>
                <a:cs typeface="Arial" panose="020B0604020202020204" pitchFamily="34" charset="0"/>
              </a:rPr>
              <a:t>Qu’arriverait-il aux autres espèces de l’écosystème si cette espèce disparaissait?</a:t>
            </a:r>
          </a:p>
          <a:p>
            <a:pPr marL="389255" marR="483870" indent="-235585" algn="l">
              <a:spcBef>
                <a:spcPts val="1200"/>
              </a:spcBef>
              <a:buChar char="•"/>
              <a:tabLst>
                <a:tab pos="389255" algn="l"/>
              </a:tabLst>
            </a:pPr>
            <a:r>
              <a:rPr lang="en-CA" sz="1900" dirty="0">
                <a:latin typeface="Arial"/>
                <a:cs typeface="Arial"/>
              </a:rPr>
              <a:t>CONCLUSION : </a:t>
            </a:r>
            <a:r>
              <a:rPr sz="1900" dirty="0">
                <a:latin typeface="Arial"/>
                <a:cs typeface="Arial"/>
              </a:rPr>
              <a:t>Qu’est-ce </a:t>
            </a:r>
            <a:r>
              <a:rPr sz="1900" dirty="0" err="1">
                <a:latin typeface="Arial"/>
                <a:cs typeface="Arial"/>
              </a:rPr>
              <a:t>que</a:t>
            </a:r>
            <a:r>
              <a:rPr sz="1900" dirty="0">
                <a:latin typeface="Arial"/>
                <a:cs typeface="Arial"/>
              </a:rPr>
              <a:t> </a:t>
            </a:r>
            <a:r>
              <a:rPr sz="1900" dirty="0" err="1">
                <a:latin typeface="Arial"/>
                <a:cs typeface="Arial"/>
              </a:rPr>
              <a:t>cela</a:t>
            </a:r>
            <a:r>
              <a:rPr sz="1900" dirty="0">
                <a:latin typeface="Arial"/>
                <a:cs typeface="Arial"/>
              </a:rPr>
              <a:t> nous </a:t>
            </a:r>
            <a:r>
              <a:rPr sz="1900" dirty="0" err="1">
                <a:latin typeface="Arial"/>
                <a:cs typeface="Arial"/>
              </a:rPr>
              <a:t>apprend</a:t>
            </a:r>
            <a:r>
              <a:rPr sz="1900" dirty="0">
                <a:latin typeface="Arial"/>
                <a:cs typeface="Arial"/>
              </a:rPr>
              <a:t> sur </a:t>
            </a:r>
            <a:r>
              <a:rPr sz="1900" dirty="0" err="1">
                <a:latin typeface="Arial"/>
                <a:cs typeface="Arial"/>
              </a:rPr>
              <a:t>l’importance</a:t>
            </a:r>
            <a:r>
              <a:rPr sz="1900" dirty="0">
                <a:latin typeface="Arial"/>
                <a:cs typeface="Arial"/>
              </a:rPr>
              <a:t> de </a:t>
            </a:r>
            <a:r>
              <a:rPr lang="fr-FR" sz="1900">
                <a:latin typeface="Arial"/>
                <a:cs typeface="Arial"/>
              </a:rPr>
              <a:t>la biodiversité</a:t>
            </a:r>
            <a:r>
              <a:rPr sz="1900" dirty="0">
                <a:latin typeface="Arial"/>
                <a:cs typeface="Arial"/>
              </a:rPr>
              <a:t> pour </a:t>
            </a:r>
            <a:r>
              <a:rPr sz="1900" dirty="0" err="1">
                <a:latin typeface="Arial"/>
                <a:cs typeface="Arial"/>
              </a:rPr>
              <a:t>préserver</a:t>
            </a:r>
            <a:r>
              <a:rPr sz="1900" dirty="0">
                <a:latin typeface="Arial"/>
                <a:cs typeface="Arial"/>
              </a:rPr>
              <a:t> la santé des </a:t>
            </a:r>
            <a:r>
              <a:rPr sz="1900" dirty="0" err="1">
                <a:latin typeface="Arial"/>
                <a:cs typeface="Arial"/>
              </a:rPr>
              <a:t>écosystèmes</a:t>
            </a:r>
            <a:r>
              <a:rPr sz="1900" dirty="0">
                <a:latin typeface="Arial"/>
                <a:cs typeface="Arial"/>
              </a:rPr>
              <a:t>?</a:t>
            </a:r>
          </a:p>
          <a:p>
            <a:pPr marL="389255" marR="237490" indent="-235585" algn="l">
              <a:lnSpc>
                <a:spcPct val="100000"/>
              </a:lnSpc>
              <a:spcBef>
                <a:spcPts val="1200"/>
              </a:spcBef>
              <a:buChar char="•"/>
              <a:tabLst>
                <a:tab pos="389255" algn="l"/>
              </a:tabLst>
            </a:pPr>
            <a:r>
              <a:rPr lang="en-CA" sz="1900">
                <a:latin typeface="Arial" panose="020B0604020202020204" pitchFamily="34" charset="0"/>
                <a:cs typeface="Arial" panose="020B0604020202020204" pitchFamily="34" charset="0"/>
              </a:rPr>
              <a:t>APPROFONDISSEMENT : </a:t>
            </a:r>
            <a:r>
              <a:rPr sz="1900">
                <a:latin typeface="Arial" panose="020B0604020202020204" pitchFamily="34" charset="0"/>
                <a:cs typeface="Arial" panose="020B0604020202020204" pitchFamily="34" charset="0"/>
              </a:rPr>
              <a:t>Pourquoi est-il important que les humains protègent les espèces, même celles qui peuvent sembler petites ou sans importance?</a:t>
            </a:r>
          </a:p>
        </p:txBody>
      </p:sp>
      <p:sp>
        <p:nvSpPr>
          <p:cNvPr id="8" name="object 8"/>
          <p:cNvSpPr txBox="1">
            <a:spLocks noGrp="1"/>
          </p:cNvSpPr>
          <p:nvPr>
            <p:ph type="title"/>
          </p:nvPr>
        </p:nvSpPr>
        <p:spPr>
          <a:xfrm>
            <a:off x="11910275" y="691805"/>
            <a:ext cx="7432040" cy="1325363"/>
          </a:xfrm>
          <a:prstGeom prst="rect">
            <a:avLst/>
          </a:prstGeom>
        </p:spPr>
        <p:txBody>
          <a:bodyPr vert="horz" wrap="square" lIns="0" tIns="17145" rIns="0" bIns="0" rtlCol="0">
            <a:spAutoFit/>
          </a:bodyPr>
          <a:lstStyle/>
          <a:p>
            <a:pPr marL="12700">
              <a:lnSpc>
                <a:spcPts val="5060"/>
              </a:lnSpc>
              <a:spcBef>
                <a:spcPts val="135"/>
              </a:spcBef>
            </a:pPr>
            <a:r>
              <a:rPr sz="5300" b="1">
                <a:latin typeface="Arial" panose="020B0604020202020204" pitchFamily="34" charset="0"/>
                <a:cs typeface="Arial" panose="020B0604020202020204" pitchFamily="34" charset="0"/>
              </a:rPr>
              <a:t>Activités complémentaires :</a:t>
            </a:r>
          </a:p>
        </p:txBody>
      </p:sp>
      <p:sp>
        <p:nvSpPr>
          <p:cNvPr id="9" name="object 9"/>
          <p:cNvSpPr txBox="1"/>
          <p:nvPr/>
        </p:nvSpPr>
        <p:spPr>
          <a:xfrm>
            <a:off x="11936375" y="2089663"/>
            <a:ext cx="5290185" cy="490855"/>
          </a:xfrm>
          <a:prstGeom prst="rect">
            <a:avLst/>
          </a:prstGeom>
        </p:spPr>
        <p:txBody>
          <a:bodyPr vert="horz" wrap="square" lIns="0" tIns="12700" rIns="0" bIns="0" rtlCol="0">
            <a:spAutoFit/>
          </a:bodyPr>
          <a:lstStyle/>
          <a:p>
            <a:pPr marL="12700">
              <a:lnSpc>
                <a:spcPct val="100000"/>
              </a:lnSpc>
              <a:spcBef>
                <a:spcPts val="100"/>
              </a:spcBef>
              <a:tabLst>
                <a:tab pos="5276850" algn="l"/>
              </a:tabLst>
            </a:pPr>
            <a:r>
              <a:rPr sz="3050" b="1">
                <a:solidFill>
                  <a:srgbClr val="047390"/>
                </a:solidFill>
                <a:latin typeface="Arial" panose="020B0604020202020204" pitchFamily="34" charset="0"/>
                <a:cs typeface="Arial" panose="020B0604020202020204" pitchFamily="34" charset="0"/>
              </a:rPr>
              <a:t>La vie en tant que </a:t>
            </a:r>
            <a:r>
              <a:rPr sz="3050" b="1" u="sng">
                <a:solidFill>
                  <a:srgbClr val="047390"/>
                </a:solidFill>
                <a:uFill>
                  <a:solidFill>
                    <a:srgbClr val="047390"/>
                  </a:solidFill>
                </a:uFill>
                <a:latin typeface="Arial" panose="020B0604020202020204" pitchFamily="34" charset="0"/>
                <a:cs typeface="Arial" panose="020B0604020202020204" pitchFamily="34" charset="0"/>
              </a:rPr>
              <a:t>	</a:t>
            </a:r>
            <a:endParaRPr sz="3050" b="1">
              <a:latin typeface="Arial" panose="020B0604020202020204" pitchFamily="34" charset="0"/>
              <a:cs typeface="Arial" panose="020B0604020202020204" pitchFamily="34" charset="0"/>
            </a:endParaRPr>
          </a:p>
        </p:txBody>
      </p:sp>
      <p:sp>
        <p:nvSpPr>
          <p:cNvPr id="10" name="object 10"/>
          <p:cNvSpPr txBox="1"/>
          <p:nvPr/>
        </p:nvSpPr>
        <p:spPr>
          <a:xfrm>
            <a:off x="929679" y="9004826"/>
            <a:ext cx="3815079" cy="1233805"/>
          </a:xfrm>
          <a:prstGeom prst="rect">
            <a:avLst/>
          </a:prstGeom>
        </p:spPr>
        <p:txBody>
          <a:bodyPr vert="horz" wrap="square" lIns="0" tIns="74295" rIns="0" bIns="0" rtlCol="0">
            <a:spAutoFit/>
          </a:bodyPr>
          <a:lstStyle/>
          <a:p>
            <a:pPr marL="1081088" marR="5080" indent="-1060450">
              <a:lnSpc>
                <a:spcPts val="2280"/>
              </a:lnSpc>
              <a:spcBef>
                <a:spcPts val="585"/>
              </a:spcBef>
            </a:pPr>
            <a:r>
              <a:rPr sz="2000" b="1">
                <a:solidFill>
                  <a:srgbClr val="047390"/>
                </a:solidFill>
                <a:latin typeface="Arial" panose="020B0604020202020204" pitchFamily="34" charset="0"/>
                <a:cs typeface="Arial" panose="020B0604020202020204" pitchFamily="34" charset="0"/>
              </a:rPr>
              <a:t>Étape 7</a:t>
            </a:r>
            <a:r>
              <a:rPr lang="en-CA" sz="2300">
                <a:solidFill>
                  <a:srgbClr val="047390"/>
                </a:solidFill>
                <a:latin typeface="Arial" panose="020B0604020202020204" pitchFamily="34" charset="0"/>
                <a:cs typeface="Arial" panose="020B0604020202020204" pitchFamily="34" charset="0"/>
              </a:rPr>
              <a:t>	</a:t>
            </a:r>
            <a:r>
              <a:rPr sz="1900">
                <a:solidFill>
                  <a:srgbClr val="222222"/>
                </a:solidFill>
                <a:latin typeface="Arial" panose="020B0604020202020204" pitchFamily="34" charset="0"/>
                <a:cs typeface="Arial" panose="020B0604020202020204" pitchFamily="34" charset="0"/>
              </a:rPr>
              <a:t>Les élèves répondent à la question finale au verso de leur carte de mission no 4.</a:t>
            </a:r>
            <a:endParaRPr sz="1900">
              <a:latin typeface="Arial" panose="020B0604020202020204" pitchFamily="34" charset="0"/>
              <a:cs typeface="Arial" panose="020B0604020202020204" pitchFamily="34" charset="0"/>
            </a:endParaRPr>
          </a:p>
        </p:txBody>
      </p:sp>
      <p:pic>
        <p:nvPicPr>
          <p:cNvPr id="11" name="object 11"/>
          <p:cNvPicPr/>
          <p:nvPr/>
        </p:nvPicPr>
        <p:blipFill>
          <a:blip r:embed="rId4" cstate="print"/>
          <a:stretch>
            <a:fillRect/>
          </a:stretch>
        </p:blipFill>
        <p:spPr>
          <a:xfrm>
            <a:off x="5450096" y="2554854"/>
            <a:ext cx="6135938" cy="7622846"/>
          </a:xfrm>
          <a:prstGeom prst="rect">
            <a:avLst/>
          </a:prstGeom>
        </p:spPr>
      </p:pic>
      <p:sp>
        <p:nvSpPr>
          <p:cNvPr id="12" name="object 12"/>
          <p:cNvSpPr txBox="1"/>
          <p:nvPr/>
        </p:nvSpPr>
        <p:spPr>
          <a:xfrm>
            <a:off x="11971078" y="2779181"/>
            <a:ext cx="3351284" cy="3241272"/>
          </a:xfrm>
          <a:prstGeom prst="rect">
            <a:avLst/>
          </a:prstGeom>
        </p:spPr>
        <p:txBody>
          <a:bodyPr vert="horz" wrap="square" lIns="0" tIns="12065" rIns="0" bIns="0" rtlCol="0">
            <a:spAutoFit/>
          </a:bodyPr>
          <a:lstStyle/>
          <a:p>
            <a:pPr marL="12700" marR="5080">
              <a:spcBef>
                <a:spcPts val="95"/>
              </a:spcBef>
            </a:pPr>
            <a:r>
              <a:rPr sz="1900">
                <a:latin typeface="Arial" panose="020B0604020202020204" pitchFamily="34" charset="0"/>
                <a:cs typeface="Arial" panose="020B0604020202020204" pitchFamily="34" charset="0"/>
              </a:rPr>
              <a:t>Demandez aux élèves d’écrire au sujet de leur expérience. À votre avis, à quoi ressemble la vie d’un herbivore, d’un carnivore, d’un producteur ou d’un décomposeur? Y a-t-il un type d’organisme (type de personnage dans ce jeu) qui, selon vous, a plus de</a:t>
            </a:r>
            <a:r>
              <a:rPr lang="en-CA" sz="1900">
                <a:latin typeface="Arial" panose="020B0604020202020204" pitchFamily="34" charset="0"/>
                <a:cs typeface="Arial" panose="020B0604020202020204" pitchFamily="34" charset="0"/>
              </a:rPr>
              <a:t> facilité à survivre?</a:t>
            </a:r>
          </a:p>
          <a:p>
            <a:pPr marL="12700" marR="5080">
              <a:lnSpc>
                <a:spcPct val="100000"/>
              </a:lnSpc>
              <a:spcBef>
                <a:spcPts val="95"/>
              </a:spcBef>
            </a:pPr>
            <a:endParaRPr sz="1900">
              <a:latin typeface="Arial" panose="020B0604020202020204" pitchFamily="34" charset="0"/>
              <a:cs typeface="Arial" panose="020B0604020202020204" pitchFamily="34" charset="0"/>
            </a:endParaRPr>
          </a:p>
        </p:txBody>
      </p:sp>
      <p:sp>
        <p:nvSpPr>
          <p:cNvPr id="13" name="object 13"/>
          <p:cNvSpPr txBox="1"/>
          <p:nvPr/>
        </p:nvSpPr>
        <p:spPr>
          <a:xfrm>
            <a:off x="15631503" y="2731978"/>
            <a:ext cx="3351284" cy="2196114"/>
          </a:xfrm>
          <a:prstGeom prst="rect">
            <a:avLst/>
          </a:prstGeom>
        </p:spPr>
        <p:txBody>
          <a:bodyPr vert="horz" wrap="square" lIns="0" tIns="59055" rIns="0" bIns="0" rtlCol="0">
            <a:spAutoFit/>
          </a:bodyPr>
          <a:lstStyle/>
          <a:p>
            <a:pPr marL="12700">
              <a:lnSpc>
                <a:spcPct val="100000"/>
              </a:lnSpc>
              <a:spcBef>
                <a:spcPts val="370"/>
              </a:spcBef>
            </a:pPr>
            <a:r>
              <a:rPr sz="1900">
                <a:latin typeface="Arial" panose="020B0604020202020204" pitchFamily="34" charset="0"/>
                <a:cs typeface="Arial" panose="020B0604020202020204" pitchFamily="34" charset="0"/>
              </a:rPr>
              <a:t>Dessinez-le!</a:t>
            </a:r>
          </a:p>
          <a:p>
            <a:pPr marL="12700" marR="5080">
              <a:lnSpc>
                <a:spcPct val="100000"/>
              </a:lnSpc>
              <a:spcBef>
                <a:spcPts val="735"/>
              </a:spcBef>
            </a:pPr>
            <a:r>
              <a:rPr sz="1900">
                <a:latin typeface="Arial" panose="020B0604020202020204" pitchFamily="34" charset="0"/>
                <a:cs typeface="Arial" panose="020B0604020202020204" pitchFamily="34" charset="0"/>
              </a:rPr>
              <a:t>Demandez aux élèves de faire des recherches et de dessiner sous forme de schéma les besoins de la chaîne alimentaire pour l’espèce qu’ils ont choisie dans la leçon 3.</a:t>
            </a:r>
          </a:p>
        </p:txBody>
      </p:sp>
      <p:sp>
        <p:nvSpPr>
          <p:cNvPr id="17" name="object 10">
            <a:extLst>
              <a:ext uri="{FF2B5EF4-FFF2-40B4-BE49-F238E27FC236}">
                <a16:creationId xmlns:a16="http://schemas.microsoft.com/office/drawing/2014/main" id="{5DA9386F-B17C-4588-0EB4-8B8C7DADBEE4}"/>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a:effectLst/>
                <a:latin typeface="Arial" panose="020B0604020202020204" pitchFamily="34" charset="0"/>
                <a:cs typeface="Arial" panose="020B0604020202020204" pitchFamily="34" charset="0"/>
              </a:rPr>
              <a:t>Mission : Explorer pour </a:t>
            </a:r>
            <a:r>
              <a:rPr lang="en-CA" err="1">
                <a:effectLst/>
                <a:latin typeface="Arial" panose="020B0604020202020204" pitchFamily="34" charset="0"/>
                <a:cs typeface="Arial" panose="020B0604020202020204" pitchFamily="34" charset="0"/>
              </a:rPr>
              <a:t>restaurer</a:t>
            </a:r>
            <a:r>
              <a:rPr lang="en-CA">
                <a:effectLst/>
                <a:latin typeface="Arial" panose="020B0604020202020204" pitchFamily="34" charset="0"/>
                <a:cs typeface="Arial" panose="020B0604020202020204" pitchFamily="34" charset="0"/>
              </a:rPr>
              <a:t> — Rapport </a:t>
            </a:r>
            <a:r>
              <a:rPr lang="en-CA" err="1">
                <a:effectLst/>
                <a:latin typeface="Arial" panose="020B0604020202020204" pitchFamily="34" charset="0"/>
                <a:cs typeface="Arial" panose="020B0604020202020204" pitchFamily="34" charset="0"/>
              </a:rPr>
              <a:t>Planète</a:t>
            </a:r>
            <a:r>
              <a:rPr lang="en-CA">
                <a:effectLst/>
                <a:latin typeface="Arial" panose="020B0604020202020204" pitchFamily="34" charset="0"/>
                <a:cs typeface="Arial" panose="020B0604020202020204" pitchFamily="34" charset="0"/>
              </a:rPr>
              <a:t> </a:t>
            </a:r>
            <a:r>
              <a:rPr lang="en-CA" err="1">
                <a:effectLst/>
                <a:latin typeface="Arial" panose="020B0604020202020204" pitchFamily="34" charset="0"/>
                <a:cs typeface="Arial" panose="020B0604020202020204" pitchFamily="34" charset="0"/>
              </a:rPr>
              <a:t>vivante</a:t>
            </a:r>
            <a:r>
              <a:rPr lang="en-CA">
                <a:effectLst/>
                <a:latin typeface="Arial" panose="020B0604020202020204" pitchFamily="34" charset="0"/>
                <a:cs typeface="Arial" panose="020B0604020202020204" pitchFamily="34" charset="0"/>
              </a:rPr>
              <a:t> Canada pour enfants</a:t>
            </a:r>
          </a:p>
        </p:txBody>
      </p:sp>
      <p:sp>
        <p:nvSpPr>
          <p:cNvPr id="18" name="object 11">
            <a:extLst>
              <a:ext uri="{FF2B5EF4-FFF2-40B4-BE49-F238E27FC236}">
                <a16:creationId xmlns:a16="http://schemas.microsoft.com/office/drawing/2014/main" id="{471054C1-7871-AB30-15D1-2036846BB0DE}"/>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7</a:t>
            </a:fld>
            <a:endParaRPr>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1061</TotalTime>
  <Words>2294</Words>
  <Application>Microsoft Office PowerPoint</Application>
  <PresentationFormat>Personnalisé</PresentationFormat>
  <Paragraphs>176</Paragraphs>
  <Slides>7</Slides>
  <Notes>0</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Office Theme</vt:lpstr>
      <vt:lpstr>Présentation PowerPoint</vt:lpstr>
      <vt:lpstr>Compétences développées :</vt:lpstr>
      <vt:lpstr>Qui est qui dans le réseau trophique</vt:lpstr>
      <vt:lpstr>Tableau 1 : Les personnages de l’écosystème et leur rôle dans le jeu</vt:lpstr>
      <vt:lpstr>Présentation PowerPoint</vt:lpstr>
      <vt:lpstr>Présentation PowerPoint</vt:lpstr>
      <vt:lpstr>Activités complémentaires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Ellen Jakubowski</cp:lastModifiedBy>
  <cp:revision>2</cp:revision>
  <dcterms:created xsi:type="dcterms:W3CDTF">2026-05-21T21:20:51Z</dcterms:created>
  <dcterms:modified xsi:type="dcterms:W3CDTF">2026-06-11T16:14:51Z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2026-05-11T00:00:00Z</vt:filetime>
  </property>
  <property fmtid="{D5CDD505-2E9C-101B-9397-08002B2CF9AE}" pid="3" name="Creator">
    <vt:lpwstr>Adobe InDesign 20.5 (Macintosh)</vt:lpwstr>
  </property>
  <property fmtid="{D5CDD505-2E9C-101B-9397-08002B2CF9AE}" pid="4" name="LastSaved">
    <vt:filetime>2026-05-21T00:00:00Z</vt:filetime>
  </property>
  <property fmtid="{D5CDD505-2E9C-101B-9397-08002B2CF9AE}" pid="5" name="Producer">
    <vt:lpwstr>Adobe PDF Library 17.0</vt:lpwstr>
  </property>
</Properties>
</file>