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899"/>
    <a:srgbClr val="00728F"/>
    <a:srgbClr val="222222"/>
    <a:srgbClr val="FCC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6"/>
  </p:normalViewPr>
  <p:slideViewPr>
    <p:cSldViewPr>
      <p:cViewPr varScale="1">
        <p:scale>
          <a:sx n="62" d="100"/>
          <a:sy n="62" d="100"/>
        </p:scale>
        <p:origin x="82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Jakubowski" userId="8cf2bc80-9027-41f8-8362-140783d782e4" providerId="ADAL" clId="{3367D123-68A0-4B50-8E61-F1328765DF64}"/>
    <pc:docChg chg="modSld">
      <pc:chgData name="Ellen Jakubowski" userId="8cf2bc80-9027-41f8-8362-140783d782e4" providerId="ADAL" clId="{3367D123-68A0-4B50-8E61-F1328765DF64}" dt="2026-05-28T14:50:46.947" v="15" actId="113"/>
      <pc:docMkLst>
        <pc:docMk/>
      </pc:docMkLst>
      <pc:sldChg chg="modSp mod">
        <pc:chgData name="Ellen Jakubowski" userId="8cf2bc80-9027-41f8-8362-140783d782e4" providerId="ADAL" clId="{3367D123-68A0-4B50-8E61-F1328765DF64}" dt="2026-05-28T14:46:50.961" v="0" actId="27107"/>
        <pc:sldMkLst>
          <pc:docMk/>
          <pc:sldMk cId="0" sldId="257"/>
        </pc:sldMkLst>
        <pc:spChg chg="mod">
          <ac:chgData name="Ellen Jakubowski" userId="8cf2bc80-9027-41f8-8362-140783d782e4" providerId="ADAL" clId="{3367D123-68A0-4B50-8E61-F1328765DF64}" dt="2026-05-28T14:46:50.961" v="0" actId="27107"/>
          <ac:spMkLst>
            <pc:docMk/>
            <pc:sldMk cId="0" sldId="257"/>
            <ac:spMk id="6" creationId="{00000000-0000-0000-0000-000000000000}"/>
          </ac:spMkLst>
        </pc:spChg>
      </pc:sldChg>
      <pc:sldChg chg="modSp mod">
        <pc:chgData name="Ellen Jakubowski" userId="8cf2bc80-9027-41f8-8362-140783d782e4" providerId="ADAL" clId="{3367D123-68A0-4B50-8E61-F1328765DF64}" dt="2026-05-28T14:49:17.989" v="13" actId="120"/>
        <pc:sldMkLst>
          <pc:docMk/>
          <pc:sldMk cId="0" sldId="261"/>
        </pc:sldMkLst>
        <pc:spChg chg="mod">
          <ac:chgData name="Ellen Jakubowski" userId="8cf2bc80-9027-41f8-8362-140783d782e4" providerId="ADAL" clId="{3367D123-68A0-4B50-8E61-F1328765DF64}" dt="2026-05-28T14:48:27.573" v="1" actId="20577"/>
          <ac:spMkLst>
            <pc:docMk/>
            <pc:sldMk cId="0" sldId="261"/>
            <ac:spMk id="11" creationId="{00000000-0000-0000-0000-000000000000}"/>
          </ac:spMkLst>
        </pc:spChg>
        <pc:spChg chg="mod">
          <ac:chgData name="Ellen Jakubowski" userId="8cf2bc80-9027-41f8-8362-140783d782e4" providerId="ADAL" clId="{3367D123-68A0-4B50-8E61-F1328765DF64}" dt="2026-05-28T14:49:17.989" v="13" actId="120"/>
          <ac:spMkLst>
            <pc:docMk/>
            <pc:sldMk cId="0" sldId="261"/>
            <ac:spMk id="12" creationId="{00000000-0000-0000-0000-000000000000}"/>
          </ac:spMkLst>
        </pc:spChg>
        <pc:spChg chg="mod">
          <ac:chgData name="Ellen Jakubowski" userId="8cf2bc80-9027-41f8-8362-140783d782e4" providerId="ADAL" clId="{3367D123-68A0-4B50-8E61-F1328765DF64}" dt="2026-05-28T14:48:40.692" v="3" actId="20577"/>
          <ac:spMkLst>
            <pc:docMk/>
            <pc:sldMk cId="0" sldId="261"/>
            <ac:spMk id="14" creationId="{00000000-0000-0000-0000-000000000000}"/>
          </ac:spMkLst>
        </pc:spChg>
      </pc:sldChg>
      <pc:sldChg chg="modSp mod">
        <pc:chgData name="Ellen Jakubowski" userId="8cf2bc80-9027-41f8-8362-140783d782e4" providerId="ADAL" clId="{3367D123-68A0-4B50-8E61-F1328765DF64}" dt="2026-05-28T14:50:46.947" v="15" actId="113"/>
        <pc:sldMkLst>
          <pc:docMk/>
          <pc:sldMk cId="0" sldId="262"/>
        </pc:sldMkLst>
        <pc:spChg chg="mod">
          <ac:chgData name="Ellen Jakubowski" userId="8cf2bc80-9027-41f8-8362-140783d782e4" providerId="ADAL" clId="{3367D123-68A0-4B50-8E61-F1328765DF64}" dt="2026-05-28T14:49:28.262" v="14" actId="20577"/>
          <ac:spMkLst>
            <pc:docMk/>
            <pc:sldMk cId="0" sldId="262"/>
            <ac:spMk id="3" creationId="{00000000-0000-0000-0000-000000000000}"/>
          </ac:spMkLst>
        </pc:spChg>
        <pc:spChg chg="mod">
          <ac:chgData name="Ellen Jakubowski" userId="8cf2bc80-9027-41f8-8362-140783d782e4" providerId="ADAL" clId="{3367D123-68A0-4B50-8E61-F1328765DF64}" dt="2026-05-28T14:50:46.947" v="15" actId="113"/>
          <ac:spMkLst>
            <pc:docMk/>
            <pc:sldMk cId="0" sldId="262"/>
            <ac:spMk id="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8BFDB93-8EA2-B837-D38F-D2F45D76450E}"/>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8" name="Slide Number Placeholder 7">
            <a:extLst>
              <a:ext uri="{FF2B5EF4-FFF2-40B4-BE49-F238E27FC236}">
                <a16:creationId xmlns:a16="http://schemas.microsoft.com/office/drawing/2014/main" id="{A69076F7-5E94-821E-9844-7375FA29CF5B}"/>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5BA20DF-A8EF-71E4-F3AF-930BF93AE2A4}"/>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8" name="Slide Number Placeholder 7">
            <a:extLst>
              <a:ext uri="{FF2B5EF4-FFF2-40B4-BE49-F238E27FC236}">
                <a16:creationId xmlns:a16="http://schemas.microsoft.com/office/drawing/2014/main" id="{58494240-7751-A0F0-A5BF-755BE01AA15F}"/>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E3707E8-5041-133D-8BB4-AA9C4CC2CD7D}"/>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9" name="Slide Number Placeholder 8">
            <a:extLst>
              <a:ext uri="{FF2B5EF4-FFF2-40B4-BE49-F238E27FC236}">
                <a16:creationId xmlns:a16="http://schemas.microsoft.com/office/drawing/2014/main" id="{FC3120B1-4466-389C-DA3F-82D4253C4B08}"/>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766A821-2B72-EE21-90BF-FFBF2C8C4F70}"/>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7" name="Slide Number Placeholder 6">
            <a:extLst>
              <a:ext uri="{FF2B5EF4-FFF2-40B4-BE49-F238E27FC236}">
                <a16:creationId xmlns:a16="http://schemas.microsoft.com/office/drawing/2014/main" id="{C4CE364C-1D24-7257-1DE0-97B631B456C4}"/>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E8778B-BAF9-410D-AB35-F872CFB4E84C}"/>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6" name="Slide Number Placeholder 5">
            <a:extLst>
              <a:ext uri="{FF2B5EF4-FFF2-40B4-BE49-F238E27FC236}">
                <a16:creationId xmlns:a16="http://schemas.microsoft.com/office/drawing/2014/main" id="{13E652D5-4076-D833-F538-CD0A9A746E99}"/>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56595"/>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17" name="bg object 17"/>
          <p:cNvSpPr/>
          <p:nvPr/>
        </p:nvSpPr>
        <p:spPr>
          <a:xfrm>
            <a:off x="0" y="10849093"/>
            <a:ext cx="20104100" cy="452755"/>
          </a:xfrm>
          <a:custGeom>
            <a:avLst/>
            <a:gdLst/>
            <a:ahLst/>
            <a:cxnLst/>
            <a:rect l="l" t="t" r="r" b="b"/>
            <a:pathLst>
              <a:path w="20104100" h="452754">
                <a:moveTo>
                  <a:pt x="0" y="452342"/>
                </a:moveTo>
                <a:lnTo>
                  <a:pt x="20104099" y="452342"/>
                </a:lnTo>
                <a:lnTo>
                  <a:pt x="20104099" y="0"/>
                </a:lnTo>
                <a:lnTo>
                  <a:pt x="0" y="0"/>
                </a:lnTo>
                <a:lnTo>
                  <a:pt x="0" y="452342"/>
                </a:lnTo>
                <a:close/>
              </a:path>
            </a:pathLst>
          </a:custGeom>
          <a:ln w="10470">
            <a:solidFill>
              <a:srgbClr val="000000"/>
            </a:solidFill>
          </a:ln>
        </p:spPr>
        <p:txBody>
          <a:bodyPr wrap="square" lIns="0" tIns="0" rIns="0" bIns="0" rtlCol="0"/>
          <a:lstStyle/>
          <a:p>
            <a:endParaRPr/>
          </a:p>
        </p:txBody>
      </p:sp>
      <p:sp>
        <p:nvSpPr>
          <p:cNvPr id="4" name="Holder 4"/>
          <p:cNvSpPr>
            <a:spLocks noGrp="1"/>
          </p:cNvSpPr>
          <p:nvPr>
            <p:ph type="ftr" sz="quarter" idx="5"/>
          </p:nvPr>
        </p:nvSpPr>
        <p:spPr>
          <a:xfrm>
            <a:off x="885918" y="10939744"/>
            <a:ext cx="5575935"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12700">
              <a:spcBef>
                <a:spcPts val="200"/>
              </a:spcBef>
            </a:pPr>
            <a:r>
              <a:rPr lang="en-CA" dirty="0"/>
              <a:t>Mission: Explore to Restore — Living Planet Report Canada for Kids</a:t>
            </a:r>
          </a:p>
        </p:txBody>
      </p:sp>
      <p:sp>
        <p:nvSpPr>
          <p:cNvPr id="6" name="Holder 6"/>
          <p:cNvSpPr>
            <a:spLocks noGrp="1"/>
          </p:cNvSpPr>
          <p:nvPr>
            <p:ph type="sldNum" sz="quarter" idx="7"/>
          </p:nvPr>
        </p:nvSpPr>
        <p:spPr>
          <a:xfrm>
            <a:off x="18738850" y="10946867"/>
            <a:ext cx="609599" cy="207749"/>
          </a:xfrm>
          <a:prstGeom prst="rect">
            <a:avLst/>
          </a:prstGeom>
        </p:spPr>
        <p:txBody>
          <a:bodyPr wrap="square" lIns="0" tIns="0" rIns="0" bIns="0">
            <a:spAutoFit/>
          </a:bodyPr>
          <a:lstStyle>
            <a:lvl1pPr>
              <a:defRPr sz="1350" b="0" i="0" spc="0" dirty="0">
                <a:solidFill>
                  <a:schemeClr val="bg1"/>
                </a:solidFill>
                <a:latin typeface="Arial" panose="020B0604020202020204" pitchFamily="34" charset="0"/>
                <a:cs typeface="Arial" panose="020B0604020202020204" pitchFamily="34" charset="0"/>
              </a:defRPr>
            </a:lvl1pPr>
          </a:lstStyle>
          <a:p>
            <a:pPr marL="38100">
              <a:spcBef>
                <a:spcPts val="200"/>
              </a:spcBef>
            </a:pPr>
            <a:fld id="{81D60167-4931-47E6-BA6A-407CBD079E47}" type="slidenum">
              <a:rPr lang="en-CA" smtClean="0"/>
              <a:pPr marL="38100">
                <a:spcBef>
                  <a:spcPts val="200"/>
                </a:spcBef>
              </a:pPr>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ishwildlife.org/application/files/4615/6780/2150/Using_Simulations_for_Instructional_Purpos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hemeOverride" Target="../theme/themeOverride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screenshot of a video game&#10;&#10;Description automatically generated">
            <a:extLst>
              <a:ext uri="{FF2B5EF4-FFF2-40B4-BE49-F238E27FC236}">
                <a16:creationId xmlns:a16="http://schemas.microsoft.com/office/drawing/2014/main" id="{3D7529F1-27D2-6D25-5D60-E9849B161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sp>
        <p:nvSpPr>
          <p:cNvPr id="7" name="object 7"/>
          <p:cNvSpPr txBox="1"/>
          <p:nvPr/>
        </p:nvSpPr>
        <p:spPr>
          <a:xfrm>
            <a:off x="9110932" y="5157823"/>
            <a:ext cx="4827318" cy="2986102"/>
          </a:xfrm>
          <a:prstGeom prst="roundRect">
            <a:avLst>
              <a:gd name="adj" fmla="val 1550"/>
            </a:avLst>
          </a:prstGeom>
          <a:solidFill>
            <a:srgbClr val="222222"/>
          </a:solidFill>
        </p:spPr>
        <p:txBody>
          <a:bodyPr vert="horz" wrap="square" lIns="144000" tIns="144000" rIns="144000" bIns="144000" rtlCol="0">
            <a:spAutoFit/>
          </a:bodyPr>
          <a:lstStyle/>
          <a:p>
            <a:pPr marL="12700">
              <a:spcAft>
                <a:spcPts val="600"/>
              </a:spcAft>
            </a:pPr>
            <a:r>
              <a:rPr lang="en-CA" sz="3550" b="1" dirty="0">
                <a:solidFill>
                  <a:schemeClr val="bg1"/>
                </a:solidFill>
                <a:latin typeface="Arial" panose="020B0604020202020204" pitchFamily="34" charset="0"/>
                <a:cs typeface="Arial" panose="020B0604020202020204" pitchFamily="34" charset="0"/>
              </a:rPr>
              <a:t>Main objective:</a:t>
            </a:r>
          </a:p>
          <a:p>
            <a:pPr marL="12700">
              <a:lnSpc>
                <a:spcPts val="2280"/>
              </a:lnSpc>
              <a:spcBef>
                <a:spcPts val="95"/>
              </a:spcBef>
            </a:pPr>
            <a:r>
              <a:rPr sz="1900" dirty="0">
                <a:solidFill>
                  <a:srgbClr val="FFFFFF"/>
                </a:solidFill>
                <a:latin typeface="Arial" panose="020B0604020202020204" pitchFamily="34" charset="0"/>
                <a:cs typeface="Arial" panose="020B0604020202020204" pitchFamily="34" charset="0"/>
              </a:rPr>
              <a:t>Students participate in an active</a:t>
            </a:r>
            <a:r>
              <a:rPr lang="en-CA" sz="1900" dirty="0">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eco-system game to experience how changes to one species can ripple through a food chain and affect the whole ecosystem. Students assume the role of producer, consumer (both herbivore and carnivore) and decomposer.</a:t>
            </a:r>
            <a:endParaRPr sz="1900" dirty="0">
              <a:latin typeface="Arial" panose="020B0604020202020204" pitchFamily="34" charset="0"/>
              <a:cs typeface="Arial" panose="020B0604020202020204" pitchFamily="34" charset="0"/>
            </a:endParaRPr>
          </a:p>
        </p:txBody>
      </p:sp>
      <p:sp>
        <p:nvSpPr>
          <p:cNvPr id="8" name="object 8"/>
          <p:cNvSpPr txBox="1"/>
          <p:nvPr/>
        </p:nvSpPr>
        <p:spPr>
          <a:xfrm>
            <a:off x="9110932" y="8561882"/>
            <a:ext cx="5429587" cy="1593385"/>
          </a:xfrm>
          <a:prstGeom prst="rect">
            <a:avLst/>
          </a:prstGeom>
        </p:spPr>
        <p:txBody>
          <a:bodyPr vert="horz" wrap="square" lIns="0" tIns="109855" rIns="0" bIns="0" rtlCol="0">
            <a:spAutoFit/>
          </a:bodyPr>
          <a:lstStyle/>
          <a:p>
            <a:pPr>
              <a:lnSpc>
                <a:spcPts val="3260"/>
              </a:lnSpc>
            </a:pPr>
            <a:r>
              <a:rPr lang="en-CA" sz="3550" dirty="0">
                <a:latin typeface="Arial" panose="020B0604020202020204" pitchFamily="34" charset="0"/>
                <a:cs typeface="Arial" panose="020B0604020202020204" pitchFamily="34" charset="0"/>
              </a:rPr>
              <a:t>General learning outcomes:</a:t>
            </a:r>
          </a:p>
          <a:p>
            <a:pPr marL="12700" marR="222885">
              <a:lnSpc>
                <a:spcPct val="100000"/>
              </a:lnSpc>
              <a:spcBef>
                <a:spcPts val="405"/>
              </a:spcBef>
            </a:pPr>
            <a:r>
              <a:rPr sz="1900" dirty="0">
                <a:latin typeface="Arial" panose="020B0604020202020204" pitchFamily="34" charset="0"/>
                <a:cs typeface="Arial" panose="020B0604020202020204" pitchFamily="34" charset="0"/>
              </a:rPr>
              <a:t>Please see Appendix 1 for general outcomes that apply to your province/ territory.</a:t>
            </a:r>
          </a:p>
        </p:txBody>
      </p:sp>
      <p:sp>
        <p:nvSpPr>
          <p:cNvPr id="9" name="object 9"/>
          <p:cNvSpPr txBox="1"/>
          <p:nvPr/>
        </p:nvSpPr>
        <p:spPr>
          <a:xfrm>
            <a:off x="15246495" y="5189470"/>
            <a:ext cx="3912870" cy="1754968"/>
          </a:xfrm>
          <a:prstGeom prst="rect">
            <a:avLst/>
          </a:prstGeom>
        </p:spPr>
        <p:txBody>
          <a:bodyPr vert="horz" wrap="square" lIns="0" tIns="109855" rIns="0" bIns="0" rtlCol="0">
            <a:spAutoFit/>
          </a:bodyPr>
          <a:lstStyle/>
          <a:p>
            <a:pPr marL="12700">
              <a:lnSpc>
                <a:spcPts val="3260"/>
              </a:lnSpc>
              <a:spcBef>
                <a:spcPts val="865"/>
              </a:spcBef>
            </a:pPr>
            <a:r>
              <a:rPr sz="3550" dirty="0">
                <a:latin typeface="Arial" panose="020B0604020202020204" pitchFamily="34" charset="0"/>
                <a:cs typeface="Arial" panose="020B0604020202020204" pitchFamily="34" charset="0"/>
              </a:rPr>
              <a:t>Skills developed:</a:t>
            </a:r>
          </a:p>
          <a:p>
            <a:pPr marL="12700" marR="5080">
              <a:lnSpc>
                <a:spcPct val="100000"/>
              </a:lnSpc>
              <a:spcBef>
                <a:spcPts val="405"/>
              </a:spcBef>
            </a:pPr>
            <a:r>
              <a:rPr sz="1900" dirty="0">
                <a:latin typeface="Arial" panose="020B0604020202020204" pitchFamily="34" charset="0"/>
                <a:cs typeface="Arial" panose="020B0604020202020204" pitchFamily="34" charset="0"/>
              </a:rPr>
              <a:t>Modelling ecosystems via a food web game, communication, critical thinking, creativity and innovation, personal growth and wellness</a:t>
            </a:r>
          </a:p>
        </p:txBody>
      </p:sp>
      <p:grpSp>
        <p:nvGrpSpPr>
          <p:cNvPr id="10" name="object 10"/>
          <p:cNvGrpSpPr/>
          <p:nvPr/>
        </p:nvGrpSpPr>
        <p:grpSpPr>
          <a:xfrm>
            <a:off x="942383" y="3956281"/>
            <a:ext cx="6970395" cy="6357620"/>
            <a:chOff x="942383" y="3956281"/>
            <a:chExt cx="6970395" cy="6357620"/>
          </a:xfrm>
        </p:grpSpPr>
        <p:sp>
          <p:nvSpPr>
            <p:cNvPr id="12" name="object 12"/>
            <p:cNvSpPr/>
            <p:nvPr/>
          </p:nvSpPr>
          <p:spPr>
            <a:xfrm>
              <a:off x="942383" y="3956281"/>
              <a:ext cx="6970395" cy="6357620"/>
            </a:xfrm>
            <a:custGeom>
              <a:avLst/>
              <a:gdLst/>
              <a:ahLst/>
              <a:cxnLst/>
              <a:rect l="l" t="t" r="r" b="b"/>
              <a:pathLst>
                <a:path w="6970395" h="6357620">
                  <a:moveTo>
                    <a:pt x="6905863" y="0"/>
                  </a:moveTo>
                  <a:lnTo>
                    <a:pt x="64249" y="0"/>
                  </a:lnTo>
                  <a:lnTo>
                    <a:pt x="39239" y="5048"/>
                  </a:lnTo>
                  <a:lnTo>
                    <a:pt x="18817" y="18817"/>
                  </a:lnTo>
                  <a:lnTo>
                    <a:pt x="5048" y="39239"/>
                  </a:lnTo>
                  <a:lnTo>
                    <a:pt x="0" y="64249"/>
                  </a:lnTo>
                  <a:lnTo>
                    <a:pt x="0" y="6292865"/>
                  </a:lnTo>
                  <a:lnTo>
                    <a:pt x="5048" y="6317877"/>
                  </a:lnTo>
                  <a:lnTo>
                    <a:pt x="18817" y="6338303"/>
                  </a:lnTo>
                  <a:lnTo>
                    <a:pt x="39239" y="6352075"/>
                  </a:lnTo>
                  <a:lnTo>
                    <a:pt x="64249" y="6357125"/>
                  </a:lnTo>
                  <a:lnTo>
                    <a:pt x="6905863" y="6357125"/>
                  </a:lnTo>
                  <a:lnTo>
                    <a:pt x="6930872" y="6352075"/>
                  </a:lnTo>
                  <a:lnTo>
                    <a:pt x="6951294" y="6338303"/>
                  </a:lnTo>
                  <a:lnTo>
                    <a:pt x="6965063" y="6317877"/>
                  </a:lnTo>
                  <a:lnTo>
                    <a:pt x="6970112" y="6292865"/>
                  </a:lnTo>
                  <a:lnTo>
                    <a:pt x="6970112" y="64249"/>
                  </a:lnTo>
                  <a:lnTo>
                    <a:pt x="6965063" y="39239"/>
                  </a:lnTo>
                  <a:lnTo>
                    <a:pt x="6951294" y="18817"/>
                  </a:lnTo>
                  <a:lnTo>
                    <a:pt x="6930872" y="5048"/>
                  </a:lnTo>
                  <a:lnTo>
                    <a:pt x="6905863" y="0"/>
                  </a:lnTo>
                  <a:close/>
                </a:path>
              </a:pathLst>
            </a:custGeom>
            <a:solidFill>
              <a:srgbClr val="FCC941"/>
            </a:solidFill>
          </p:spPr>
          <p:txBody>
            <a:bodyPr wrap="square" lIns="0" tIns="0" rIns="0" bIns="0" rtlCol="0"/>
            <a:lstStyle/>
            <a:p>
              <a:endParaRPr dirty="0"/>
            </a:p>
          </p:txBody>
        </p:sp>
        <p:sp>
          <p:nvSpPr>
            <p:cNvPr id="13" name="object 13"/>
            <p:cNvSpPr/>
            <p:nvPr/>
          </p:nvSpPr>
          <p:spPr>
            <a:xfrm>
              <a:off x="1130855" y="5336409"/>
              <a:ext cx="6593205" cy="0"/>
            </a:xfrm>
            <a:custGeom>
              <a:avLst/>
              <a:gdLst/>
              <a:ahLst/>
              <a:cxnLst/>
              <a:rect l="l" t="t" r="r" b="b"/>
              <a:pathLst>
                <a:path w="6593205">
                  <a:moveTo>
                    <a:pt x="0" y="0"/>
                  </a:moveTo>
                  <a:lnTo>
                    <a:pt x="6593170" y="0"/>
                  </a:lnTo>
                </a:path>
              </a:pathLst>
            </a:custGeom>
            <a:ln w="7141">
              <a:solidFill>
                <a:srgbClr val="000000"/>
              </a:solidFill>
            </a:ln>
          </p:spPr>
          <p:txBody>
            <a:bodyPr wrap="square" lIns="0" tIns="0" rIns="0" bIns="0" rtlCol="0"/>
            <a:lstStyle/>
            <a:p>
              <a:endParaRPr/>
            </a:p>
          </p:txBody>
        </p:sp>
        <p:sp>
          <p:nvSpPr>
            <p:cNvPr id="14" name="object 14"/>
            <p:cNvSpPr/>
            <p:nvPr/>
          </p:nvSpPr>
          <p:spPr>
            <a:xfrm>
              <a:off x="1130855" y="6958825"/>
              <a:ext cx="6593205" cy="0"/>
            </a:xfrm>
            <a:custGeom>
              <a:avLst/>
              <a:gdLst/>
              <a:ahLst/>
              <a:cxnLst/>
              <a:rect l="l" t="t" r="r" b="b"/>
              <a:pathLst>
                <a:path w="6593205">
                  <a:moveTo>
                    <a:pt x="0" y="0"/>
                  </a:moveTo>
                  <a:lnTo>
                    <a:pt x="6593170" y="0"/>
                  </a:lnTo>
                </a:path>
              </a:pathLst>
            </a:custGeom>
            <a:ln w="5235">
              <a:solidFill>
                <a:srgbClr val="000000"/>
              </a:solidFill>
            </a:ln>
          </p:spPr>
          <p:txBody>
            <a:bodyPr wrap="square" lIns="0" tIns="0" rIns="0" bIns="0" rtlCol="0"/>
            <a:lstStyle/>
            <a:p>
              <a:endParaRPr/>
            </a:p>
          </p:txBody>
        </p:sp>
      </p:grpSp>
      <p:sp>
        <p:nvSpPr>
          <p:cNvPr id="15" name="object 15"/>
          <p:cNvSpPr txBox="1"/>
          <p:nvPr/>
        </p:nvSpPr>
        <p:spPr>
          <a:xfrm>
            <a:off x="15246495" y="7223000"/>
            <a:ext cx="4151629" cy="3055324"/>
          </a:xfrm>
          <a:prstGeom prst="rect">
            <a:avLst/>
          </a:prstGeom>
        </p:spPr>
        <p:txBody>
          <a:bodyPr vert="horz" wrap="square" lIns="0" tIns="109855" rIns="0" bIns="0" rtlCol="0">
            <a:spAutoFit/>
          </a:bodyPr>
          <a:lstStyle/>
          <a:p>
            <a:pPr marL="12700">
              <a:lnSpc>
                <a:spcPts val="3260"/>
              </a:lnSpc>
              <a:spcBef>
                <a:spcPts val="865"/>
              </a:spcBef>
            </a:pPr>
            <a:r>
              <a:rPr sz="3550" dirty="0">
                <a:latin typeface="Arial" panose="020B0604020202020204" pitchFamily="34" charset="0"/>
                <a:cs typeface="Arial" panose="020B0604020202020204" pitchFamily="34" charset="0"/>
              </a:rPr>
              <a:t>Background information:</a:t>
            </a:r>
          </a:p>
          <a:p>
            <a:pPr marL="12700" marR="124460">
              <a:lnSpc>
                <a:spcPct val="100000"/>
              </a:lnSpc>
              <a:spcBef>
                <a:spcPts val="405"/>
              </a:spcBef>
            </a:pPr>
            <a:r>
              <a:rPr sz="1900" dirty="0">
                <a:latin typeface="Arial" panose="020B0604020202020204" pitchFamily="34" charset="0"/>
                <a:cs typeface="Arial" panose="020B0604020202020204" pitchFamily="34" charset="0"/>
              </a:rPr>
              <a:t>This lesson is the pivot point of the unit: Students move from learning about biodiversity to thinking about their role within it. It’s time to get them moving. Students physically experience how changes to one species affect others.</a:t>
            </a:r>
          </a:p>
        </p:txBody>
      </p:sp>
      <p:sp>
        <p:nvSpPr>
          <p:cNvPr id="16" name="object 16"/>
          <p:cNvSpPr txBox="1"/>
          <p:nvPr/>
        </p:nvSpPr>
        <p:spPr>
          <a:xfrm>
            <a:off x="1118155" y="4054473"/>
            <a:ext cx="6579870" cy="1074012"/>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MT"/>
                <a:cs typeface="Arial MT"/>
              </a:rPr>
              <a:t>LENGTH OF LESSON:</a:t>
            </a:r>
          </a:p>
          <a:p>
            <a:pPr marL="12700">
              <a:spcBef>
                <a:spcPts val="740"/>
              </a:spcBef>
            </a:pPr>
            <a:r>
              <a:rPr sz="1900" b="1" dirty="0">
                <a:latin typeface="Arial" panose="020B0604020202020204" pitchFamily="34" charset="0"/>
                <a:cs typeface="Arial" panose="020B0604020202020204" pitchFamily="34" charset="0"/>
              </a:rPr>
              <a:t>Two class periods (e.g., a double time block of gym and</a:t>
            </a:r>
            <a:r>
              <a:rPr lang="en-CA" sz="1900" b="1" dirty="0">
                <a:latin typeface="Arial" panose="020B0604020202020204" pitchFamily="34" charset="0"/>
                <a:cs typeface="Arial" panose="020B0604020202020204" pitchFamily="34" charset="0"/>
              </a:rPr>
              <a:t> science; approximately 90 minutes)</a:t>
            </a:r>
          </a:p>
        </p:txBody>
      </p:sp>
      <p:sp>
        <p:nvSpPr>
          <p:cNvPr id="18" name="object 18"/>
          <p:cNvSpPr txBox="1"/>
          <p:nvPr/>
        </p:nvSpPr>
        <p:spPr>
          <a:xfrm>
            <a:off x="1118155" y="5338340"/>
            <a:ext cx="3851910" cy="791845"/>
          </a:xfrm>
          <a:prstGeom prst="rect">
            <a:avLst/>
          </a:prstGeom>
        </p:spPr>
        <p:txBody>
          <a:bodyPr vert="horz" wrap="square" lIns="0" tIns="106045" rIns="0" bIns="0" rtlCol="0">
            <a:spAutoFit/>
          </a:bodyPr>
          <a:lstStyle/>
          <a:p>
            <a:pPr marL="12700">
              <a:spcBef>
                <a:spcPts val="835"/>
              </a:spcBef>
            </a:pPr>
            <a:r>
              <a:rPr sz="1900" dirty="0">
                <a:latin typeface="Arial MT"/>
              </a:rPr>
              <a:t>ASSESSMENT TOOLS:</a:t>
            </a:r>
          </a:p>
          <a:p>
            <a:pPr marL="12700">
              <a:lnSpc>
                <a:spcPct val="100000"/>
              </a:lnSpc>
              <a:spcBef>
                <a:spcPts val="740"/>
              </a:spcBef>
            </a:pPr>
            <a:r>
              <a:rPr sz="1900" dirty="0">
                <a:latin typeface="Arial MT"/>
                <a:cs typeface="Arial MT"/>
              </a:rPr>
              <a:t>Student:</a:t>
            </a:r>
            <a:r>
              <a:rPr sz="1900" spc="35" dirty="0">
                <a:latin typeface="Arial MT"/>
                <a:cs typeface="Arial MT"/>
              </a:rPr>
              <a:t> </a:t>
            </a:r>
            <a:r>
              <a:rPr sz="1900" b="1" dirty="0">
                <a:latin typeface="Arial" panose="020B0604020202020204" pitchFamily="34" charset="0"/>
                <a:cs typeface="Arial" panose="020B0604020202020204" pitchFamily="34" charset="0"/>
              </a:rPr>
              <a:t>Back of Mission #4 card</a:t>
            </a:r>
          </a:p>
        </p:txBody>
      </p:sp>
      <p:sp>
        <p:nvSpPr>
          <p:cNvPr id="19" name="object 19"/>
          <p:cNvSpPr txBox="1"/>
          <p:nvPr/>
        </p:nvSpPr>
        <p:spPr>
          <a:xfrm>
            <a:off x="1118155" y="6198827"/>
            <a:ext cx="6499860" cy="603885"/>
          </a:xfrm>
          <a:prstGeom prst="rect">
            <a:avLst/>
          </a:prstGeom>
        </p:spPr>
        <p:txBody>
          <a:bodyPr vert="horz" wrap="square" lIns="0" tIns="12065" rIns="0" bIns="0" rtlCol="0">
            <a:spAutoFit/>
          </a:bodyPr>
          <a:lstStyle/>
          <a:p>
            <a:pPr marL="12700" marR="5080">
              <a:lnSpc>
                <a:spcPct val="100000"/>
              </a:lnSpc>
              <a:spcBef>
                <a:spcPts val="95"/>
              </a:spcBef>
            </a:pPr>
            <a:r>
              <a:rPr sz="1900" dirty="0">
                <a:latin typeface="Arial MT"/>
                <a:cs typeface="Arial MT"/>
              </a:rPr>
              <a:t>Teacher:</a:t>
            </a:r>
            <a:r>
              <a:rPr sz="1900" spc="-15" dirty="0">
                <a:latin typeface="Arial MT"/>
                <a:cs typeface="Arial MT"/>
              </a:rPr>
              <a:t> </a:t>
            </a:r>
            <a:r>
              <a:rPr sz="1900" b="1" dirty="0">
                <a:latin typeface="Arial" panose="020B0604020202020204" pitchFamily="34" charset="0"/>
                <a:cs typeface="Arial" panose="020B0604020202020204" pitchFamily="34" charset="0"/>
              </a:rPr>
              <a:t>Assessment rubric (choice of Quick or Inquiry Learning version)</a:t>
            </a:r>
          </a:p>
        </p:txBody>
      </p:sp>
      <p:sp>
        <p:nvSpPr>
          <p:cNvPr id="20" name="object 20"/>
          <p:cNvSpPr txBox="1"/>
          <p:nvPr/>
        </p:nvSpPr>
        <p:spPr>
          <a:xfrm>
            <a:off x="1118155" y="6944438"/>
            <a:ext cx="6569075" cy="3187411"/>
          </a:xfrm>
          <a:prstGeom prst="rect">
            <a:avLst/>
          </a:prstGeom>
        </p:spPr>
        <p:txBody>
          <a:bodyPr vert="horz" wrap="square" lIns="0" tIns="106045" rIns="0" bIns="0" rtlCol="0">
            <a:spAutoFit/>
          </a:bodyPr>
          <a:lstStyle/>
          <a:p>
            <a:pPr marL="12700" algn="just">
              <a:spcBef>
                <a:spcPts val="835"/>
              </a:spcBef>
            </a:pPr>
            <a:r>
              <a:rPr sz="1900" dirty="0">
                <a:latin typeface="Arial MT"/>
              </a:rPr>
              <a:t>MATERIALS REQUIRED:</a:t>
            </a:r>
          </a:p>
          <a:p>
            <a:pPr marL="12700" marR="563245" algn="just">
              <a:lnSpc>
                <a:spcPct val="100000"/>
              </a:lnSpc>
              <a:spcBef>
                <a:spcPts val="740"/>
              </a:spcBef>
            </a:pPr>
            <a:r>
              <a:rPr sz="1900" b="1" dirty="0">
                <a:latin typeface="Arial" panose="020B0604020202020204" pitchFamily="34" charset="0"/>
                <a:cs typeface="Arial" panose="020B0604020202020204" pitchFamily="34" charset="0"/>
              </a:rPr>
              <a:t>Yellow, green, grey and brown construction paper cards cut into small squares to represent the four different character types in the game.</a:t>
            </a:r>
          </a:p>
          <a:p>
            <a:pPr marL="12700" algn="just">
              <a:lnSpc>
                <a:spcPct val="100000"/>
              </a:lnSpc>
              <a:spcBef>
                <a:spcPts val="725"/>
              </a:spcBef>
            </a:pPr>
            <a:r>
              <a:rPr sz="1900" dirty="0">
                <a:latin typeface="Arial" panose="020B0604020202020204" pitchFamily="34" charset="0"/>
                <a:cs typeface="Arial" panose="020B0604020202020204" pitchFamily="34" charset="0"/>
              </a:rPr>
              <a:t>Alternatives to construction paper:</a:t>
            </a:r>
            <a:endParaRPr sz="1900" b="1" dirty="0">
              <a:latin typeface="Arial" panose="020B0604020202020204" pitchFamily="34" charset="0"/>
              <a:cs typeface="Arial" panose="020B0604020202020204" pitchFamily="34" charset="0"/>
            </a:endParaRPr>
          </a:p>
          <a:p>
            <a:pPr marL="201295" indent="-188595">
              <a:lnSpc>
                <a:spcPct val="100000"/>
              </a:lnSpc>
              <a:spcBef>
                <a:spcPts val="740"/>
              </a:spcBef>
              <a:buChar char="•"/>
              <a:tabLst>
                <a:tab pos="201295" algn="l"/>
              </a:tabLst>
            </a:pPr>
            <a:r>
              <a:rPr sz="1900" b="1" dirty="0">
                <a:latin typeface="Arial" panose="020B0604020202020204" pitchFamily="34" charset="0"/>
                <a:cs typeface="Arial" panose="020B0604020202020204" pitchFamily="34" charset="0"/>
              </a:rPr>
              <a:t>Coloured pinnies or vests (assign one colour per role)</a:t>
            </a:r>
          </a:p>
          <a:p>
            <a:pPr marL="201295" indent="-188595">
              <a:lnSpc>
                <a:spcPct val="100000"/>
              </a:lnSpc>
              <a:spcBef>
                <a:spcPts val="735"/>
              </a:spcBef>
              <a:buChar char="•"/>
              <a:tabLst>
                <a:tab pos="201295" algn="l"/>
              </a:tabLst>
            </a:pPr>
            <a:r>
              <a:rPr sz="1900" b="1" dirty="0">
                <a:latin typeface="Arial" panose="020B0604020202020204" pitchFamily="34" charset="0"/>
                <a:cs typeface="Arial" panose="020B0604020202020204" pitchFamily="34" charset="0"/>
              </a:rPr>
              <a:t>Arm or leg bands (assign by colour or pattern)</a:t>
            </a:r>
          </a:p>
          <a:p>
            <a:pPr marL="200660" marR="95885" indent="-188595">
              <a:lnSpc>
                <a:spcPct val="100000"/>
              </a:lnSpc>
              <a:spcBef>
                <a:spcPts val="735"/>
              </a:spcBef>
              <a:buChar char="•"/>
              <a:tabLst>
                <a:tab pos="200660" algn="l"/>
              </a:tabLst>
            </a:pPr>
            <a:r>
              <a:rPr sz="1900" b="1" dirty="0">
                <a:latin typeface="Arial" panose="020B0604020202020204" pitchFamily="34" charset="0"/>
                <a:cs typeface="Arial" panose="020B0604020202020204" pitchFamily="34" charset="0"/>
              </a:rPr>
              <a:t>Masking tape: Make different stripes or “x” patterns to rep-resent different character types</a:t>
            </a:r>
          </a:p>
        </p:txBody>
      </p:sp>
      <p:sp>
        <p:nvSpPr>
          <p:cNvPr id="21" name="object 21"/>
          <p:cNvSpPr txBox="1"/>
          <p:nvPr/>
        </p:nvSpPr>
        <p:spPr>
          <a:xfrm>
            <a:off x="5005639" y="361821"/>
            <a:ext cx="4173220" cy="314960"/>
          </a:xfrm>
          <a:prstGeom prst="rect">
            <a:avLst/>
          </a:prstGeom>
        </p:spPr>
        <p:txBody>
          <a:bodyPr vert="horz" wrap="square" lIns="0" tIns="12065" rIns="0" bIns="0" rtlCol="0">
            <a:spAutoFit/>
          </a:bodyPr>
          <a:lstStyle/>
          <a:p>
            <a:pPr marL="12700">
              <a:lnSpc>
                <a:spcPct val="100000"/>
              </a:lnSpc>
              <a:spcBef>
                <a:spcPts val="95"/>
              </a:spcBef>
            </a:pPr>
            <a:r>
              <a:rPr sz="1900" spc="-50" dirty="0">
                <a:latin typeface="Lucida Sans Unicode"/>
                <a:cs typeface="Lucida Sans Unicode"/>
              </a:rPr>
              <a:t>Living</a:t>
            </a:r>
            <a:r>
              <a:rPr sz="1900" spc="-105" dirty="0">
                <a:latin typeface="Lucida Sans Unicode"/>
                <a:cs typeface="Lucida Sans Unicode"/>
              </a:rPr>
              <a:t> </a:t>
            </a:r>
            <a:r>
              <a:rPr sz="1900" dirty="0">
                <a:latin typeface="Lucida Sans Unicode"/>
                <a:cs typeface="Lucida Sans Unicode"/>
              </a:rPr>
              <a:t>Planet</a:t>
            </a:r>
            <a:r>
              <a:rPr sz="1900" spc="-105" dirty="0">
                <a:latin typeface="Lucida Sans Unicode"/>
                <a:cs typeface="Lucida Sans Unicode"/>
              </a:rPr>
              <a:t> </a:t>
            </a:r>
            <a:r>
              <a:rPr sz="1900" spc="-10" dirty="0">
                <a:latin typeface="Lucida Sans Unicode"/>
                <a:cs typeface="Lucida Sans Unicode"/>
              </a:rPr>
              <a:t>Report</a:t>
            </a:r>
            <a:r>
              <a:rPr sz="1900" spc="-105" dirty="0">
                <a:latin typeface="Lucida Sans Unicode"/>
                <a:cs typeface="Lucida Sans Unicode"/>
              </a:rPr>
              <a:t> </a:t>
            </a:r>
            <a:r>
              <a:rPr sz="1900" spc="-10" dirty="0">
                <a:latin typeface="Lucida Sans Unicode"/>
                <a:cs typeface="Lucida Sans Unicode"/>
              </a:rPr>
              <a:t>Canada</a:t>
            </a:r>
            <a:r>
              <a:rPr sz="1900" spc="-105" dirty="0">
                <a:latin typeface="Lucida Sans Unicode"/>
                <a:cs typeface="Lucida Sans Unicode"/>
              </a:rPr>
              <a:t> </a:t>
            </a:r>
            <a:r>
              <a:rPr sz="1900" spc="-10" dirty="0">
                <a:latin typeface="Lucida Sans Unicode"/>
                <a:cs typeface="Lucida Sans Unicode"/>
              </a:rPr>
              <a:t>for</a:t>
            </a:r>
            <a:r>
              <a:rPr sz="1900" spc="-105" dirty="0">
                <a:latin typeface="Lucida Sans Unicode"/>
                <a:cs typeface="Lucida Sans Unicode"/>
              </a:rPr>
              <a:t> </a:t>
            </a:r>
            <a:r>
              <a:rPr sz="1900" spc="-20" dirty="0">
                <a:latin typeface="Lucida Sans Unicode"/>
                <a:cs typeface="Lucida Sans Unicode"/>
              </a:rPr>
              <a:t>Kids</a:t>
            </a:r>
            <a:endParaRPr sz="1900" dirty="0">
              <a:latin typeface="Lucida Sans Unicode"/>
              <a:cs typeface="Lucida Sans Unicode"/>
            </a:endParaRPr>
          </a:p>
        </p:txBody>
      </p:sp>
      <p:sp>
        <p:nvSpPr>
          <p:cNvPr id="31" name="object 31"/>
          <p:cNvSpPr txBox="1"/>
          <p:nvPr/>
        </p:nvSpPr>
        <p:spPr>
          <a:xfrm>
            <a:off x="9110932" y="4621116"/>
            <a:ext cx="2676525" cy="316230"/>
          </a:xfrm>
          <a:prstGeom prst="rect">
            <a:avLst/>
          </a:prstGeom>
        </p:spPr>
        <p:txBody>
          <a:bodyPr vert="horz" wrap="square" lIns="0" tIns="13335" rIns="0" bIns="0" rtlCol="0">
            <a:spAutoFit/>
          </a:bodyPr>
          <a:lstStyle/>
          <a:p>
            <a:pPr marL="12700">
              <a:lnSpc>
                <a:spcPct val="100000"/>
              </a:lnSpc>
              <a:spcBef>
                <a:spcPts val="105"/>
              </a:spcBef>
            </a:pPr>
            <a:r>
              <a:rPr sz="1900" dirty="0">
                <a:latin typeface="Arial MT"/>
                <a:cs typeface="Arial MT"/>
              </a:rPr>
              <a:t>Grade levels: four to six</a:t>
            </a:r>
          </a:p>
        </p:txBody>
      </p:sp>
      <p:pic>
        <p:nvPicPr>
          <p:cNvPr id="42" name="Picture 41" descr="A black background with white text&#10;&#10;Description automatically generated">
            <a:extLst>
              <a:ext uri="{FF2B5EF4-FFF2-40B4-BE49-F238E27FC236}">
                <a16:creationId xmlns:a16="http://schemas.microsoft.com/office/drawing/2014/main" id="{5CCD4D7F-26B1-892B-E498-C405EFEA7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515" y="1466828"/>
            <a:ext cx="6593205" cy="2558078"/>
          </a:xfrm>
          <a:prstGeom prst="rect">
            <a:avLst/>
          </a:prstGeom>
        </p:spPr>
      </p:pic>
      <p:pic>
        <p:nvPicPr>
          <p:cNvPr id="43" name="Picture 42" descr="A logo of a panda&#10;&#10;Description automatically generated">
            <a:extLst>
              <a:ext uri="{FF2B5EF4-FFF2-40B4-BE49-F238E27FC236}">
                <a16:creationId xmlns:a16="http://schemas.microsoft.com/office/drawing/2014/main" id="{C1C8BE4D-E2CF-C1A2-34CC-3B0E8C882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792" y="0"/>
            <a:ext cx="1006566" cy="1131381"/>
          </a:xfrm>
          <a:prstGeom prst="rect">
            <a:avLst/>
          </a:prstGeom>
        </p:spPr>
      </p:pic>
      <p:grpSp>
        <p:nvGrpSpPr>
          <p:cNvPr id="44" name="Group 43">
            <a:extLst>
              <a:ext uri="{FF2B5EF4-FFF2-40B4-BE49-F238E27FC236}">
                <a16:creationId xmlns:a16="http://schemas.microsoft.com/office/drawing/2014/main" id="{C9436AE7-E57F-1CDF-036C-FF62D9D2FCF0}"/>
              </a:ext>
            </a:extLst>
          </p:cNvPr>
          <p:cNvGrpSpPr/>
          <p:nvPr/>
        </p:nvGrpSpPr>
        <p:grpSpPr>
          <a:xfrm>
            <a:off x="937980" y="0"/>
            <a:ext cx="2879090" cy="3634740"/>
            <a:chOff x="937980" y="0"/>
            <a:chExt cx="2879090" cy="3634740"/>
          </a:xfrm>
        </p:grpSpPr>
        <p:sp>
          <p:nvSpPr>
            <p:cNvPr id="45" name="object 18">
              <a:extLst>
                <a:ext uri="{FF2B5EF4-FFF2-40B4-BE49-F238E27FC236}">
                  <a16:creationId xmlns:a16="http://schemas.microsoft.com/office/drawing/2014/main" id="{7DF360E7-E0CF-F872-2780-5F35FE30C9EB}"/>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p>
          </p:txBody>
        </p:sp>
        <p:sp>
          <p:nvSpPr>
            <p:cNvPr id="46" name="object 20">
              <a:extLst>
                <a:ext uri="{FF2B5EF4-FFF2-40B4-BE49-F238E27FC236}">
                  <a16:creationId xmlns:a16="http://schemas.microsoft.com/office/drawing/2014/main" id="{437637BB-F6C4-CC62-6C79-C402D8A87720}"/>
                </a:ext>
              </a:extLst>
            </p:cNvPr>
            <p:cNvSpPr txBox="1"/>
            <p:nvPr/>
          </p:nvSpPr>
          <p:spPr>
            <a:xfrm>
              <a:off x="937980" y="414038"/>
              <a:ext cx="2870008" cy="1514774"/>
            </a:xfrm>
            <a:prstGeom prst="rect">
              <a:avLst/>
            </a:prstGeom>
          </p:spPr>
          <p:txBody>
            <a:bodyPr vert="horz" wrap="square" lIns="0" tIns="229870" rIns="0" bIns="0" rtlCol="0">
              <a:spAutoFit/>
            </a:bodyPr>
            <a:lstStyle/>
            <a:p>
              <a:pPr marR="5080" algn="ctr">
                <a:lnSpc>
                  <a:spcPts val="5000"/>
                </a:lnSpc>
              </a:pPr>
              <a:r>
                <a:rPr sz="4000" dirty="0">
                  <a:solidFill>
                    <a:srgbClr val="222222"/>
                  </a:solidFill>
                  <a:latin typeface="Arial" panose="020B0604020202020204" pitchFamily="34" charset="0"/>
                  <a:cs typeface="Arial" panose="020B0604020202020204" pitchFamily="34" charset="0"/>
                </a:rPr>
                <a:t>LESSON PLAN</a:t>
              </a:r>
              <a:endParaRPr sz="4000" dirty="0">
                <a:latin typeface="Arial" panose="020B0604020202020204" pitchFamily="34" charset="0"/>
                <a:cs typeface="Arial" panose="020B0604020202020204" pitchFamily="34" charset="0"/>
              </a:endParaRPr>
            </a:p>
          </p:txBody>
        </p:sp>
        <p:sp>
          <p:nvSpPr>
            <p:cNvPr id="47" name="object 21">
              <a:extLst>
                <a:ext uri="{FF2B5EF4-FFF2-40B4-BE49-F238E27FC236}">
                  <a16:creationId xmlns:a16="http://schemas.microsoft.com/office/drawing/2014/main" id="{ABBE43D3-FE9C-AB53-C2C5-1357885975CF}"/>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spc="-1250" dirty="0">
                  <a:solidFill>
                    <a:srgbClr val="222222"/>
                  </a:solidFill>
                  <a:latin typeface="Arial" panose="020B0604020202020204" pitchFamily="34" charset="0"/>
                  <a:cs typeface="Arial" panose="020B0604020202020204" pitchFamily="34" charset="0"/>
                </a:rPr>
                <a:t>4</a:t>
              </a:r>
              <a:endParaRPr sz="11950" dirty="0">
                <a:latin typeface="Arial" panose="020B0604020202020204" pitchFamily="34" charset="0"/>
                <a:cs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942379" y="2471316"/>
            <a:ext cx="8181340" cy="7487775"/>
          </a:xfrm>
          <a:custGeom>
            <a:avLst/>
            <a:gdLst/>
            <a:ahLst/>
            <a:cxnLst/>
            <a:rect l="l" t="t" r="r" b="b"/>
            <a:pathLst>
              <a:path w="8181340" h="7115175">
                <a:moveTo>
                  <a:pt x="8181248" y="0"/>
                </a:moveTo>
                <a:lnTo>
                  <a:pt x="0" y="0"/>
                </a:lnTo>
                <a:lnTo>
                  <a:pt x="0" y="7114966"/>
                </a:lnTo>
                <a:lnTo>
                  <a:pt x="8181248" y="7114966"/>
                </a:lnTo>
                <a:lnTo>
                  <a:pt x="8181248" y="0"/>
                </a:lnTo>
                <a:close/>
              </a:path>
            </a:pathLst>
          </a:custGeom>
          <a:solidFill>
            <a:srgbClr val="047390"/>
          </a:solidFill>
        </p:spPr>
        <p:txBody>
          <a:bodyPr wrap="square" lIns="0" tIns="0" rIns="0" bIns="0" rtlCol="0"/>
          <a:lstStyle/>
          <a:p>
            <a:endParaRPr/>
          </a:p>
        </p:txBody>
      </p:sp>
      <p:sp>
        <p:nvSpPr>
          <p:cNvPr id="5" name="object 5"/>
          <p:cNvSpPr txBox="1"/>
          <p:nvPr/>
        </p:nvSpPr>
        <p:spPr>
          <a:xfrm>
            <a:off x="1212393" y="2757913"/>
            <a:ext cx="3714750" cy="5869877"/>
          </a:xfrm>
          <a:prstGeom prst="rect">
            <a:avLst/>
          </a:prstGeom>
        </p:spPr>
        <p:txBody>
          <a:bodyPr vert="horz" wrap="square" lIns="0" tIns="12065" rIns="0" bIns="0" rtlCol="0">
            <a:spAutoFit/>
          </a:bodyPr>
          <a:lstStyle/>
          <a:p>
            <a:pPr marL="12700" marR="72390">
              <a:lnSpc>
                <a:spcPct val="100000"/>
              </a:lnSpc>
              <a:spcBef>
                <a:spcPts val="95"/>
              </a:spcBef>
            </a:pPr>
            <a:r>
              <a:rPr sz="1900" dirty="0">
                <a:solidFill>
                  <a:srgbClr val="FFFFFF"/>
                </a:solidFill>
                <a:latin typeface="Arial" panose="020B0604020202020204" pitchFamily="34" charset="0"/>
                <a:cs typeface="Arial" panose="020B0604020202020204" pitchFamily="34" charset="0"/>
              </a:rPr>
              <a:t>Simulations are very engaging for students, and it is possible that they become so involved in the role they are playing that they forget to relate the objects, events and processes to what they represent in nature, and they may tend</a:t>
            </a:r>
            <a:r>
              <a:rPr lang="en-CA" sz="1900" dirty="0">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to become competitive. The students identify subjectively with the role they have been given, and it is important as part of the powerful learning that is possible through simulations. However, it</a:t>
            </a:r>
            <a:r>
              <a:rPr lang="en-CA" sz="1900" dirty="0">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is important to link the</a:t>
            </a:r>
            <a:endParaRPr sz="1900" dirty="0">
              <a:latin typeface="Arial" panose="020B0604020202020204" pitchFamily="34" charset="0"/>
              <a:cs typeface="Arial" panose="020B0604020202020204" pitchFamily="34" charset="0"/>
            </a:endParaRPr>
          </a:p>
          <a:p>
            <a:pPr marL="12700" marR="5080">
              <a:lnSpc>
                <a:spcPts val="2280"/>
              </a:lnSpc>
              <a:spcBef>
                <a:spcPts val="75"/>
              </a:spcBef>
            </a:pPr>
            <a:r>
              <a:rPr sz="1900" dirty="0">
                <a:solidFill>
                  <a:srgbClr val="FFFFFF"/>
                </a:solidFill>
                <a:latin typeface="Arial" panose="020B0604020202020204" pitchFamily="34" charset="0"/>
                <a:cs typeface="Arial" panose="020B0604020202020204" pitchFamily="34" charset="0"/>
              </a:rPr>
              <a:t>subjective experience with the objective concepts. Therefore, after the activity, it will be</a:t>
            </a:r>
            <a:r>
              <a:rPr lang="en-CA" sz="1900" dirty="0">
                <a:solidFill>
                  <a:srgbClr val="FFFFFF"/>
                </a:solidFill>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important to distinguish what is realistic and not realistic about the simulation.</a:t>
            </a:r>
            <a:endParaRPr sz="1900" dirty="0">
              <a:latin typeface="Arial" panose="020B0604020202020204" pitchFamily="34" charset="0"/>
              <a:cs typeface="Arial" panose="020B0604020202020204" pitchFamily="34" charset="0"/>
            </a:endParaRPr>
          </a:p>
        </p:txBody>
      </p:sp>
      <p:sp>
        <p:nvSpPr>
          <p:cNvPr id="6" name="object 6"/>
          <p:cNvSpPr txBox="1"/>
          <p:nvPr/>
        </p:nvSpPr>
        <p:spPr>
          <a:xfrm>
            <a:off x="5114568" y="2757913"/>
            <a:ext cx="3637915" cy="4372031"/>
          </a:xfrm>
          <a:prstGeom prst="rect">
            <a:avLst/>
          </a:prstGeom>
        </p:spPr>
        <p:txBody>
          <a:bodyPr vert="horz" wrap="square" lIns="0" tIns="12065" rIns="0" bIns="0" rtlCol="0">
            <a:spAutoFit/>
          </a:bodyPr>
          <a:lstStyle/>
          <a:p>
            <a:pPr marL="12700" marR="497205" algn="l">
              <a:lnSpc>
                <a:spcPct val="100000"/>
              </a:lnSpc>
              <a:spcBef>
                <a:spcPts val="95"/>
              </a:spcBef>
            </a:pPr>
            <a:r>
              <a:rPr sz="1900" dirty="0">
                <a:solidFill>
                  <a:srgbClr val="FFFFFF"/>
                </a:solidFill>
                <a:latin typeface="Arial" panose="020B0604020202020204" pitchFamily="34" charset="0"/>
                <a:cs typeface="Arial" panose="020B0604020202020204" pitchFamily="34" charset="0"/>
              </a:rPr>
              <a:t>In this activity, there are only four character types in the food chain game. In</a:t>
            </a:r>
            <a:r>
              <a:rPr lang="en-CA" sz="1900" dirty="0">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reality, there would be many</a:t>
            </a:r>
            <a:r>
              <a:rPr lang="en-CA" sz="1900" dirty="0">
                <a:solidFill>
                  <a:srgbClr val="FFFFFF"/>
                </a:solidFill>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variables, including weather, habitat to hide in, whether the individual species was healthy or stressed, young or old, etc. A discussion after a simulation activity is very important. In a follow-up discussion, teachers should help students understand</a:t>
            </a:r>
            <a:endParaRPr sz="1900" dirty="0">
              <a:latin typeface="Arial" panose="020B0604020202020204" pitchFamily="34" charset="0"/>
              <a:cs typeface="Arial" panose="020B0604020202020204" pitchFamily="34" charset="0"/>
            </a:endParaRPr>
          </a:p>
          <a:p>
            <a:pPr marL="12700" algn="l">
              <a:lnSpc>
                <a:spcPts val="2155"/>
              </a:lnSpc>
            </a:pPr>
            <a:r>
              <a:rPr sz="1900" dirty="0">
                <a:solidFill>
                  <a:srgbClr val="FFFFFF"/>
                </a:solidFill>
                <a:latin typeface="Arial" panose="020B0604020202020204" pitchFamily="34" charset="0"/>
                <a:cs typeface="Arial" panose="020B0604020202020204" pitchFamily="34" charset="0"/>
              </a:rPr>
              <a:t>how the simulation is like and</a:t>
            </a:r>
            <a:endParaRPr sz="1900" dirty="0">
              <a:latin typeface="Arial" panose="020B0604020202020204" pitchFamily="34" charset="0"/>
              <a:cs typeface="Arial" panose="020B0604020202020204" pitchFamily="34" charset="0"/>
            </a:endParaRPr>
          </a:p>
          <a:p>
            <a:pPr marL="12700" algn="l">
              <a:lnSpc>
                <a:spcPts val="2280"/>
              </a:lnSpc>
            </a:pPr>
            <a:r>
              <a:rPr sz="1900" dirty="0">
                <a:solidFill>
                  <a:srgbClr val="FFFFFF"/>
                </a:solidFill>
                <a:latin typeface="Arial" panose="020B0604020202020204" pitchFamily="34" charset="0"/>
                <a:cs typeface="Arial" panose="020B0604020202020204" pitchFamily="34" charset="0"/>
              </a:rPr>
              <a:t>unlike the real situation.</a:t>
            </a:r>
            <a:endParaRPr sz="1900" dirty="0">
              <a:latin typeface="Arial" panose="020B0604020202020204" pitchFamily="34" charset="0"/>
              <a:cs typeface="Arial" panose="020B0604020202020204" pitchFamily="34" charset="0"/>
            </a:endParaRPr>
          </a:p>
        </p:txBody>
      </p:sp>
      <p:sp>
        <p:nvSpPr>
          <p:cNvPr id="7" name="object 7"/>
          <p:cNvSpPr txBox="1"/>
          <p:nvPr/>
        </p:nvSpPr>
        <p:spPr>
          <a:xfrm>
            <a:off x="5114568" y="8110316"/>
            <a:ext cx="4009150" cy="1802416"/>
          </a:xfrm>
          <a:prstGeom prst="rect">
            <a:avLst/>
          </a:prstGeom>
        </p:spPr>
        <p:txBody>
          <a:bodyPr vert="horz" wrap="square" lIns="0" tIns="12065" rIns="0" bIns="0" rtlCol="0">
            <a:spAutoFit/>
          </a:bodyPr>
          <a:lstStyle/>
          <a:p>
            <a:pPr marL="12700" marR="288925">
              <a:spcBef>
                <a:spcPts val="95"/>
              </a:spcBef>
            </a:pPr>
            <a:r>
              <a:rPr sz="1650" i="1" dirty="0">
                <a:solidFill>
                  <a:srgbClr val="FFFFFF"/>
                </a:solidFill>
                <a:latin typeface="Arial"/>
                <a:cs typeface="Arial"/>
              </a:rPr>
              <a:t>Adapted from “Using </a:t>
            </a:r>
            <a:r>
              <a:rPr sz="1650" i="1" dirty="0">
                <a:solidFill>
                  <a:srgbClr val="FFFFFF"/>
                </a:solidFill>
                <a:latin typeface="Arial" panose="020B0604020202020204" pitchFamily="34" charset="0"/>
                <a:cs typeface="Arial" panose="020B0604020202020204" pitchFamily="34" charset="0"/>
              </a:rPr>
              <a:t>Simulations for Instructional Purposes," Project WILD, Association of Fish &amp; Wildlife</a:t>
            </a:r>
            <a:r>
              <a:rPr lang="en-CA" sz="1650" i="1" dirty="0">
                <a:latin typeface="Arial" panose="020B0604020202020204" pitchFamily="34" charset="0"/>
                <a:cs typeface="Arial" panose="020B0604020202020204" pitchFamily="34" charset="0"/>
              </a:rPr>
              <a:t> </a:t>
            </a:r>
            <a:r>
              <a:rPr sz="1650" i="1" dirty="0">
                <a:solidFill>
                  <a:schemeClr val="bg1"/>
                </a:solidFill>
                <a:latin typeface="Arial" panose="020B0604020202020204" pitchFamily="34" charset="0"/>
                <a:cs typeface="Arial" panose="020B0604020202020204" pitchFamily="34" charset="0"/>
              </a:rPr>
              <a:t>Agencies</a:t>
            </a:r>
            <a:r>
              <a:rPr lang="en-CA" sz="1650" i="1" dirty="0">
                <a:solidFill>
                  <a:schemeClr val="bg1"/>
                </a:solidFill>
                <a:latin typeface="Arial" panose="020B0604020202020204" pitchFamily="34" charset="0"/>
                <a:cs typeface="Arial" panose="020B0604020202020204" pitchFamily="34" charset="0"/>
              </a:rPr>
              <a:t> </a:t>
            </a:r>
            <a:r>
              <a:rPr lang="en-CA" sz="1650" i="1" dirty="0">
                <a:solidFill>
                  <a:schemeClr val="bg1"/>
                </a:solidFill>
                <a:effectLst/>
                <a:latin typeface="Arial" panose="020B0604020202020204" pitchFamily="34" charset="0"/>
                <a:cs typeface="Arial" panose="020B0604020202020204" pitchFamily="34" charset="0"/>
              </a:rPr>
              <a:t>(</a:t>
            </a:r>
            <a:r>
              <a:rPr lang="en-CA" sz="1650" i="1" dirty="0">
                <a:solidFill>
                  <a:schemeClr val="bg1"/>
                </a:solidFill>
                <a:effectLst/>
                <a:latin typeface="Arial" panose="020B0604020202020204" pitchFamily="34" charset="0"/>
                <a:cs typeface="Arial" panose="020B0604020202020204" pitchFamily="34" charset="0"/>
                <a:hlinkClick r:id="rId2"/>
              </a:rPr>
              <a:t>https://www.fishwildlife.org/application/ files/4615/6780/2150/</a:t>
            </a:r>
            <a:r>
              <a:rPr lang="en-CA" sz="1650" i="1" dirty="0" err="1">
                <a:solidFill>
                  <a:schemeClr val="bg1"/>
                </a:solidFill>
                <a:effectLst/>
                <a:latin typeface="Arial" panose="020B0604020202020204" pitchFamily="34" charset="0"/>
                <a:cs typeface="Arial" panose="020B0604020202020204" pitchFamily="34" charset="0"/>
                <a:hlinkClick r:id="rId2"/>
              </a:rPr>
              <a:t>Using_Simulations_</a:t>
            </a:r>
            <a:r>
              <a:rPr lang="en-CA" sz="1650" i="1" dirty="0" err="1">
                <a:solidFill>
                  <a:schemeClr val="bg1"/>
                </a:solidFill>
                <a:latin typeface="Arial" panose="020B0604020202020204" pitchFamily="34" charset="0"/>
                <a:cs typeface="Arial" panose="020B0604020202020204" pitchFamily="34" charset="0"/>
                <a:hlinkClick r:id="rId2"/>
              </a:rPr>
              <a:t>fo</a:t>
            </a:r>
            <a:r>
              <a:rPr lang="en-CA" sz="1650" i="1" dirty="0" err="1">
                <a:solidFill>
                  <a:schemeClr val="bg1"/>
                </a:solidFill>
                <a:effectLst/>
                <a:latin typeface="Arial" panose="020B0604020202020204" pitchFamily="34" charset="0"/>
                <a:cs typeface="Arial" panose="020B0604020202020204" pitchFamily="34" charset="0"/>
                <a:hlinkClick r:id="rId2"/>
              </a:rPr>
              <a:t>r_Instructional_Purposes.pdf</a:t>
            </a:r>
            <a:r>
              <a:rPr lang="en-CA" sz="1650" i="1" dirty="0">
                <a:solidFill>
                  <a:schemeClr val="bg1"/>
                </a:solidFill>
                <a:effectLst/>
                <a:latin typeface="Arial" panose="020B0604020202020204" pitchFamily="34" charset="0"/>
                <a:cs typeface="Arial" panose="020B0604020202020204" pitchFamily="34" charset="0"/>
              </a:rPr>
              <a:t>). </a:t>
            </a:r>
          </a:p>
          <a:p>
            <a:pPr marL="12700" marR="288925">
              <a:lnSpc>
                <a:spcPct val="100000"/>
              </a:lnSpc>
              <a:spcBef>
                <a:spcPts val="95"/>
              </a:spcBef>
            </a:pPr>
            <a:endParaRPr sz="1650" dirty="0">
              <a:latin typeface="Arial"/>
              <a:cs typeface="Arial"/>
            </a:endParaRPr>
          </a:p>
        </p:txBody>
      </p:sp>
      <p:sp>
        <p:nvSpPr>
          <p:cNvPr id="11" name="object 11"/>
          <p:cNvSpPr txBox="1">
            <a:spLocks noGrp="1"/>
          </p:cNvSpPr>
          <p:nvPr>
            <p:ph type="ftr" sz="quarter" idx="10"/>
          </p:nvPr>
        </p:nvSpPr>
        <p:spPr>
          <a:xfrm>
            <a:off x="885918" y="10939744"/>
            <a:ext cx="5575935" cy="207749"/>
          </a:xfrm>
        </p:spPr>
        <p:txBody>
          <a:bodyPr vert="horz" wrap="square" lIns="0" tIns="25400" rIns="0" bIns="0" rtlCol="0">
            <a:spAutoFit/>
          </a:bodyPr>
          <a:lstStyle/>
          <a:p>
            <a:r>
              <a:rPr lang="en-CA" dirty="0"/>
              <a:t>Mission: Explore to Restore — Living Planet Report Canada for Kids</a:t>
            </a:r>
          </a:p>
        </p:txBody>
      </p:sp>
      <p:sp>
        <p:nvSpPr>
          <p:cNvPr id="12" name="object 12"/>
          <p:cNvSpPr txBox="1">
            <a:spLocks noGrp="1"/>
          </p:cNvSpPr>
          <p:nvPr>
            <p:ph type="sldNum" sz="quarter" idx="11"/>
          </p:nvPr>
        </p:nvSpPr>
        <p:spPr>
          <a:xfrm>
            <a:off x="18738850" y="10946867"/>
            <a:ext cx="609599" cy="207749"/>
          </a:xfrm>
        </p:spPr>
        <p:txBody>
          <a:bodyPr vert="horz" wrap="square" lIns="0" tIns="25400" rIns="0" bIns="0" rtlCol="0">
            <a:spAutoFit/>
          </a:bodyPr>
          <a:lstStyle/>
          <a:p>
            <a:fld id="{81D60167-4931-47E6-BA6A-407CBD079E47}" type="slidenum">
              <a:rPr lang="en-CA" dirty="0"/>
              <a:pPr/>
              <a:t>2</a:t>
            </a:fld>
            <a:endParaRPr lang="en-CA" dirty="0"/>
          </a:p>
        </p:txBody>
      </p:sp>
      <p:sp>
        <p:nvSpPr>
          <p:cNvPr id="9" name="object 9"/>
          <p:cNvSpPr txBox="1">
            <a:spLocks noGrp="1"/>
          </p:cNvSpPr>
          <p:nvPr>
            <p:ph type="title" idx="4294967295"/>
          </p:nvPr>
        </p:nvSpPr>
        <p:spPr>
          <a:xfrm>
            <a:off x="942379" y="1653262"/>
            <a:ext cx="5375871" cy="845733"/>
          </a:xfrm>
          <a:prstGeom prst="roundRect">
            <a:avLst/>
          </a:prstGeom>
          <a:solidFill>
            <a:srgbClr val="FCC943"/>
          </a:solidFill>
        </p:spPr>
        <p:txBody>
          <a:bodyPr vert="horz" wrap="square" lIns="108000" tIns="108000" rIns="108000" bIns="108000" rtlCol="0" anchor="ctr">
            <a:spAutoFit/>
          </a:bodyPr>
          <a:lstStyle/>
          <a:p>
            <a:pPr marL="12700">
              <a:lnSpc>
                <a:spcPct val="100000"/>
              </a:lnSpc>
              <a:spcBef>
                <a:spcPts val="95"/>
              </a:spcBef>
            </a:pPr>
            <a:r>
              <a:rPr sz="3550" dirty="0">
                <a:solidFill>
                  <a:srgbClr val="047390"/>
                </a:solidFill>
                <a:latin typeface="Arial" panose="020B0604020202020204" pitchFamily="34" charset="0"/>
                <a:cs typeface="Arial" panose="020B0604020202020204" pitchFamily="34" charset="0"/>
              </a:rPr>
              <a:t>A note about simulations</a:t>
            </a:r>
            <a:endParaRPr sz="3550" dirty="0">
              <a:latin typeface="Arial" panose="020B0604020202020204" pitchFamily="34" charset="0"/>
              <a:cs typeface="Arial" panose="020B0604020202020204" pitchFamily="34" charset="0"/>
            </a:endParaRPr>
          </a:p>
        </p:txBody>
      </p:sp>
      <p:pic>
        <p:nvPicPr>
          <p:cNvPr id="15" name="Picture 14" descr="A graphic of a diagram of different types of nature&#10;&#10;Description automatically generated with medium confidence">
            <a:extLst>
              <a:ext uri="{FF2B5EF4-FFF2-40B4-BE49-F238E27FC236}">
                <a16:creationId xmlns:a16="http://schemas.microsoft.com/office/drawing/2014/main" id="{6FC42156-949B-5630-4FB0-A9125B9B7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3733" y="2097088"/>
            <a:ext cx="10439182" cy="71151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76823" y="0"/>
            <a:ext cx="10799829" cy="10177690"/>
          </a:xfrm>
          <a:prstGeom prst="rect">
            <a:avLst/>
          </a:prstGeom>
        </p:spPr>
      </p:pic>
      <p:sp>
        <p:nvSpPr>
          <p:cNvPr id="5" name="object 5"/>
          <p:cNvSpPr txBox="1"/>
          <p:nvPr/>
        </p:nvSpPr>
        <p:spPr>
          <a:xfrm>
            <a:off x="12215280" y="6137485"/>
            <a:ext cx="6922743" cy="3969676"/>
          </a:xfrm>
          <a:prstGeom prst="rect">
            <a:avLst/>
          </a:prstGeom>
        </p:spPr>
        <p:txBody>
          <a:bodyPr vert="horz" wrap="square" lIns="0" tIns="12065" rIns="0" bIns="0" rtlCol="0">
            <a:spAutoFit/>
          </a:bodyPr>
          <a:lstStyle/>
          <a:p>
            <a:pPr marL="1033463" marR="505459" indent="-1020763">
              <a:lnSpc>
                <a:spcPct val="100000"/>
              </a:lnSpc>
              <a:spcBef>
                <a:spcPts val="95"/>
              </a:spcBef>
            </a:pPr>
            <a:r>
              <a:rPr lang="en-CA" sz="2000" b="1" dirty="0">
                <a:solidFill>
                  <a:srgbClr val="00728F"/>
                </a:solidFill>
                <a:latin typeface="Arial" panose="020B0604020202020204" pitchFamily="34" charset="0"/>
                <a:cs typeface="Arial" panose="020B0604020202020204" pitchFamily="34" charset="0"/>
              </a:rPr>
              <a:t>Step 1</a:t>
            </a:r>
            <a:r>
              <a:rPr lang="en-CA" sz="1900" dirty="0">
                <a:solidFill>
                  <a:srgbClr val="222222"/>
                </a:solidFill>
                <a:latin typeface="Arial MT"/>
                <a:cs typeface="Arial MT"/>
              </a:rPr>
              <a:t>	</a:t>
            </a:r>
            <a:r>
              <a:rPr sz="1900" dirty="0">
                <a:solidFill>
                  <a:srgbClr val="222222"/>
                </a:solidFill>
                <a:latin typeface="Arial MT"/>
                <a:cs typeface="Arial MT"/>
              </a:rPr>
              <a:t>Tell</a:t>
            </a:r>
            <a:r>
              <a:rPr sz="1900" spc="15" dirty="0">
                <a:solidFill>
                  <a:srgbClr val="222222"/>
                </a:solidFill>
                <a:latin typeface="Arial MT"/>
                <a:cs typeface="Arial MT"/>
              </a:rPr>
              <a:t> </a:t>
            </a:r>
            <a:r>
              <a:rPr sz="1900" spc="75" dirty="0">
                <a:solidFill>
                  <a:srgbClr val="222222"/>
                </a:solidFill>
                <a:latin typeface="Arial MT"/>
                <a:cs typeface="Arial MT"/>
              </a:rPr>
              <a:t>the</a:t>
            </a:r>
            <a:r>
              <a:rPr sz="1900" spc="20" dirty="0">
                <a:solidFill>
                  <a:srgbClr val="222222"/>
                </a:solidFill>
                <a:latin typeface="Arial MT"/>
                <a:cs typeface="Arial MT"/>
              </a:rPr>
              <a:t> </a:t>
            </a:r>
            <a:r>
              <a:rPr sz="1900" spc="60" dirty="0">
                <a:solidFill>
                  <a:srgbClr val="222222"/>
                </a:solidFill>
                <a:latin typeface="Arial MT"/>
                <a:cs typeface="Arial MT"/>
              </a:rPr>
              <a:t>students</a:t>
            </a:r>
            <a:r>
              <a:rPr sz="1900" spc="20" dirty="0">
                <a:solidFill>
                  <a:srgbClr val="222222"/>
                </a:solidFill>
                <a:latin typeface="Arial MT"/>
                <a:cs typeface="Arial MT"/>
              </a:rPr>
              <a:t> </a:t>
            </a:r>
            <a:r>
              <a:rPr sz="1900" spc="90" dirty="0">
                <a:solidFill>
                  <a:srgbClr val="222222"/>
                </a:solidFill>
                <a:latin typeface="Arial MT"/>
                <a:cs typeface="Arial MT"/>
              </a:rPr>
              <a:t>that</a:t>
            </a:r>
            <a:r>
              <a:rPr sz="1900" spc="15" dirty="0">
                <a:solidFill>
                  <a:srgbClr val="222222"/>
                </a:solidFill>
                <a:latin typeface="Arial MT"/>
                <a:cs typeface="Arial MT"/>
              </a:rPr>
              <a:t> </a:t>
            </a:r>
            <a:r>
              <a:rPr sz="1900" spc="55" dirty="0">
                <a:solidFill>
                  <a:srgbClr val="222222"/>
                </a:solidFill>
                <a:latin typeface="Arial MT"/>
                <a:cs typeface="Arial MT"/>
              </a:rPr>
              <a:t>this</a:t>
            </a:r>
            <a:r>
              <a:rPr sz="1900" spc="20" dirty="0">
                <a:solidFill>
                  <a:srgbClr val="222222"/>
                </a:solidFill>
                <a:latin typeface="Arial MT"/>
                <a:cs typeface="Arial MT"/>
              </a:rPr>
              <a:t> </a:t>
            </a:r>
            <a:r>
              <a:rPr sz="1900" dirty="0">
                <a:solidFill>
                  <a:srgbClr val="222222"/>
                </a:solidFill>
                <a:latin typeface="Arial MT"/>
                <a:cs typeface="Arial MT"/>
              </a:rPr>
              <a:t>mission</a:t>
            </a:r>
            <a:r>
              <a:rPr sz="1900" spc="15" dirty="0">
                <a:solidFill>
                  <a:srgbClr val="222222"/>
                </a:solidFill>
                <a:latin typeface="Arial MT"/>
                <a:cs typeface="Arial MT"/>
              </a:rPr>
              <a:t> </a:t>
            </a:r>
            <a:r>
              <a:rPr sz="1900" dirty="0">
                <a:solidFill>
                  <a:srgbClr val="222222"/>
                </a:solidFill>
                <a:latin typeface="Arial MT"/>
                <a:cs typeface="Arial MT"/>
              </a:rPr>
              <a:t>is</a:t>
            </a:r>
            <a:r>
              <a:rPr sz="1900" spc="20" dirty="0">
                <a:solidFill>
                  <a:srgbClr val="222222"/>
                </a:solidFill>
                <a:latin typeface="Arial MT"/>
                <a:cs typeface="Arial MT"/>
              </a:rPr>
              <a:t> </a:t>
            </a:r>
            <a:r>
              <a:rPr sz="1900" dirty="0">
                <a:solidFill>
                  <a:srgbClr val="222222"/>
                </a:solidFill>
                <a:latin typeface="Arial MT"/>
                <a:cs typeface="Arial MT"/>
              </a:rPr>
              <a:t>called</a:t>
            </a:r>
            <a:r>
              <a:rPr sz="1900" spc="20" dirty="0">
                <a:solidFill>
                  <a:srgbClr val="222222"/>
                </a:solidFill>
                <a:latin typeface="Arial MT"/>
                <a:cs typeface="Arial MT"/>
              </a:rPr>
              <a:t> </a:t>
            </a:r>
            <a:r>
              <a:rPr sz="1900" spc="-20" dirty="0">
                <a:solidFill>
                  <a:srgbClr val="222222"/>
                </a:solidFill>
                <a:latin typeface="Arial MT"/>
                <a:cs typeface="Arial MT"/>
              </a:rPr>
              <a:t>“All </a:t>
            </a:r>
            <a:r>
              <a:rPr sz="1900" dirty="0">
                <a:solidFill>
                  <a:srgbClr val="222222"/>
                </a:solidFill>
                <a:latin typeface="Arial MT"/>
                <a:cs typeface="Arial MT"/>
              </a:rPr>
              <a:t>species</a:t>
            </a:r>
            <a:r>
              <a:rPr sz="1900" spc="45" dirty="0">
                <a:solidFill>
                  <a:srgbClr val="222222"/>
                </a:solidFill>
                <a:latin typeface="Arial MT"/>
                <a:cs typeface="Arial MT"/>
              </a:rPr>
              <a:t> </a:t>
            </a:r>
            <a:r>
              <a:rPr sz="1900" dirty="0">
                <a:solidFill>
                  <a:srgbClr val="222222"/>
                </a:solidFill>
                <a:latin typeface="Arial MT"/>
                <a:cs typeface="Arial MT"/>
              </a:rPr>
              <a:t>are</a:t>
            </a:r>
            <a:r>
              <a:rPr sz="1900" spc="45" dirty="0">
                <a:solidFill>
                  <a:srgbClr val="222222"/>
                </a:solidFill>
                <a:latin typeface="Arial MT"/>
                <a:cs typeface="Arial MT"/>
              </a:rPr>
              <a:t> </a:t>
            </a:r>
            <a:r>
              <a:rPr sz="1900" dirty="0">
                <a:solidFill>
                  <a:srgbClr val="222222"/>
                </a:solidFill>
                <a:latin typeface="Arial MT"/>
                <a:cs typeface="Arial MT"/>
              </a:rPr>
              <a:t>connected”</a:t>
            </a:r>
            <a:r>
              <a:rPr sz="1900" spc="45" dirty="0">
                <a:solidFill>
                  <a:srgbClr val="222222"/>
                </a:solidFill>
                <a:latin typeface="Arial MT"/>
                <a:cs typeface="Arial MT"/>
              </a:rPr>
              <a:t> </a:t>
            </a:r>
            <a:r>
              <a:rPr sz="1900" spc="50" dirty="0">
                <a:solidFill>
                  <a:srgbClr val="222222"/>
                </a:solidFill>
                <a:latin typeface="Arial MT"/>
                <a:cs typeface="Arial MT"/>
              </a:rPr>
              <a:t>and</a:t>
            </a:r>
            <a:r>
              <a:rPr sz="1900" spc="45" dirty="0">
                <a:solidFill>
                  <a:srgbClr val="222222"/>
                </a:solidFill>
                <a:latin typeface="Arial MT"/>
                <a:cs typeface="Arial MT"/>
              </a:rPr>
              <a:t> </a:t>
            </a:r>
            <a:r>
              <a:rPr sz="1900" spc="90" dirty="0">
                <a:solidFill>
                  <a:srgbClr val="222222"/>
                </a:solidFill>
                <a:latin typeface="Arial MT"/>
                <a:cs typeface="Arial MT"/>
              </a:rPr>
              <a:t>that</a:t>
            </a:r>
            <a:r>
              <a:rPr sz="1900" spc="40" dirty="0">
                <a:solidFill>
                  <a:srgbClr val="222222"/>
                </a:solidFill>
                <a:latin typeface="Arial MT"/>
                <a:cs typeface="Arial MT"/>
              </a:rPr>
              <a:t> </a:t>
            </a:r>
            <a:r>
              <a:rPr sz="1900" spc="110" dirty="0">
                <a:solidFill>
                  <a:srgbClr val="222222"/>
                </a:solidFill>
                <a:latin typeface="Arial MT"/>
                <a:cs typeface="Arial MT"/>
              </a:rPr>
              <a:t>to</a:t>
            </a:r>
            <a:r>
              <a:rPr sz="1900" spc="45" dirty="0">
                <a:solidFill>
                  <a:srgbClr val="222222"/>
                </a:solidFill>
                <a:latin typeface="Arial MT"/>
                <a:cs typeface="Arial MT"/>
              </a:rPr>
              <a:t> </a:t>
            </a:r>
            <a:r>
              <a:rPr sz="1900" spc="55" dirty="0">
                <a:solidFill>
                  <a:srgbClr val="222222"/>
                </a:solidFill>
                <a:latin typeface="Arial MT"/>
                <a:cs typeface="Arial MT"/>
              </a:rPr>
              <a:t>complete</a:t>
            </a:r>
            <a:r>
              <a:rPr sz="1900" spc="45" dirty="0">
                <a:solidFill>
                  <a:srgbClr val="222222"/>
                </a:solidFill>
                <a:latin typeface="Arial MT"/>
                <a:cs typeface="Arial MT"/>
              </a:rPr>
              <a:t> </a:t>
            </a:r>
            <a:r>
              <a:rPr sz="1900" spc="35" dirty="0">
                <a:solidFill>
                  <a:srgbClr val="222222"/>
                </a:solidFill>
                <a:latin typeface="Arial MT"/>
                <a:cs typeface="Arial MT"/>
              </a:rPr>
              <a:t>this </a:t>
            </a:r>
            <a:r>
              <a:rPr sz="1900" dirty="0">
                <a:solidFill>
                  <a:srgbClr val="222222"/>
                </a:solidFill>
                <a:latin typeface="Arial MT"/>
                <a:cs typeface="Arial MT"/>
              </a:rPr>
              <a:t>mission,</a:t>
            </a:r>
            <a:r>
              <a:rPr sz="1900" spc="75" dirty="0">
                <a:solidFill>
                  <a:srgbClr val="222222"/>
                </a:solidFill>
                <a:latin typeface="Arial MT"/>
                <a:cs typeface="Arial MT"/>
              </a:rPr>
              <a:t> </a:t>
            </a:r>
            <a:r>
              <a:rPr sz="1900" dirty="0">
                <a:solidFill>
                  <a:srgbClr val="222222"/>
                </a:solidFill>
                <a:latin typeface="Arial MT"/>
                <a:cs typeface="Arial MT"/>
              </a:rPr>
              <a:t>everyone</a:t>
            </a:r>
            <a:r>
              <a:rPr sz="1900" spc="75" dirty="0">
                <a:solidFill>
                  <a:srgbClr val="222222"/>
                </a:solidFill>
                <a:latin typeface="Arial MT"/>
                <a:cs typeface="Arial MT"/>
              </a:rPr>
              <a:t> </a:t>
            </a:r>
            <a:r>
              <a:rPr sz="1900" spc="55" dirty="0">
                <a:solidFill>
                  <a:srgbClr val="222222"/>
                </a:solidFill>
                <a:latin typeface="Arial MT"/>
                <a:cs typeface="Arial MT"/>
              </a:rPr>
              <a:t>will</a:t>
            </a:r>
            <a:r>
              <a:rPr sz="1900" spc="65" dirty="0">
                <a:solidFill>
                  <a:srgbClr val="222222"/>
                </a:solidFill>
                <a:latin typeface="Arial MT"/>
                <a:cs typeface="Arial MT"/>
              </a:rPr>
              <a:t> </a:t>
            </a:r>
            <a:r>
              <a:rPr sz="1900" dirty="0">
                <a:solidFill>
                  <a:srgbClr val="222222"/>
                </a:solidFill>
                <a:latin typeface="Arial MT"/>
                <a:cs typeface="Arial MT"/>
              </a:rPr>
              <a:t>need</a:t>
            </a:r>
            <a:r>
              <a:rPr sz="1900" spc="75" dirty="0">
                <a:solidFill>
                  <a:srgbClr val="222222"/>
                </a:solidFill>
                <a:latin typeface="Arial MT"/>
                <a:cs typeface="Arial MT"/>
              </a:rPr>
              <a:t> </a:t>
            </a:r>
            <a:r>
              <a:rPr sz="1900" spc="110" dirty="0">
                <a:solidFill>
                  <a:srgbClr val="222222"/>
                </a:solidFill>
                <a:latin typeface="Arial MT"/>
                <a:cs typeface="Arial MT"/>
              </a:rPr>
              <a:t>to</a:t>
            </a:r>
            <a:r>
              <a:rPr sz="1900" spc="75" dirty="0">
                <a:solidFill>
                  <a:srgbClr val="222222"/>
                </a:solidFill>
                <a:latin typeface="Arial MT"/>
                <a:cs typeface="Arial MT"/>
              </a:rPr>
              <a:t> </a:t>
            </a:r>
            <a:r>
              <a:rPr sz="1900" dirty="0">
                <a:solidFill>
                  <a:srgbClr val="222222"/>
                </a:solidFill>
                <a:latin typeface="Arial MT"/>
                <a:cs typeface="Arial MT"/>
              </a:rPr>
              <a:t>be</a:t>
            </a:r>
            <a:r>
              <a:rPr sz="1900" spc="75" dirty="0">
                <a:solidFill>
                  <a:srgbClr val="222222"/>
                </a:solidFill>
                <a:latin typeface="Arial MT"/>
                <a:cs typeface="Arial MT"/>
              </a:rPr>
              <a:t> </a:t>
            </a:r>
            <a:r>
              <a:rPr sz="1900" spc="65" dirty="0">
                <a:solidFill>
                  <a:srgbClr val="222222"/>
                </a:solidFill>
                <a:latin typeface="Arial MT"/>
                <a:cs typeface="Arial MT"/>
              </a:rPr>
              <a:t>prepared</a:t>
            </a:r>
            <a:r>
              <a:rPr sz="1900" spc="75" dirty="0">
                <a:solidFill>
                  <a:srgbClr val="222222"/>
                </a:solidFill>
                <a:latin typeface="Arial MT"/>
                <a:cs typeface="Arial MT"/>
              </a:rPr>
              <a:t> </a:t>
            </a:r>
            <a:r>
              <a:rPr sz="1900" spc="110" dirty="0">
                <a:solidFill>
                  <a:srgbClr val="222222"/>
                </a:solidFill>
                <a:latin typeface="Arial MT"/>
                <a:cs typeface="Arial MT"/>
              </a:rPr>
              <a:t>to</a:t>
            </a:r>
            <a:r>
              <a:rPr sz="1900" spc="75" dirty="0">
                <a:solidFill>
                  <a:srgbClr val="222222"/>
                </a:solidFill>
                <a:latin typeface="Arial MT"/>
                <a:cs typeface="Arial MT"/>
              </a:rPr>
              <a:t> </a:t>
            </a:r>
            <a:r>
              <a:rPr sz="1900" spc="-25" dirty="0">
                <a:solidFill>
                  <a:srgbClr val="222222"/>
                </a:solidFill>
                <a:latin typeface="Arial MT"/>
                <a:cs typeface="Arial MT"/>
              </a:rPr>
              <a:t>go </a:t>
            </a:r>
            <a:r>
              <a:rPr sz="1900" spc="60" dirty="0">
                <a:solidFill>
                  <a:srgbClr val="222222"/>
                </a:solidFill>
                <a:latin typeface="Arial MT"/>
                <a:cs typeface="Arial MT"/>
              </a:rPr>
              <a:t>outdoors.</a:t>
            </a:r>
            <a:endParaRPr sz="1900" dirty="0">
              <a:latin typeface="Arial MT"/>
              <a:cs typeface="Arial MT"/>
            </a:endParaRPr>
          </a:p>
          <a:p>
            <a:pPr marL="1033463" indent="-1020763">
              <a:lnSpc>
                <a:spcPct val="100000"/>
              </a:lnSpc>
              <a:spcBef>
                <a:spcPts val="145"/>
              </a:spcBef>
            </a:pPr>
            <a:endParaRPr sz="1900" dirty="0">
              <a:latin typeface="Arial MT"/>
              <a:cs typeface="Arial MT"/>
            </a:endParaRPr>
          </a:p>
          <a:p>
            <a:pPr marL="1033463" marR="222885" indent="-1020763">
              <a:lnSpc>
                <a:spcPct val="100000"/>
              </a:lnSpc>
            </a:pPr>
            <a:r>
              <a:rPr lang="en-CA" sz="2000" b="1" dirty="0">
                <a:solidFill>
                  <a:srgbClr val="00728F"/>
                </a:solidFill>
                <a:latin typeface="Arial" panose="020B0604020202020204" pitchFamily="34" charset="0"/>
                <a:cs typeface="Arial" panose="020B0604020202020204" pitchFamily="34" charset="0"/>
              </a:rPr>
              <a:t>Step 2</a:t>
            </a:r>
            <a:r>
              <a:rPr lang="en-CA" sz="1900" dirty="0">
                <a:solidFill>
                  <a:srgbClr val="222222"/>
                </a:solidFill>
                <a:latin typeface="Arial MT"/>
                <a:cs typeface="Arial MT"/>
              </a:rPr>
              <a:t>	</a:t>
            </a:r>
            <a:r>
              <a:rPr sz="1900" dirty="0">
                <a:solidFill>
                  <a:srgbClr val="222222"/>
                </a:solidFill>
                <a:latin typeface="Arial MT"/>
                <a:cs typeface="Arial MT"/>
              </a:rPr>
              <a:t>Before</a:t>
            </a:r>
            <a:r>
              <a:rPr sz="1900" spc="40" dirty="0">
                <a:solidFill>
                  <a:srgbClr val="222222"/>
                </a:solidFill>
                <a:latin typeface="Arial MT"/>
                <a:cs typeface="Arial MT"/>
              </a:rPr>
              <a:t> </a:t>
            </a:r>
            <a:r>
              <a:rPr sz="1900" dirty="0">
                <a:solidFill>
                  <a:srgbClr val="222222"/>
                </a:solidFill>
                <a:latin typeface="Arial MT"/>
                <a:cs typeface="Arial MT"/>
              </a:rPr>
              <a:t>going</a:t>
            </a:r>
            <a:r>
              <a:rPr sz="1900" spc="45" dirty="0">
                <a:solidFill>
                  <a:srgbClr val="222222"/>
                </a:solidFill>
                <a:latin typeface="Arial MT"/>
                <a:cs typeface="Arial MT"/>
              </a:rPr>
              <a:t> </a:t>
            </a:r>
            <a:r>
              <a:rPr sz="1900" spc="65" dirty="0">
                <a:solidFill>
                  <a:srgbClr val="222222"/>
                </a:solidFill>
                <a:latin typeface="Arial MT"/>
                <a:cs typeface="Arial MT"/>
              </a:rPr>
              <a:t>outdoors,</a:t>
            </a:r>
            <a:r>
              <a:rPr sz="1900" spc="45" dirty="0">
                <a:solidFill>
                  <a:srgbClr val="222222"/>
                </a:solidFill>
                <a:latin typeface="Arial MT"/>
                <a:cs typeface="Arial MT"/>
              </a:rPr>
              <a:t> </a:t>
            </a:r>
            <a:r>
              <a:rPr sz="1900" spc="70" dirty="0">
                <a:solidFill>
                  <a:srgbClr val="222222"/>
                </a:solidFill>
                <a:latin typeface="Arial MT"/>
                <a:cs typeface="Arial MT"/>
              </a:rPr>
              <a:t>introduce</a:t>
            </a:r>
            <a:r>
              <a:rPr sz="1900" spc="45" dirty="0">
                <a:solidFill>
                  <a:srgbClr val="222222"/>
                </a:solidFill>
                <a:latin typeface="Arial MT"/>
                <a:cs typeface="Arial MT"/>
              </a:rPr>
              <a:t> </a:t>
            </a:r>
            <a:r>
              <a:rPr sz="1900" spc="75" dirty="0">
                <a:solidFill>
                  <a:srgbClr val="222222"/>
                </a:solidFill>
                <a:latin typeface="Arial MT"/>
                <a:cs typeface="Arial MT"/>
              </a:rPr>
              <a:t>the</a:t>
            </a:r>
            <a:r>
              <a:rPr sz="1900" spc="45" dirty="0">
                <a:solidFill>
                  <a:srgbClr val="222222"/>
                </a:solidFill>
                <a:latin typeface="Arial MT"/>
                <a:cs typeface="Arial MT"/>
              </a:rPr>
              <a:t> </a:t>
            </a:r>
            <a:r>
              <a:rPr sz="1900" spc="85" dirty="0">
                <a:solidFill>
                  <a:srgbClr val="222222"/>
                </a:solidFill>
                <a:latin typeface="Arial MT"/>
                <a:cs typeface="Arial MT"/>
              </a:rPr>
              <a:t>food</a:t>
            </a:r>
            <a:r>
              <a:rPr sz="1900" spc="40" dirty="0">
                <a:solidFill>
                  <a:srgbClr val="222222"/>
                </a:solidFill>
                <a:latin typeface="Arial MT"/>
                <a:cs typeface="Arial MT"/>
              </a:rPr>
              <a:t> </a:t>
            </a:r>
            <a:r>
              <a:rPr sz="1900" spc="30" dirty="0">
                <a:solidFill>
                  <a:srgbClr val="222222"/>
                </a:solidFill>
                <a:latin typeface="Arial MT"/>
                <a:cs typeface="Arial MT"/>
              </a:rPr>
              <a:t>web </a:t>
            </a:r>
            <a:r>
              <a:rPr sz="1900" dirty="0">
                <a:solidFill>
                  <a:srgbClr val="222222"/>
                </a:solidFill>
                <a:latin typeface="Arial MT"/>
                <a:cs typeface="Arial MT"/>
              </a:rPr>
              <a:t>character</a:t>
            </a:r>
            <a:r>
              <a:rPr sz="1900" spc="20" dirty="0">
                <a:solidFill>
                  <a:srgbClr val="222222"/>
                </a:solidFill>
                <a:latin typeface="Arial MT"/>
                <a:cs typeface="Arial MT"/>
              </a:rPr>
              <a:t> </a:t>
            </a:r>
            <a:r>
              <a:rPr sz="1900" dirty="0">
                <a:solidFill>
                  <a:srgbClr val="222222"/>
                </a:solidFill>
                <a:latin typeface="Arial MT"/>
                <a:cs typeface="Arial MT"/>
              </a:rPr>
              <a:t>types</a:t>
            </a:r>
            <a:r>
              <a:rPr sz="1900" spc="25" dirty="0">
                <a:solidFill>
                  <a:srgbClr val="222222"/>
                </a:solidFill>
                <a:latin typeface="Arial MT"/>
                <a:cs typeface="Arial MT"/>
              </a:rPr>
              <a:t> </a:t>
            </a:r>
            <a:r>
              <a:rPr sz="1900" spc="50" dirty="0">
                <a:solidFill>
                  <a:srgbClr val="222222"/>
                </a:solidFill>
                <a:latin typeface="Arial MT"/>
                <a:cs typeface="Arial MT"/>
              </a:rPr>
              <a:t>one</a:t>
            </a:r>
            <a:r>
              <a:rPr sz="1900" spc="20" dirty="0">
                <a:solidFill>
                  <a:srgbClr val="222222"/>
                </a:solidFill>
                <a:latin typeface="Arial MT"/>
                <a:cs typeface="Arial MT"/>
              </a:rPr>
              <a:t> </a:t>
            </a:r>
            <a:r>
              <a:rPr sz="1900" spc="60" dirty="0">
                <a:solidFill>
                  <a:srgbClr val="222222"/>
                </a:solidFill>
                <a:latin typeface="Arial MT"/>
                <a:cs typeface="Arial MT"/>
              </a:rPr>
              <a:t>at</a:t>
            </a:r>
            <a:r>
              <a:rPr sz="1900" spc="20" dirty="0">
                <a:solidFill>
                  <a:srgbClr val="222222"/>
                </a:solidFill>
                <a:latin typeface="Arial MT"/>
                <a:cs typeface="Arial MT"/>
              </a:rPr>
              <a:t> </a:t>
            </a:r>
            <a:r>
              <a:rPr sz="1900" dirty="0">
                <a:solidFill>
                  <a:srgbClr val="222222"/>
                </a:solidFill>
                <a:latin typeface="Arial MT"/>
                <a:cs typeface="Arial MT"/>
              </a:rPr>
              <a:t>a</a:t>
            </a:r>
            <a:r>
              <a:rPr sz="1900" spc="20" dirty="0">
                <a:solidFill>
                  <a:srgbClr val="222222"/>
                </a:solidFill>
                <a:latin typeface="Arial MT"/>
                <a:cs typeface="Arial MT"/>
              </a:rPr>
              <a:t> </a:t>
            </a:r>
            <a:r>
              <a:rPr sz="1900" spc="65" dirty="0">
                <a:solidFill>
                  <a:srgbClr val="222222"/>
                </a:solidFill>
                <a:latin typeface="Arial MT"/>
                <a:cs typeface="Arial MT"/>
              </a:rPr>
              <a:t>time.</a:t>
            </a:r>
            <a:r>
              <a:rPr sz="1900" spc="25" dirty="0">
                <a:solidFill>
                  <a:srgbClr val="222222"/>
                </a:solidFill>
                <a:latin typeface="Arial MT"/>
                <a:cs typeface="Arial MT"/>
              </a:rPr>
              <a:t> </a:t>
            </a:r>
            <a:r>
              <a:rPr sz="1900" dirty="0">
                <a:solidFill>
                  <a:srgbClr val="222222"/>
                </a:solidFill>
                <a:latin typeface="Arial MT"/>
                <a:cs typeface="Arial MT"/>
              </a:rPr>
              <a:t>Refer</a:t>
            </a:r>
            <a:r>
              <a:rPr sz="1900" spc="20" dirty="0">
                <a:solidFill>
                  <a:srgbClr val="222222"/>
                </a:solidFill>
                <a:latin typeface="Arial MT"/>
                <a:cs typeface="Arial MT"/>
              </a:rPr>
              <a:t> </a:t>
            </a:r>
            <a:r>
              <a:rPr sz="1900" spc="110" dirty="0">
                <a:solidFill>
                  <a:srgbClr val="222222"/>
                </a:solidFill>
                <a:latin typeface="Arial MT"/>
                <a:cs typeface="Arial MT"/>
              </a:rPr>
              <a:t>to</a:t>
            </a:r>
            <a:r>
              <a:rPr sz="1900" spc="25" dirty="0">
                <a:solidFill>
                  <a:srgbClr val="222222"/>
                </a:solidFill>
                <a:latin typeface="Arial MT"/>
                <a:cs typeface="Arial MT"/>
              </a:rPr>
              <a:t> </a:t>
            </a:r>
            <a:r>
              <a:rPr sz="1900" dirty="0">
                <a:solidFill>
                  <a:srgbClr val="222222"/>
                </a:solidFill>
                <a:latin typeface="Arial MT"/>
                <a:cs typeface="Arial MT"/>
              </a:rPr>
              <a:t>Table</a:t>
            </a:r>
            <a:r>
              <a:rPr sz="1900" spc="20" dirty="0">
                <a:solidFill>
                  <a:srgbClr val="222222"/>
                </a:solidFill>
                <a:latin typeface="Arial MT"/>
                <a:cs typeface="Arial MT"/>
              </a:rPr>
              <a:t> </a:t>
            </a:r>
            <a:r>
              <a:rPr sz="1900" dirty="0">
                <a:solidFill>
                  <a:srgbClr val="222222"/>
                </a:solidFill>
                <a:latin typeface="Arial MT"/>
                <a:cs typeface="Arial MT"/>
              </a:rPr>
              <a:t>1</a:t>
            </a:r>
            <a:r>
              <a:rPr sz="1900" spc="25" dirty="0">
                <a:solidFill>
                  <a:srgbClr val="222222"/>
                </a:solidFill>
                <a:latin typeface="Arial MT"/>
                <a:cs typeface="Arial MT"/>
              </a:rPr>
              <a:t> </a:t>
            </a:r>
            <a:r>
              <a:rPr sz="1900" spc="-25" dirty="0">
                <a:solidFill>
                  <a:srgbClr val="222222"/>
                </a:solidFill>
                <a:latin typeface="Arial MT"/>
                <a:cs typeface="Arial MT"/>
              </a:rPr>
              <a:t>as </a:t>
            </a:r>
            <a:r>
              <a:rPr sz="1900" spc="50" dirty="0">
                <a:solidFill>
                  <a:srgbClr val="222222"/>
                </a:solidFill>
                <a:latin typeface="Arial MT"/>
                <a:cs typeface="Arial MT"/>
              </a:rPr>
              <a:t>you</a:t>
            </a:r>
            <a:r>
              <a:rPr sz="1900" spc="20" dirty="0">
                <a:solidFill>
                  <a:srgbClr val="222222"/>
                </a:solidFill>
                <a:latin typeface="Arial MT"/>
                <a:cs typeface="Arial MT"/>
              </a:rPr>
              <a:t> </a:t>
            </a:r>
            <a:r>
              <a:rPr sz="1900" dirty="0">
                <a:solidFill>
                  <a:srgbClr val="222222"/>
                </a:solidFill>
                <a:latin typeface="Arial MT"/>
                <a:cs typeface="Arial MT"/>
              </a:rPr>
              <a:t>describe</a:t>
            </a:r>
            <a:r>
              <a:rPr sz="1900" spc="30" dirty="0">
                <a:solidFill>
                  <a:srgbClr val="222222"/>
                </a:solidFill>
                <a:latin typeface="Arial MT"/>
                <a:cs typeface="Arial MT"/>
              </a:rPr>
              <a:t> </a:t>
            </a:r>
            <a:r>
              <a:rPr sz="1900" spc="75" dirty="0">
                <a:solidFill>
                  <a:srgbClr val="222222"/>
                </a:solidFill>
                <a:latin typeface="Arial MT"/>
                <a:cs typeface="Arial MT"/>
              </a:rPr>
              <a:t>the</a:t>
            </a:r>
            <a:r>
              <a:rPr sz="1900" spc="25" dirty="0">
                <a:solidFill>
                  <a:srgbClr val="222222"/>
                </a:solidFill>
                <a:latin typeface="Arial MT"/>
                <a:cs typeface="Arial MT"/>
              </a:rPr>
              <a:t> </a:t>
            </a:r>
            <a:r>
              <a:rPr sz="1900" dirty="0">
                <a:solidFill>
                  <a:srgbClr val="222222"/>
                </a:solidFill>
                <a:latin typeface="Arial MT"/>
                <a:cs typeface="Arial MT"/>
              </a:rPr>
              <a:t>goals</a:t>
            </a:r>
            <a:r>
              <a:rPr sz="1900" spc="30" dirty="0">
                <a:solidFill>
                  <a:srgbClr val="222222"/>
                </a:solidFill>
                <a:latin typeface="Arial MT"/>
                <a:cs typeface="Arial MT"/>
              </a:rPr>
              <a:t> </a:t>
            </a:r>
            <a:r>
              <a:rPr sz="1900" spc="50" dirty="0">
                <a:solidFill>
                  <a:srgbClr val="222222"/>
                </a:solidFill>
                <a:latin typeface="Arial MT"/>
                <a:cs typeface="Arial MT"/>
              </a:rPr>
              <a:t>and</a:t>
            </a:r>
            <a:r>
              <a:rPr sz="1900" spc="30" dirty="0">
                <a:solidFill>
                  <a:srgbClr val="222222"/>
                </a:solidFill>
                <a:latin typeface="Arial MT"/>
                <a:cs typeface="Arial MT"/>
              </a:rPr>
              <a:t> </a:t>
            </a:r>
            <a:r>
              <a:rPr sz="1900" dirty="0">
                <a:solidFill>
                  <a:srgbClr val="222222"/>
                </a:solidFill>
                <a:latin typeface="Arial MT"/>
                <a:cs typeface="Arial MT"/>
              </a:rPr>
              <a:t>roles</a:t>
            </a:r>
            <a:r>
              <a:rPr sz="1900" spc="25" dirty="0">
                <a:solidFill>
                  <a:srgbClr val="222222"/>
                </a:solidFill>
                <a:latin typeface="Arial MT"/>
                <a:cs typeface="Arial MT"/>
              </a:rPr>
              <a:t> </a:t>
            </a:r>
            <a:r>
              <a:rPr sz="1900" spc="85" dirty="0">
                <a:solidFill>
                  <a:srgbClr val="222222"/>
                </a:solidFill>
                <a:latin typeface="Arial MT"/>
                <a:cs typeface="Arial MT"/>
              </a:rPr>
              <a:t>of</a:t>
            </a:r>
            <a:r>
              <a:rPr sz="1900" spc="25" dirty="0">
                <a:solidFill>
                  <a:srgbClr val="222222"/>
                </a:solidFill>
                <a:latin typeface="Arial MT"/>
                <a:cs typeface="Arial MT"/>
              </a:rPr>
              <a:t> </a:t>
            </a:r>
            <a:r>
              <a:rPr sz="1900" dirty="0">
                <a:solidFill>
                  <a:srgbClr val="222222"/>
                </a:solidFill>
                <a:latin typeface="Arial MT"/>
                <a:cs typeface="Arial MT"/>
              </a:rPr>
              <a:t>each</a:t>
            </a:r>
            <a:r>
              <a:rPr sz="1900" spc="20" dirty="0">
                <a:solidFill>
                  <a:srgbClr val="222222"/>
                </a:solidFill>
                <a:latin typeface="Arial MT"/>
                <a:cs typeface="Arial MT"/>
              </a:rPr>
              <a:t> </a:t>
            </a:r>
            <a:r>
              <a:rPr sz="1900" spc="-10" dirty="0">
                <a:solidFill>
                  <a:srgbClr val="222222"/>
                </a:solidFill>
                <a:latin typeface="Arial MT"/>
                <a:cs typeface="Arial MT"/>
              </a:rPr>
              <a:t>character.</a:t>
            </a:r>
            <a:r>
              <a:rPr lang="en-CA" sz="1900" spc="-10" dirty="0">
                <a:latin typeface="Arial MT"/>
                <a:cs typeface="Arial MT"/>
              </a:rPr>
              <a:t> </a:t>
            </a:r>
            <a:r>
              <a:rPr sz="1900" dirty="0">
                <a:solidFill>
                  <a:srgbClr val="222222"/>
                </a:solidFill>
                <a:latin typeface="Arial MT"/>
                <a:cs typeface="Arial MT"/>
              </a:rPr>
              <a:t>Be</a:t>
            </a:r>
            <a:r>
              <a:rPr sz="1900" spc="25" dirty="0">
                <a:solidFill>
                  <a:srgbClr val="222222"/>
                </a:solidFill>
                <a:latin typeface="Arial MT"/>
                <a:cs typeface="Arial MT"/>
              </a:rPr>
              <a:t> </a:t>
            </a:r>
            <a:r>
              <a:rPr sz="1900" dirty="0">
                <a:solidFill>
                  <a:srgbClr val="222222"/>
                </a:solidFill>
                <a:latin typeface="Arial MT"/>
                <a:cs typeface="Arial MT"/>
              </a:rPr>
              <a:t>very</a:t>
            </a:r>
            <a:r>
              <a:rPr sz="1900" spc="30" dirty="0">
                <a:solidFill>
                  <a:srgbClr val="222222"/>
                </a:solidFill>
                <a:latin typeface="Arial MT"/>
                <a:cs typeface="Arial MT"/>
              </a:rPr>
              <a:t> </a:t>
            </a:r>
            <a:r>
              <a:rPr sz="1900" dirty="0">
                <a:solidFill>
                  <a:srgbClr val="222222"/>
                </a:solidFill>
                <a:latin typeface="Arial MT"/>
                <a:cs typeface="Arial MT"/>
              </a:rPr>
              <a:t>clear</a:t>
            </a:r>
            <a:r>
              <a:rPr sz="1900" spc="30" dirty="0">
                <a:solidFill>
                  <a:srgbClr val="222222"/>
                </a:solidFill>
                <a:latin typeface="Arial MT"/>
                <a:cs typeface="Arial MT"/>
              </a:rPr>
              <a:t> </a:t>
            </a:r>
            <a:r>
              <a:rPr sz="1900" spc="80" dirty="0">
                <a:solidFill>
                  <a:srgbClr val="222222"/>
                </a:solidFill>
                <a:latin typeface="Arial MT"/>
                <a:cs typeface="Arial MT"/>
              </a:rPr>
              <a:t>on</a:t>
            </a:r>
            <a:r>
              <a:rPr sz="1900" spc="25" dirty="0">
                <a:solidFill>
                  <a:srgbClr val="222222"/>
                </a:solidFill>
                <a:latin typeface="Arial MT"/>
                <a:cs typeface="Arial MT"/>
              </a:rPr>
              <a:t> </a:t>
            </a:r>
            <a:r>
              <a:rPr sz="1900" spc="80" dirty="0">
                <a:solidFill>
                  <a:srgbClr val="222222"/>
                </a:solidFill>
                <a:latin typeface="Arial MT"/>
                <a:cs typeface="Arial MT"/>
              </a:rPr>
              <a:t>who</a:t>
            </a:r>
            <a:r>
              <a:rPr sz="1900" spc="30" dirty="0">
                <a:solidFill>
                  <a:srgbClr val="222222"/>
                </a:solidFill>
                <a:latin typeface="Arial MT"/>
                <a:cs typeface="Arial MT"/>
              </a:rPr>
              <a:t> </a:t>
            </a:r>
            <a:r>
              <a:rPr sz="1900" spc="75" dirty="0">
                <a:solidFill>
                  <a:srgbClr val="222222"/>
                </a:solidFill>
                <a:latin typeface="Arial MT"/>
                <a:cs typeface="Arial MT"/>
              </a:rPr>
              <a:t>the</a:t>
            </a:r>
            <a:r>
              <a:rPr sz="1900" spc="30" dirty="0">
                <a:solidFill>
                  <a:srgbClr val="222222"/>
                </a:solidFill>
                <a:latin typeface="Arial MT"/>
                <a:cs typeface="Arial MT"/>
              </a:rPr>
              <a:t> </a:t>
            </a:r>
            <a:r>
              <a:rPr sz="1900" dirty="0">
                <a:solidFill>
                  <a:srgbClr val="222222"/>
                </a:solidFill>
                <a:latin typeface="Arial MT"/>
                <a:cs typeface="Arial MT"/>
              </a:rPr>
              <a:t>characters</a:t>
            </a:r>
            <a:r>
              <a:rPr sz="1900" spc="30" dirty="0">
                <a:solidFill>
                  <a:srgbClr val="222222"/>
                </a:solidFill>
                <a:latin typeface="Arial MT"/>
                <a:cs typeface="Arial MT"/>
              </a:rPr>
              <a:t> </a:t>
            </a:r>
            <a:r>
              <a:rPr sz="1900" dirty="0">
                <a:solidFill>
                  <a:srgbClr val="222222"/>
                </a:solidFill>
                <a:latin typeface="Arial MT"/>
                <a:cs typeface="Arial MT"/>
              </a:rPr>
              <a:t>chase</a:t>
            </a:r>
            <a:r>
              <a:rPr sz="1900" spc="25" dirty="0">
                <a:solidFill>
                  <a:srgbClr val="222222"/>
                </a:solidFill>
                <a:latin typeface="Arial MT"/>
                <a:cs typeface="Arial MT"/>
              </a:rPr>
              <a:t> </a:t>
            </a:r>
            <a:r>
              <a:rPr sz="1900" spc="50" dirty="0">
                <a:solidFill>
                  <a:srgbClr val="222222"/>
                </a:solidFill>
                <a:latin typeface="Arial MT"/>
                <a:cs typeface="Arial MT"/>
              </a:rPr>
              <a:t>and</a:t>
            </a:r>
            <a:r>
              <a:rPr sz="1900" spc="30" dirty="0">
                <a:solidFill>
                  <a:srgbClr val="222222"/>
                </a:solidFill>
                <a:latin typeface="Arial MT"/>
                <a:cs typeface="Arial MT"/>
              </a:rPr>
              <a:t> </a:t>
            </a:r>
            <a:r>
              <a:rPr sz="1900" spc="55" dirty="0">
                <a:solidFill>
                  <a:srgbClr val="222222"/>
                </a:solidFill>
                <a:latin typeface="Arial MT"/>
                <a:cs typeface="Arial MT"/>
              </a:rPr>
              <a:t>who they</a:t>
            </a:r>
            <a:r>
              <a:rPr sz="1900" spc="30" dirty="0">
                <a:solidFill>
                  <a:srgbClr val="222222"/>
                </a:solidFill>
                <a:latin typeface="Arial MT"/>
                <a:cs typeface="Arial MT"/>
              </a:rPr>
              <a:t> </a:t>
            </a:r>
            <a:r>
              <a:rPr sz="1900" dirty="0">
                <a:solidFill>
                  <a:srgbClr val="222222"/>
                </a:solidFill>
                <a:latin typeface="Arial MT"/>
                <a:cs typeface="Arial MT"/>
              </a:rPr>
              <a:t>need</a:t>
            </a:r>
            <a:r>
              <a:rPr sz="1900" spc="30" dirty="0">
                <a:solidFill>
                  <a:srgbClr val="222222"/>
                </a:solidFill>
                <a:latin typeface="Arial MT"/>
                <a:cs typeface="Arial MT"/>
              </a:rPr>
              <a:t> </a:t>
            </a:r>
            <a:r>
              <a:rPr sz="1900" spc="110" dirty="0">
                <a:solidFill>
                  <a:srgbClr val="222222"/>
                </a:solidFill>
                <a:latin typeface="Arial MT"/>
                <a:cs typeface="Arial MT"/>
              </a:rPr>
              <a:t>to</a:t>
            </a:r>
            <a:r>
              <a:rPr sz="1900" spc="30" dirty="0">
                <a:solidFill>
                  <a:srgbClr val="222222"/>
                </a:solidFill>
                <a:latin typeface="Arial MT"/>
                <a:cs typeface="Arial MT"/>
              </a:rPr>
              <a:t> </a:t>
            </a:r>
            <a:r>
              <a:rPr sz="1900" dirty="0">
                <a:solidFill>
                  <a:srgbClr val="222222"/>
                </a:solidFill>
                <a:latin typeface="Arial MT"/>
                <a:cs typeface="Arial MT"/>
              </a:rPr>
              <a:t>avoid.</a:t>
            </a:r>
            <a:r>
              <a:rPr sz="1900" spc="30" dirty="0">
                <a:solidFill>
                  <a:srgbClr val="222222"/>
                </a:solidFill>
                <a:latin typeface="Arial MT"/>
                <a:cs typeface="Arial MT"/>
              </a:rPr>
              <a:t> </a:t>
            </a:r>
            <a:r>
              <a:rPr sz="1900" dirty="0">
                <a:solidFill>
                  <a:srgbClr val="222222"/>
                </a:solidFill>
                <a:latin typeface="Arial MT"/>
                <a:cs typeface="Arial MT"/>
              </a:rPr>
              <a:t>Emphasize</a:t>
            </a:r>
            <a:r>
              <a:rPr sz="1900" spc="35" dirty="0">
                <a:solidFill>
                  <a:srgbClr val="222222"/>
                </a:solidFill>
                <a:latin typeface="Arial MT"/>
                <a:cs typeface="Arial MT"/>
              </a:rPr>
              <a:t> </a:t>
            </a:r>
            <a:r>
              <a:rPr sz="1900" spc="90" dirty="0">
                <a:solidFill>
                  <a:srgbClr val="222222"/>
                </a:solidFill>
                <a:latin typeface="Arial MT"/>
                <a:cs typeface="Arial MT"/>
              </a:rPr>
              <a:t>that</a:t>
            </a:r>
            <a:r>
              <a:rPr sz="1900" spc="25" dirty="0">
                <a:solidFill>
                  <a:srgbClr val="222222"/>
                </a:solidFill>
                <a:latin typeface="Arial MT"/>
                <a:cs typeface="Arial MT"/>
              </a:rPr>
              <a:t> </a:t>
            </a:r>
            <a:r>
              <a:rPr sz="1900" spc="75" dirty="0">
                <a:solidFill>
                  <a:srgbClr val="222222"/>
                </a:solidFill>
                <a:latin typeface="Arial MT"/>
                <a:cs typeface="Arial MT"/>
              </a:rPr>
              <a:t>the</a:t>
            </a:r>
            <a:r>
              <a:rPr sz="1900" spc="30" dirty="0">
                <a:solidFill>
                  <a:srgbClr val="222222"/>
                </a:solidFill>
                <a:latin typeface="Arial MT"/>
                <a:cs typeface="Arial MT"/>
              </a:rPr>
              <a:t> </a:t>
            </a:r>
            <a:r>
              <a:rPr sz="1900" dirty="0">
                <a:solidFill>
                  <a:srgbClr val="222222"/>
                </a:solidFill>
                <a:latin typeface="Arial MT"/>
                <a:cs typeface="Arial MT"/>
              </a:rPr>
              <a:t>goal</a:t>
            </a:r>
            <a:r>
              <a:rPr sz="1900" spc="25" dirty="0">
                <a:solidFill>
                  <a:srgbClr val="222222"/>
                </a:solidFill>
                <a:latin typeface="Arial MT"/>
                <a:cs typeface="Arial MT"/>
              </a:rPr>
              <a:t> </a:t>
            </a:r>
            <a:r>
              <a:rPr sz="1900" spc="55" dirty="0">
                <a:solidFill>
                  <a:srgbClr val="222222"/>
                </a:solidFill>
                <a:latin typeface="Arial MT"/>
                <a:cs typeface="Arial MT"/>
              </a:rPr>
              <a:t>will</a:t>
            </a:r>
            <a:r>
              <a:rPr sz="1900" spc="25" dirty="0">
                <a:solidFill>
                  <a:srgbClr val="222222"/>
                </a:solidFill>
                <a:latin typeface="Arial MT"/>
                <a:cs typeface="Arial MT"/>
              </a:rPr>
              <a:t> </a:t>
            </a:r>
            <a:r>
              <a:rPr sz="1900" dirty="0">
                <a:solidFill>
                  <a:srgbClr val="222222"/>
                </a:solidFill>
                <a:latin typeface="Arial MT"/>
                <a:cs typeface="Arial MT"/>
              </a:rPr>
              <a:t>be</a:t>
            </a:r>
            <a:r>
              <a:rPr sz="1900" spc="30" dirty="0">
                <a:solidFill>
                  <a:srgbClr val="222222"/>
                </a:solidFill>
                <a:latin typeface="Arial MT"/>
                <a:cs typeface="Arial MT"/>
              </a:rPr>
              <a:t> </a:t>
            </a:r>
            <a:r>
              <a:rPr sz="1900" spc="85" dirty="0">
                <a:solidFill>
                  <a:srgbClr val="222222"/>
                </a:solidFill>
                <a:latin typeface="Arial MT"/>
                <a:cs typeface="Arial MT"/>
              </a:rPr>
              <a:t>to </a:t>
            </a:r>
            <a:r>
              <a:rPr sz="1900" dirty="0">
                <a:solidFill>
                  <a:srgbClr val="222222"/>
                </a:solidFill>
                <a:latin typeface="Arial MT"/>
                <a:cs typeface="Arial MT"/>
              </a:rPr>
              <a:t>collect</a:t>
            </a:r>
            <a:r>
              <a:rPr sz="1900" spc="10" dirty="0">
                <a:solidFill>
                  <a:srgbClr val="222222"/>
                </a:solidFill>
                <a:latin typeface="Arial MT"/>
                <a:cs typeface="Arial MT"/>
              </a:rPr>
              <a:t> </a:t>
            </a:r>
            <a:r>
              <a:rPr sz="1900" dirty="0">
                <a:solidFill>
                  <a:srgbClr val="222222"/>
                </a:solidFill>
                <a:latin typeface="Arial MT"/>
                <a:cs typeface="Arial MT"/>
              </a:rPr>
              <a:t>as</a:t>
            </a:r>
            <a:r>
              <a:rPr sz="1900" spc="20" dirty="0">
                <a:solidFill>
                  <a:srgbClr val="222222"/>
                </a:solidFill>
                <a:latin typeface="Arial MT"/>
                <a:cs typeface="Arial MT"/>
              </a:rPr>
              <a:t> </a:t>
            </a:r>
            <a:r>
              <a:rPr sz="1900" spc="55" dirty="0">
                <a:solidFill>
                  <a:srgbClr val="222222"/>
                </a:solidFill>
                <a:latin typeface="Arial MT"/>
                <a:cs typeface="Arial MT"/>
              </a:rPr>
              <a:t>many</a:t>
            </a:r>
            <a:r>
              <a:rPr sz="1900" spc="20" dirty="0">
                <a:solidFill>
                  <a:srgbClr val="222222"/>
                </a:solidFill>
                <a:latin typeface="Arial MT"/>
                <a:cs typeface="Arial MT"/>
              </a:rPr>
              <a:t> </a:t>
            </a:r>
            <a:r>
              <a:rPr sz="1900" spc="50" dirty="0">
                <a:solidFill>
                  <a:srgbClr val="222222"/>
                </a:solidFill>
                <a:latin typeface="Arial MT"/>
                <a:cs typeface="Arial MT"/>
              </a:rPr>
              <a:t>life</a:t>
            </a:r>
            <a:r>
              <a:rPr sz="1900" spc="20" dirty="0">
                <a:solidFill>
                  <a:srgbClr val="222222"/>
                </a:solidFill>
                <a:latin typeface="Arial MT"/>
                <a:cs typeface="Arial MT"/>
              </a:rPr>
              <a:t> </a:t>
            </a:r>
            <a:r>
              <a:rPr sz="1900" spc="95" dirty="0">
                <a:solidFill>
                  <a:srgbClr val="222222"/>
                </a:solidFill>
                <a:latin typeface="Arial MT"/>
                <a:cs typeface="Arial MT"/>
              </a:rPr>
              <a:t>unit</a:t>
            </a:r>
            <a:r>
              <a:rPr sz="1900" spc="15" dirty="0">
                <a:solidFill>
                  <a:srgbClr val="222222"/>
                </a:solidFill>
                <a:latin typeface="Arial MT"/>
                <a:cs typeface="Arial MT"/>
              </a:rPr>
              <a:t> </a:t>
            </a:r>
            <a:r>
              <a:rPr sz="1900" dirty="0">
                <a:solidFill>
                  <a:srgbClr val="222222"/>
                </a:solidFill>
                <a:latin typeface="Arial MT"/>
                <a:cs typeface="Arial MT"/>
              </a:rPr>
              <a:t>cards</a:t>
            </a:r>
            <a:r>
              <a:rPr sz="1900" spc="20" dirty="0">
                <a:solidFill>
                  <a:srgbClr val="222222"/>
                </a:solidFill>
                <a:latin typeface="Arial MT"/>
                <a:cs typeface="Arial MT"/>
              </a:rPr>
              <a:t> </a:t>
            </a:r>
            <a:r>
              <a:rPr sz="1900" dirty="0">
                <a:solidFill>
                  <a:srgbClr val="222222"/>
                </a:solidFill>
                <a:latin typeface="Arial MT"/>
                <a:cs typeface="Arial MT"/>
              </a:rPr>
              <a:t>as</a:t>
            </a:r>
            <a:r>
              <a:rPr sz="1900" spc="20" dirty="0">
                <a:solidFill>
                  <a:srgbClr val="222222"/>
                </a:solidFill>
                <a:latin typeface="Arial MT"/>
                <a:cs typeface="Arial MT"/>
              </a:rPr>
              <a:t> </a:t>
            </a:r>
            <a:r>
              <a:rPr sz="1900" dirty="0">
                <a:solidFill>
                  <a:srgbClr val="222222"/>
                </a:solidFill>
                <a:latin typeface="Arial MT"/>
                <a:cs typeface="Arial MT"/>
              </a:rPr>
              <a:t>possible</a:t>
            </a:r>
            <a:r>
              <a:rPr sz="1900" spc="20" dirty="0">
                <a:solidFill>
                  <a:srgbClr val="222222"/>
                </a:solidFill>
                <a:latin typeface="Arial MT"/>
                <a:cs typeface="Arial MT"/>
              </a:rPr>
              <a:t> </a:t>
            </a:r>
            <a:r>
              <a:rPr sz="1900" spc="110" dirty="0">
                <a:solidFill>
                  <a:srgbClr val="222222"/>
                </a:solidFill>
                <a:latin typeface="Arial MT"/>
                <a:cs typeface="Arial MT"/>
              </a:rPr>
              <a:t>to</a:t>
            </a:r>
            <a:r>
              <a:rPr sz="1900" spc="20" dirty="0">
                <a:solidFill>
                  <a:srgbClr val="222222"/>
                </a:solidFill>
                <a:latin typeface="Arial MT"/>
                <a:cs typeface="Arial MT"/>
              </a:rPr>
              <a:t> </a:t>
            </a:r>
            <a:r>
              <a:rPr sz="1900" spc="-10" dirty="0">
                <a:solidFill>
                  <a:srgbClr val="222222"/>
                </a:solidFill>
                <a:latin typeface="Arial MT"/>
                <a:cs typeface="Arial MT"/>
              </a:rPr>
              <a:t>survive.</a:t>
            </a:r>
            <a:r>
              <a:rPr lang="en-CA" sz="1900" spc="-10" dirty="0">
                <a:latin typeface="Arial MT"/>
                <a:cs typeface="Arial MT"/>
              </a:rPr>
              <a:t> </a:t>
            </a:r>
            <a:r>
              <a:rPr sz="1900" dirty="0">
                <a:solidFill>
                  <a:srgbClr val="222222"/>
                </a:solidFill>
                <a:latin typeface="Arial MT"/>
                <a:cs typeface="Arial MT"/>
              </a:rPr>
              <a:t>You</a:t>
            </a:r>
            <a:r>
              <a:rPr sz="1900" spc="-30" dirty="0">
                <a:solidFill>
                  <a:srgbClr val="222222"/>
                </a:solidFill>
                <a:latin typeface="Arial MT"/>
                <a:cs typeface="Arial MT"/>
              </a:rPr>
              <a:t> </a:t>
            </a:r>
            <a:r>
              <a:rPr sz="1900" spc="55" dirty="0">
                <a:solidFill>
                  <a:srgbClr val="222222"/>
                </a:solidFill>
                <a:latin typeface="Arial MT"/>
                <a:cs typeface="Arial MT"/>
              </a:rPr>
              <a:t>will</a:t>
            </a:r>
            <a:r>
              <a:rPr sz="1900" spc="-30" dirty="0">
                <a:solidFill>
                  <a:srgbClr val="222222"/>
                </a:solidFill>
                <a:latin typeface="Arial MT"/>
                <a:cs typeface="Arial MT"/>
              </a:rPr>
              <a:t> </a:t>
            </a:r>
            <a:r>
              <a:rPr sz="1900" spc="60" dirty="0">
                <a:solidFill>
                  <a:srgbClr val="222222"/>
                </a:solidFill>
                <a:latin typeface="Arial MT"/>
                <a:cs typeface="Arial MT"/>
              </a:rPr>
              <a:t>hand</a:t>
            </a:r>
            <a:r>
              <a:rPr sz="1900" spc="-25" dirty="0">
                <a:solidFill>
                  <a:srgbClr val="222222"/>
                </a:solidFill>
                <a:latin typeface="Arial MT"/>
                <a:cs typeface="Arial MT"/>
              </a:rPr>
              <a:t> </a:t>
            </a:r>
            <a:r>
              <a:rPr sz="1900" spc="100" dirty="0">
                <a:solidFill>
                  <a:srgbClr val="222222"/>
                </a:solidFill>
                <a:latin typeface="Arial MT"/>
                <a:cs typeface="Arial MT"/>
              </a:rPr>
              <a:t>out</a:t>
            </a:r>
            <a:r>
              <a:rPr sz="1900" spc="-30" dirty="0">
                <a:solidFill>
                  <a:srgbClr val="222222"/>
                </a:solidFill>
                <a:latin typeface="Arial MT"/>
                <a:cs typeface="Arial MT"/>
              </a:rPr>
              <a:t> </a:t>
            </a:r>
            <a:r>
              <a:rPr sz="1900" spc="75" dirty="0">
                <a:solidFill>
                  <a:srgbClr val="222222"/>
                </a:solidFill>
                <a:latin typeface="Arial MT"/>
                <a:cs typeface="Arial MT"/>
              </a:rPr>
              <a:t>the</a:t>
            </a:r>
            <a:r>
              <a:rPr sz="1900" spc="-20" dirty="0">
                <a:solidFill>
                  <a:srgbClr val="222222"/>
                </a:solidFill>
                <a:latin typeface="Arial MT"/>
                <a:cs typeface="Arial MT"/>
              </a:rPr>
              <a:t> </a:t>
            </a:r>
            <a:r>
              <a:rPr sz="1900" spc="50" dirty="0">
                <a:solidFill>
                  <a:srgbClr val="222222"/>
                </a:solidFill>
                <a:latin typeface="Arial MT"/>
                <a:cs typeface="Arial MT"/>
              </a:rPr>
              <a:t>life</a:t>
            </a:r>
            <a:r>
              <a:rPr sz="1900" spc="-25" dirty="0">
                <a:solidFill>
                  <a:srgbClr val="222222"/>
                </a:solidFill>
                <a:latin typeface="Arial MT"/>
                <a:cs typeface="Arial MT"/>
              </a:rPr>
              <a:t> </a:t>
            </a:r>
            <a:r>
              <a:rPr sz="1900" spc="95" dirty="0">
                <a:solidFill>
                  <a:srgbClr val="222222"/>
                </a:solidFill>
                <a:latin typeface="Arial MT"/>
                <a:cs typeface="Arial MT"/>
              </a:rPr>
              <a:t>unit</a:t>
            </a:r>
            <a:r>
              <a:rPr sz="1900" spc="-30" dirty="0">
                <a:solidFill>
                  <a:srgbClr val="222222"/>
                </a:solidFill>
                <a:latin typeface="Arial MT"/>
                <a:cs typeface="Arial MT"/>
              </a:rPr>
              <a:t> </a:t>
            </a:r>
            <a:r>
              <a:rPr sz="1900" dirty="0">
                <a:solidFill>
                  <a:srgbClr val="222222"/>
                </a:solidFill>
                <a:latin typeface="Arial MT"/>
                <a:cs typeface="Arial MT"/>
              </a:rPr>
              <a:t>cards</a:t>
            </a:r>
            <a:r>
              <a:rPr sz="1900" spc="-25" dirty="0">
                <a:solidFill>
                  <a:srgbClr val="222222"/>
                </a:solidFill>
                <a:latin typeface="Arial MT"/>
                <a:cs typeface="Arial MT"/>
              </a:rPr>
              <a:t> </a:t>
            </a:r>
            <a:r>
              <a:rPr sz="1900" spc="70" dirty="0">
                <a:solidFill>
                  <a:srgbClr val="222222"/>
                </a:solidFill>
                <a:latin typeface="Arial MT"/>
                <a:cs typeface="Arial MT"/>
              </a:rPr>
              <a:t>in</a:t>
            </a:r>
            <a:r>
              <a:rPr sz="1900" spc="-25" dirty="0">
                <a:solidFill>
                  <a:srgbClr val="222222"/>
                </a:solidFill>
                <a:latin typeface="Arial MT"/>
                <a:cs typeface="Arial MT"/>
              </a:rPr>
              <a:t> </a:t>
            </a:r>
            <a:r>
              <a:rPr sz="1900" dirty="0">
                <a:solidFill>
                  <a:srgbClr val="222222"/>
                </a:solidFill>
                <a:latin typeface="Arial MT"/>
                <a:cs typeface="Arial MT"/>
              </a:rPr>
              <a:t>Step</a:t>
            </a:r>
            <a:r>
              <a:rPr sz="1900" spc="-25" dirty="0">
                <a:solidFill>
                  <a:srgbClr val="222222"/>
                </a:solidFill>
                <a:latin typeface="Arial MT"/>
                <a:cs typeface="Arial MT"/>
              </a:rPr>
              <a:t> 4.</a:t>
            </a:r>
            <a:endParaRPr sz="1900" dirty="0">
              <a:latin typeface="Arial MT"/>
              <a:cs typeface="Arial MT"/>
            </a:endParaRPr>
          </a:p>
        </p:txBody>
      </p:sp>
      <p:sp>
        <p:nvSpPr>
          <p:cNvPr id="7" name="object 7"/>
          <p:cNvSpPr txBox="1"/>
          <p:nvPr/>
        </p:nvSpPr>
        <p:spPr>
          <a:xfrm>
            <a:off x="12191604" y="1768475"/>
            <a:ext cx="7156846" cy="3662444"/>
          </a:xfrm>
          <a:prstGeom prst="roundRect">
            <a:avLst>
              <a:gd name="adj" fmla="val 3811"/>
            </a:avLst>
          </a:prstGeom>
          <a:solidFill>
            <a:srgbClr val="00728F"/>
          </a:solidFill>
        </p:spPr>
        <p:txBody>
          <a:bodyPr vert="horz" wrap="square" lIns="144000" tIns="144000" rIns="144000" bIns="144000" numCol="2" spcCol="144000" rtlCol="0">
            <a:noAutofit/>
          </a:bodyPr>
          <a:lstStyle/>
          <a:p>
            <a:pPr marR="5080">
              <a:spcAft>
                <a:spcPts val="1200"/>
              </a:spcAft>
            </a:pPr>
            <a:r>
              <a:rPr lang="en-CA" sz="2400" b="1" dirty="0">
                <a:solidFill>
                  <a:schemeClr val="bg1"/>
                </a:solidFill>
                <a:effectLst/>
                <a:latin typeface="Arial" panose="020B0604020202020204" pitchFamily="34" charset="0"/>
                <a:cs typeface="Arial" panose="020B0604020202020204" pitchFamily="34" charset="0"/>
              </a:rPr>
              <a:t>Producers: </a:t>
            </a:r>
            <a:r>
              <a:rPr lang="en-CA" sz="1900" dirty="0">
                <a:solidFill>
                  <a:schemeClr val="bg1"/>
                </a:solidFill>
                <a:effectLst/>
                <a:latin typeface="Arial" panose="020B0604020202020204" pitchFamily="34" charset="0"/>
                <a:cs typeface="Arial" panose="020B0604020202020204" pitchFamily="34" charset="0"/>
              </a:rPr>
              <a:t>Plants that </a:t>
            </a:r>
            <a:r>
              <a:rPr sz="1900" dirty="0">
                <a:solidFill>
                  <a:schemeClr val="bg1"/>
                </a:solidFill>
                <a:latin typeface="Arial" panose="020B0604020202020204" pitchFamily="34" charset="0"/>
                <a:cs typeface="Arial" panose="020B0604020202020204" pitchFamily="34" charset="0"/>
              </a:rPr>
              <a:t>use energy from the sun to make</a:t>
            </a:r>
            <a:r>
              <a:rPr lang="en-CA" sz="1900" dirty="0">
                <a:solidFill>
                  <a:schemeClr val="bg1"/>
                </a:solidFill>
                <a:latin typeface="Arial" panose="020B0604020202020204" pitchFamily="34" charset="0"/>
                <a:cs typeface="Arial" panose="020B0604020202020204" pitchFamily="34" charset="0"/>
              </a:rPr>
              <a:t> </a:t>
            </a:r>
            <a:r>
              <a:rPr sz="1900" dirty="0">
                <a:solidFill>
                  <a:schemeClr val="bg1"/>
                </a:solidFill>
                <a:latin typeface="Arial" panose="020B0604020202020204" pitchFamily="34" charset="0"/>
                <a:cs typeface="Arial" panose="020B0604020202020204" pitchFamily="34" charset="0"/>
              </a:rPr>
              <a:t>their own food </a:t>
            </a:r>
            <a:r>
              <a:rPr sz="1900" dirty="0">
                <a:solidFill>
                  <a:srgbClr val="FFFFFF"/>
                </a:solidFill>
                <a:latin typeface="Arial" panose="020B0604020202020204" pitchFamily="34" charset="0"/>
                <a:cs typeface="Arial" panose="020B0604020202020204" pitchFamily="34" charset="0"/>
              </a:rPr>
              <a:t>(e.g., sugar),</a:t>
            </a:r>
            <a:r>
              <a:rPr lang="en-CA" sz="1900" dirty="0">
                <a:solidFill>
                  <a:srgbClr val="FFFFFF"/>
                </a:solidFill>
                <a:latin typeface="Arial" panose="020B0604020202020204" pitchFamily="34" charset="0"/>
                <a:cs typeface="Arial" panose="020B0604020202020204" pitchFamily="34" charset="0"/>
              </a:rPr>
              <a:t> </a:t>
            </a:r>
            <a:r>
              <a:rPr sz="1900" dirty="0">
                <a:solidFill>
                  <a:schemeClr val="bg1"/>
                </a:solidFill>
                <a:latin typeface="Arial" panose="020B0604020202020204" pitchFamily="34" charset="0"/>
                <a:cs typeface="Arial" panose="020B0604020202020204" pitchFamily="34" charset="0"/>
              </a:rPr>
              <a:t>which other animals can then get energy from by eating the plant (e.g., grasses, trees, wildflowers).</a:t>
            </a:r>
            <a:endParaRPr lang="en-CA" sz="1900" dirty="0">
              <a:solidFill>
                <a:schemeClr val="bg1"/>
              </a:solidFill>
              <a:latin typeface="Arial" panose="020B0604020202020204" pitchFamily="34" charset="0"/>
              <a:cs typeface="Arial" panose="020B0604020202020204" pitchFamily="34" charset="0"/>
            </a:endParaRPr>
          </a:p>
          <a:p>
            <a:pPr>
              <a:spcAft>
                <a:spcPts val="1200"/>
              </a:spcAft>
            </a:pPr>
            <a:r>
              <a:rPr lang="en-CA" sz="2400" b="1" dirty="0">
                <a:solidFill>
                  <a:schemeClr val="bg1"/>
                </a:solidFill>
                <a:effectLst/>
                <a:latin typeface="Arial" panose="020B0604020202020204" pitchFamily="34" charset="0"/>
                <a:cs typeface="Arial" panose="020B0604020202020204" pitchFamily="34" charset="0"/>
              </a:rPr>
              <a:t>Herbivores: </a:t>
            </a:r>
            <a:r>
              <a:rPr lang="en-CA" sz="2000" dirty="0">
                <a:solidFill>
                  <a:schemeClr val="bg1"/>
                </a:solidFill>
                <a:effectLst/>
                <a:latin typeface="Arial" panose="020B0604020202020204" pitchFamily="34" charset="0"/>
                <a:cs typeface="Arial" panose="020B0604020202020204" pitchFamily="34" charset="0"/>
              </a:rPr>
              <a:t>Animals that eat only plants (e.g., rabbits, deer, prairie dogs).</a:t>
            </a:r>
          </a:p>
          <a:p>
            <a:pPr>
              <a:spcAft>
                <a:spcPts val="1200"/>
              </a:spcAft>
            </a:pPr>
            <a:r>
              <a:rPr lang="en-CA" sz="2400" b="1" dirty="0">
                <a:solidFill>
                  <a:schemeClr val="bg1"/>
                </a:solidFill>
                <a:effectLst/>
                <a:latin typeface="Arial" panose="020B0604020202020204" pitchFamily="34" charset="0"/>
                <a:cs typeface="Arial" panose="020B0604020202020204" pitchFamily="34" charset="0"/>
              </a:rPr>
              <a:t>Carnivores: </a:t>
            </a:r>
            <a:r>
              <a:rPr lang="en-CA" sz="2000" dirty="0">
                <a:solidFill>
                  <a:schemeClr val="bg1"/>
                </a:solidFill>
                <a:effectLst/>
                <a:latin typeface="Arial" panose="020B0604020202020204" pitchFamily="34" charset="0"/>
                <a:cs typeface="Arial" panose="020B0604020202020204" pitchFamily="34" charset="0"/>
              </a:rPr>
              <a:t>Animals that eat only other animals (e.g., owls, sea otters, wolves).</a:t>
            </a:r>
          </a:p>
          <a:p>
            <a:pPr>
              <a:spcAft>
                <a:spcPts val="1200"/>
              </a:spcAft>
            </a:pPr>
            <a:r>
              <a:rPr lang="en-CA" sz="2400" b="1" dirty="0">
                <a:solidFill>
                  <a:schemeClr val="bg1"/>
                </a:solidFill>
                <a:effectLst/>
                <a:latin typeface="Arial" panose="020B0604020202020204" pitchFamily="34" charset="0"/>
                <a:cs typeface="Arial" panose="020B0604020202020204" pitchFamily="34" charset="0"/>
              </a:rPr>
              <a:t>Decomposers: </a:t>
            </a:r>
            <a:r>
              <a:rPr lang="en-CA" sz="2000" dirty="0">
                <a:solidFill>
                  <a:schemeClr val="bg1"/>
                </a:solidFill>
                <a:effectLst/>
                <a:latin typeface="Arial" panose="020B0604020202020204" pitchFamily="34" charset="0"/>
                <a:cs typeface="Arial" panose="020B0604020202020204" pitchFamily="34" charset="0"/>
              </a:rPr>
              <a:t>Bacteria and fungi that break down dead organisms and return nutrients to the soil (e.g., mold, mushrooms and bacteria).</a:t>
            </a:r>
          </a:p>
          <a:p>
            <a:pPr marL="12700" marR="5080">
              <a:lnSpc>
                <a:spcPct val="100000"/>
              </a:lnSpc>
              <a:spcBef>
                <a:spcPts val="95"/>
              </a:spcBef>
              <a:spcAft>
                <a:spcPts val="600"/>
              </a:spcAft>
            </a:pPr>
            <a:endParaRPr sz="1900" dirty="0">
              <a:latin typeface="Arial" panose="020B0604020202020204" pitchFamily="34" charset="0"/>
              <a:cs typeface="Arial" panose="020B0604020202020204" pitchFamily="34" charset="0"/>
            </a:endParaRPr>
          </a:p>
        </p:txBody>
      </p:sp>
      <p:sp>
        <p:nvSpPr>
          <p:cNvPr id="17" name="object 17"/>
          <p:cNvSpPr txBox="1">
            <a:spLocks noGrp="1"/>
          </p:cNvSpPr>
          <p:nvPr>
            <p:ph type="ftr" sz="quarter" idx="10"/>
          </p:nvPr>
        </p:nvSpPr>
        <p:spPr>
          <a:xfrm>
            <a:off x="885918" y="10939744"/>
            <a:ext cx="5575935" cy="207749"/>
          </a:xfrm>
        </p:spPr>
        <p:txBody>
          <a:bodyPr vert="horz" wrap="square" lIns="0" tIns="25400" rIns="0" bIns="0" rtlCol="0">
            <a:spAutoFit/>
          </a:bodyPr>
          <a:lstStyle/>
          <a:p>
            <a:r>
              <a:rPr lang="en-CA" dirty="0"/>
              <a:t>Mission: Explore to Restore — Living Planet Report Canada for Kids</a:t>
            </a:r>
          </a:p>
        </p:txBody>
      </p:sp>
      <p:sp>
        <p:nvSpPr>
          <p:cNvPr id="18" name="object 18"/>
          <p:cNvSpPr txBox="1">
            <a:spLocks noGrp="1"/>
          </p:cNvSpPr>
          <p:nvPr>
            <p:ph type="sldNum" sz="quarter" idx="11"/>
          </p:nvPr>
        </p:nvSpPr>
        <p:spPr>
          <a:xfrm>
            <a:off x="18738850" y="10946867"/>
            <a:ext cx="609599" cy="207749"/>
          </a:xfrm>
        </p:spPr>
        <p:txBody>
          <a:bodyPr vert="horz" wrap="square" lIns="0" tIns="25400" rIns="0" bIns="0" rtlCol="0">
            <a:spAutoFit/>
          </a:bodyPr>
          <a:lstStyle/>
          <a:p>
            <a:fld id="{81D60167-4931-47E6-BA6A-407CBD079E47}" type="slidenum">
              <a:rPr lang="en-CA" dirty="0"/>
              <a:pPr/>
              <a:t>3</a:t>
            </a:fld>
            <a:endParaRPr lang="en-CA" dirty="0"/>
          </a:p>
        </p:txBody>
      </p:sp>
      <p:sp>
        <p:nvSpPr>
          <p:cNvPr id="15" name="object 15"/>
          <p:cNvSpPr txBox="1">
            <a:spLocks noGrp="1"/>
          </p:cNvSpPr>
          <p:nvPr>
            <p:ph type="title" idx="4294967295"/>
          </p:nvPr>
        </p:nvSpPr>
        <p:spPr>
          <a:xfrm>
            <a:off x="12191605" y="981504"/>
            <a:ext cx="7912496" cy="558486"/>
          </a:xfrm>
          <a:prstGeom prst="rect">
            <a:avLst/>
          </a:prstGeom>
        </p:spPr>
        <p:txBody>
          <a:bodyPr vert="horz" wrap="square" lIns="0" tIns="12065" rIns="0" bIns="0" rtlCol="0">
            <a:spAutoFit/>
          </a:bodyPr>
          <a:lstStyle/>
          <a:p>
            <a:pPr marL="12700">
              <a:lnSpc>
                <a:spcPct val="100000"/>
              </a:lnSpc>
              <a:spcBef>
                <a:spcPts val="95"/>
              </a:spcBef>
            </a:pPr>
            <a:r>
              <a:rPr sz="3550" spc="-190" dirty="0">
                <a:solidFill>
                  <a:srgbClr val="047390"/>
                </a:solidFill>
              </a:rPr>
              <a:t>Who’s</a:t>
            </a:r>
            <a:r>
              <a:rPr sz="3550" spc="-175" dirty="0">
                <a:solidFill>
                  <a:srgbClr val="047390"/>
                </a:solidFill>
              </a:rPr>
              <a:t> </a:t>
            </a:r>
            <a:r>
              <a:rPr sz="3550" spc="-170" dirty="0">
                <a:solidFill>
                  <a:srgbClr val="047390"/>
                </a:solidFill>
              </a:rPr>
              <a:t>who</a:t>
            </a:r>
            <a:r>
              <a:rPr sz="3550" spc="-160" dirty="0">
                <a:solidFill>
                  <a:srgbClr val="047390"/>
                </a:solidFill>
              </a:rPr>
              <a:t> </a:t>
            </a:r>
            <a:r>
              <a:rPr sz="3550" spc="-185" dirty="0">
                <a:solidFill>
                  <a:srgbClr val="047390"/>
                </a:solidFill>
              </a:rPr>
              <a:t>in</a:t>
            </a:r>
            <a:r>
              <a:rPr sz="3550" spc="-165" dirty="0">
                <a:solidFill>
                  <a:srgbClr val="047390"/>
                </a:solidFill>
              </a:rPr>
              <a:t> </a:t>
            </a:r>
            <a:r>
              <a:rPr sz="3550" spc="-150" dirty="0">
                <a:solidFill>
                  <a:srgbClr val="047390"/>
                </a:solidFill>
              </a:rPr>
              <a:t>the</a:t>
            </a:r>
            <a:r>
              <a:rPr sz="3550" spc="-165" dirty="0">
                <a:solidFill>
                  <a:srgbClr val="047390"/>
                </a:solidFill>
              </a:rPr>
              <a:t> </a:t>
            </a:r>
            <a:r>
              <a:rPr sz="3550" spc="-90" dirty="0">
                <a:solidFill>
                  <a:srgbClr val="047390"/>
                </a:solidFill>
              </a:rPr>
              <a:t>food</a:t>
            </a:r>
            <a:r>
              <a:rPr sz="3550" spc="-160" dirty="0">
                <a:solidFill>
                  <a:srgbClr val="047390"/>
                </a:solidFill>
              </a:rPr>
              <a:t> </a:t>
            </a:r>
            <a:r>
              <a:rPr sz="3550" spc="-75" dirty="0">
                <a:solidFill>
                  <a:srgbClr val="047390"/>
                </a:solidFill>
              </a:rPr>
              <a:t>web</a:t>
            </a:r>
            <a:endParaRPr sz="3550" dirty="0"/>
          </a:p>
        </p:txBody>
      </p:sp>
      <p:sp>
        <p:nvSpPr>
          <p:cNvPr id="16" name="object 16"/>
          <p:cNvSpPr txBox="1"/>
          <p:nvPr/>
        </p:nvSpPr>
        <p:spPr>
          <a:xfrm>
            <a:off x="929679" y="2810477"/>
            <a:ext cx="4321771" cy="4374274"/>
          </a:xfrm>
          <a:prstGeom prst="rect">
            <a:avLst/>
          </a:prstGeom>
        </p:spPr>
        <p:txBody>
          <a:bodyPr vert="horz" wrap="square" lIns="0" tIns="278130" rIns="0" bIns="0" rtlCol="0">
            <a:spAutoFit/>
          </a:bodyPr>
          <a:lstStyle/>
          <a:p>
            <a:pPr marL="12700" marR="441325">
              <a:lnSpc>
                <a:spcPct val="100000"/>
              </a:lnSpc>
              <a:spcBef>
                <a:spcPts val="2365"/>
              </a:spcBef>
            </a:pPr>
            <a:r>
              <a:rPr sz="1900" dirty="0">
                <a:latin typeface="Arial" panose="020B0604020202020204" pitchFamily="34" charset="0"/>
                <a:cs typeface="Arial" panose="020B0604020202020204" pitchFamily="34" charset="0"/>
              </a:rPr>
              <a:t>In this interactive food web game, students role play as producers, herbivores, carnivores, or decomposers — key parts of a food web. Through game play, they explore how organisms survive by finding food and avoiding</a:t>
            </a:r>
            <a:r>
              <a:rPr lang="en-CA" sz="190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predation. Students begin to see how these roles</a:t>
            </a:r>
            <a:r>
              <a:rPr lang="en-CA" sz="190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are interconnected within an ecosystem. Following the game, facilitate a post-game debrief to help students connect their role into a broader understanding of ecosystem connections.</a:t>
            </a:r>
          </a:p>
        </p:txBody>
      </p:sp>
      <p:pic>
        <p:nvPicPr>
          <p:cNvPr id="23" name="Picture 22" descr="A yellow spiral on a black background&#10;&#10;Description automatically generated">
            <a:extLst>
              <a:ext uri="{FF2B5EF4-FFF2-40B4-BE49-F238E27FC236}">
                <a16:creationId xmlns:a16="http://schemas.microsoft.com/office/drawing/2014/main" id="{91835EE9-9186-9DB2-AB66-132C771EA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2" y="-953793"/>
            <a:ext cx="7772400" cy="1907586"/>
          </a:xfrm>
          <a:prstGeom prst="rect">
            <a:avLst/>
          </a:prstGeom>
        </p:spPr>
      </p:pic>
      <p:sp>
        <p:nvSpPr>
          <p:cNvPr id="4" name="TextBox 3">
            <a:extLst>
              <a:ext uri="{FF2B5EF4-FFF2-40B4-BE49-F238E27FC236}">
                <a16:creationId xmlns:a16="http://schemas.microsoft.com/office/drawing/2014/main" id="{0B957F17-C7FB-1D1D-4D3C-77E54D72226C}"/>
              </a:ext>
            </a:extLst>
          </p:cNvPr>
          <p:cNvSpPr txBox="1"/>
          <p:nvPr/>
        </p:nvSpPr>
        <p:spPr>
          <a:xfrm>
            <a:off x="853479" y="1029714"/>
            <a:ext cx="5236171" cy="2037417"/>
          </a:xfrm>
          <a:prstGeom prst="rect">
            <a:avLst/>
          </a:prstGeom>
          <a:noFill/>
        </p:spPr>
        <p:txBody>
          <a:bodyPr wrap="square">
            <a:spAutoFit/>
          </a:bodyPr>
          <a:lstStyle/>
          <a:p>
            <a:pPr marL="12700" marR="5080">
              <a:lnSpc>
                <a:spcPct val="71000"/>
              </a:lnSpc>
              <a:spcBef>
                <a:spcPts val="2190"/>
              </a:spcBef>
            </a:pPr>
            <a:r>
              <a:rPr lang="en-CA" sz="5900" b="1" dirty="0">
                <a:solidFill>
                  <a:srgbClr val="2E3092"/>
                </a:solidFill>
                <a:latin typeface="Arial" panose="020B0604020202020204" pitchFamily="34" charset="0"/>
                <a:cs typeface="Arial" panose="020B0604020202020204" pitchFamily="34" charset="0"/>
              </a:rPr>
              <a:t>Mission activity instructions</a:t>
            </a:r>
            <a:endParaRPr lang="en-CA" sz="5900" b="1"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14202623" y="880006"/>
            <a:ext cx="4928963" cy="9008235"/>
          </a:xfrm>
          <a:prstGeom prst="rect">
            <a:avLst/>
          </a:prstGeom>
        </p:spPr>
        <p:txBody>
          <a:bodyPr vert="horz" wrap="square" lIns="0" tIns="13335" rIns="0" bIns="0" rtlCol="0">
            <a:spAutoFit/>
          </a:bodyPr>
          <a:lstStyle/>
          <a:p>
            <a:pPr marL="1092200" marR="261620" indent="-1092200" algn="l">
              <a:lnSpc>
                <a:spcPct val="100000"/>
              </a:lnSpc>
              <a:spcAft>
                <a:spcPts val="1200"/>
              </a:spcAft>
            </a:pPr>
            <a:r>
              <a:rPr lang="en-CA" sz="2000" b="1" dirty="0">
                <a:solidFill>
                  <a:srgbClr val="00728F"/>
                </a:solidFill>
                <a:latin typeface="Arial" panose="020B0604020202020204" pitchFamily="34" charset="0"/>
                <a:cs typeface="Arial" panose="020B0604020202020204" pitchFamily="34" charset="0"/>
              </a:rPr>
              <a:t>Step 3</a:t>
            </a:r>
            <a:r>
              <a:rPr lang="en-CA" sz="2400" b="1" dirty="0">
                <a:solidFill>
                  <a:srgbClr val="037390"/>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First</a:t>
            </a:r>
            <a:r>
              <a:rPr lang="en-CA" sz="1950" spc="10"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take</a:t>
            </a:r>
            <a:r>
              <a:rPr lang="en-CA" sz="1950" spc="15"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a</a:t>
            </a:r>
            <a:r>
              <a:rPr lang="en-CA" sz="1950" spc="15"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walk</a:t>
            </a:r>
            <a:r>
              <a:rPr lang="en-CA" sz="1950" spc="10" dirty="0">
                <a:solidFill>
                  <a:srgbClr val="222222"/>
                </a:solidFill>
                <a:latin typeface="Arial" panose="020B0604020202020204" pitchFamily="34" charset="0"/>
                <a:cs typeface="Arial" panose="020B0604020202020204" pitchFamily="34" charset="0"/>
              </a:rPr>
              <a:t> </a:t>
            </a:r>
            <a:r>
              <a:rPr lang="en-CA" sz="1950" spc="85" dirty="0">
                <a:solidFill>
                  <a:srgbClr val="222222"/>
                </a:solidFill>
                <a:latin typeface="Arial" panose="020B0604020202020204" pitchFamily="34" charset="0"/>
                <a:cs typeface="Arial" panose="020B0604020202020204" pitchFamily="34" charset="0"/>
              </a:rPr>
              <a:t>with</a:t>
            </a:r>
            <a:r>
              <a:rPr lang="en-CA" sz="1950" spc="15" dirty="0">
                <a:solidFill>
                  <a:srgbClr val="222222"/>
                </a:solidFill>
                <a:latin typeface="Arial" panose="020B0604020202020204" pitchFamily="34" charset="0"/>
                <a:cs typeface="Arial" panose="020B0604020202020204" pitchFamily="34" charset="0"/>
              </a:rPr>
              <a:t> </a:t>
            </a:r>
            <a:r>
              <a:rPr lang="en-CA" sz="1950" spc="75" dirty="0">
                <a:solidFill>
                  <a:srgbClr val="222222"/>
                </a:solidFill>
                <a:latin typeface="Arial" panose="020B0604020202020204" pitchFamily="34" charset="0"/>
                <a:cs typeface="Arial" panose="020B0604020202020204" pitchFamily="34" charset="0"/>
              </a:rPr>
              <a:t>the</a:t>
            </a:r>
            <a:r>
              <a:rPr lang="en-CA" sz="1950" spc="15" dirty="0">
                <a:solidFill>
                  <a:srgbClr val="222222"/>
                </a:solidFill>
                <a:latin typeface="Arial" panose="020B0604020202020204" pitchFamily="34" charset="0"/>
                <a:cs typeface="Arial" panose="020B0604020202020204" pitchFamily="34" charset="0"/>
              </a:rPr>
              <a:t> </a:t>
            </a:r>
            <a:r>
              <a:rPr lang="en-CA" sz="1950" spc="-10" dirty="0">
                <a:solidFill>
                  <a:srgbClr val="222222"/>
                </a:solidFill>
                <a:latin typeface="Arial" panose="020B0604020202020204" pitchFamily="34" charset="0"/>
                <a:cs typeface="Arial" panose="020B0604020202020204" pitchFamily="34" charset="0"/>
              </a:rPr>
              <a:t>class</a:t>
            </a:r>
            <a:r>
              <a:rPr lang="en-CA" sz="1950" spc="15" dirty="0">
                <a:solidFill>
                  <a:srgbClr val="222222"/>
                </a:solidFill>
                <a:latin typeface="Arial" panose="020B0604020202020204" pitchFamily="34" charset="0"/>
                <a:cs typeface="Arial" panose="020B0604020202020204" pitchFamily="34" charset="0"/>
              </a:rPr>
              <a:t> </a:t>
            </a:r>
            <a:r>
              <a:rPr lang="en-CA" sz="1950" spc="85" dirty="0">
                <a:solidFill>
                  <a:srgbClr val="222222"/>
                </a:solidFill>
                <a:latin typeface="Arial" panose="020B0604020202020204" pitchFamily="34" charset="0"/>
                <a:cs typeface="Arial" panose="020B0604020202020204" pitchFamily="34" charset="0"/>
              </a:rPr>
              <a:t>to </a:t>
            </a:r>
            <a:r>
              <a:rPr lang="en-CA" sz="1950" dirty="0">
                <a:solidFill>
                  <a:srgbClr val="222222"/>
                </a:solidFill>
                <a:latin typeface="Arial" panose="020B0604020202020204" pitchFamily="34" charset="0"/>
                <a:cs typeface="Arial" panose="020B0604020202020204" pitchFamily="34" charset="0"/>
              </a:rPr>
              <a:t>clearly</a:t>
            </a:r>
            <a:r>
              <a:rPr lang="en-CA" sz="1950" spc="10" dirty="0">
                <a:solidFill>
                  <a:srgbClr val="222222"/>
                </a:solidFill>
                <a:latin typeface="Arial" panose="020B0604020202020204" pitchFamily="34" charset="0"/>
                <a:cs typeface="Arial" panose="020B0604020202020204" pitchFamily="34" charset="0"/>
              </a:rPr>
              <a:t> </a:t>
            </a:r>
            <a:r>
              <a:rPr lang="en-CA" sz="1950" spc="85" dirty="0">
                <a:solidFill>
                  <a:srgbClr val="222222"/>
                </a:solidFill>
                <a:latin typeface="Arial" panose="020B0604020202020204" pitchFamily="34" charset="0"/>
                <a:cs typeface="Arial" panose="020B0604020202020204" pitchFamily="34" charset="0"/>
              </a:rPr>
              <a:t>point</a:t>
            </a:r>
            <a:r>
              <a:rPr lang="en-CA" sz="1950" spc="10" dirty="0">
                <a:solidFill>
                  <a:srgbClr val="222222"/>
                </a:solidFill>
                <a:latin typeface="Arial" panose="020B0604020202020204" pitchFamily="34" charset="0"/>
                <a:cs typeface="Arial" panose="020B0604020202020204" pitchFamily="34" charset="0"/>
              </a:rPr>
              <a:t> </a:t>
            </a:r>
            <a:r>
              <a:rPr lang="en-CA" sz="1950" spc="100" dirty="0">
                <a:solidFill>
                  <a:srgbClr val="222222"/>
                </a:solidFill>
                <a:latin typeface="Arial" panose="020B0604020202020204" pitchFamily="34" charset="0"/>
                <a:cs typeface="Arial" panose="020B0604020202020204" pitchFamily="34" charset="0"/>
              </a:rPr>
              <a:t>out</a:t>
            </a:r>
            <a:r>
              <a:rPr lang="en-CA" sz="1950" spc="10" dirty="0">
                <a:solidFill>
                  <a:srgbClr val="222222"/>
                </a:solidFill>
                <a:latin typeface="Arial" panose="020B0604020202020204" pitchFamily="34" charset="0"/>
                <a:cs typeface="Arial" panose="020B0604020202020204" pitchFamily="34" charset="0"/>
              </a:rPr>
              <a:t> </a:t>
            </a:r>
            <a:r>
              <a:rPr lang="en-CA" sz="1950" spc="75" dirty="0">
                <a:solidFill>
                  <a:srgbClr val="222222"/>
                </a:solidFill>
                <a:latin typeface="Arial" panose="020B0604020202020204" pitchFamily="34" charset="0"/>
                <a:cs typeface="Arial" panose="020B0604020202020204" pitchFamily="34" charset="0"/>
              </a:rPr>
              <a:t>the</a:t>
            </a:r>
            <a:r>
              <a:rPr lang="en-CA" sz="1950" spc="15" dirty="0">
                <a:solidFill>
                  <a:srgbClr val="222222"/>
                </a:solidFill>
                <a:latin typeface="Arial" panose="020B0604020202020204" pitchFamily="34" charset="0"/>
                <a:cs typeface="Arial" panose="020B0604020202020204" pitchFamily="34" charset="0"/>
              </a:rPr>
              <a:t> </a:t>
            </a:r>
            <a:r>
              <a:rPr lang="en-CA" sz="1950" spc="45" dirty="0">
                <a:solidFill>
                  <a:srgbClr val="222222"/>
                </a:solidFill>
                <a:latin typeface="Arial" panose="020B0604020202020204" pitchFamily="34" charset="0"/>
                <a:cs typeface="Arial" panose="020B0604020202020204" pitchFamily="34" charset="0"/>
              </a:rPr>
              <a:t>boundaries </a:t>
            </a:r>
            <a:r>
              <a:rPr lang="en-CA" sz="1950" spc="90" dirty="0">
                <a:solidFill>
                  <a:srgbClr val="222222"/>
                </a:solidFill>
                <a:latin typeface="Arial" panose="020B0604020202020204" pitchFamily="34" charset="0"/>
                <a:cs typeface="Arial" panose="020B0604020202020204" pitchFamily="34" charset="0"/>
              </a:rPr>
              <a:t>of</a:t>
            </a:r>
            <a:r>
              <a:rPr lang="en-CA" sz="1950" dirty="0">
                <a:solidFill>
                  <a:srgbClr val="222222"/>
                </a:solidFill>
                <a:latin typeface="Arial" panose="020B0604020202020204" pitchFamily="34" charset="0"/>
                <a:cs typeface="Arial" panose="020B0604020202020204" pitchFamily="34" charset="0"/>
              </a:rPr>
              <a:t> </a:t>
            </a:r>
            <a:r>
              <a:rPr lang="en-CA" sz="1950" spc="75" dirty="0">
                <a:solidFill>
                  <a:srgbClr val="222222"/>
                </a:solidFill>
                <a:latin typeface="Arial" panose="020B0604020202020204" pitchFamily="34" charset="0"/>
                <a:cs typeface="Arial" panose="020B0604020202020204" pitchFamily="34" charset="0"/>
              </a:rPr>
              <a:t>the</a:t>
            </a:r>
            <a:r>
              <a:rPr lang="en-CA" sz="1950" spc="10"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game.</a:t>
            </a:r>
            <a:r>
              <a:rPr lang="en-CA" sz="1950" spc="10"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Be</a:t>
            </a:r>
            <a:r>
              <a:rPr lang="en-CA" sz="1950" spc="5"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very</a:t>
            </a:r>
            <a:r>
              <a:rPr lang="en-CA" sz="1950" spc="10"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clear</a:t>
            </a:r>
            <a:r>
              <a:rPr lang="en-CA" sz="1950" spc="10" dirty="0">
                <a:solidFill>
                  <a:srgbClr val="222222"/>
                </a:solidFill>
                <a:latin typeface="Arial" panose="020B0604020202020204" pitchFamily="34" charset="0"/>
                <a:cs typeface="Arial" panose="020B0604020202020204" pitchFamily="34" charset="0"/>
              </a:rPr>
              <a:t> </a:t>
            </a:r>
            <a:r>
              <a:rPr lang="en-CA" sz="1950" spc="65" dirty="0">
                <a:solidFill>
                  <a:srgbClr val="222222"/>
                </a:solidFill>
                <a:latin typeface="Arial" panose="020B0604020202020204" pitchFamily="34" charset="0"/>
                <a:cs typeface="Arial" panose="020B0604020202020204" pitchFamily="34" charset="0"/>
              </a:rPr>
              <a:t>with </a:t>
            </a:r>
            <a:r>
              <a:rPr lang="en-CA" sz="1950" spc="75" dirty="0">
                <a:solidFill>
                  <a:srgbClr val="222222"/>
                </a:solidFill>
                <a:latin typeface="Arial" panose="020B0604020202020204" pitchFamily="34" charset="0"/>
                <a:cs typeface="Arial" panose="020B0604020202020204" pitchFamily="34" charset="0"/>
              </a:rPr>
              <a:t>the</a:t>
            </a:r>
            <a:r>
              <a:rPr lang="en-CA" sz="1950" spc="65" dirty="0">
                <a:solidFill>
                  <a:srgbClr val="222222"/>
                </a:solidFill>
                <a:latin typeface="Arial" panose="020B0604020202020204" pitchFamily="34" charset="0"/>
                <a:cs typeface="Arial" panose="020B0604020202020204" pitchFamily="34" charset="0"/>
              </a:rPr>
              <a:t> </a:t>
            </a:r>
            <a:r>
              <a:rPr lang="en-CA" sz="1950" spc="10" dirty="0">
                <a:solidFill>
                  <a:srgbClr val="222222"/>
                </a:solidFill>
                <a:latin typeface="Arial" panose="020B0604020202020204" pitchFamily="34" charset="0"/>
                <a:cs typeface="Arial" panose="020B0604020202020204" pitchFamily="34" charset="0"/>
              </a:rPr>
              <a:t>boundaries!</a:t>
            </a:r>
            <a:r>
              <a:rPr lang="en-CA" sz="1950" spc="65" dirty="0">
                <a:solidFill>
                  <a:srgbClr val="222222"/>
                </a:solidFill>
                <a:latin typeface="Arial" panose="020B0604020202020204" pitchFamily="34" charset="0"/>
                <a:cs typeface="Arial" panose="020B0604020202020204" pitchFamily="34" charset="0"/>
              </a:rPr>
              <a:t> </a:t>
            </a:r>
            <a:r>
              <a:rPr lang="en-CA" sz="1950" spc="55" dirty="0">
                <a:solidFill>
                  <a:srgbClr val="222222"/>
                </a:solidFill>
                <a:latin typeface="Arial" panose="020B0604020202020204" pitchFamily="34" charset="0"/>
                <a:cs typeface="Arial" panose="020B0604020202020204" pitchFamily="34" charset="0"/>
              </a:rPr>
              <a:t>If</a:t>
            </a:r>
            <a:r>
              <a:rPr lang="en-CA" sz="1950" spc="60" dirty="0">
                <a:solidFill>
                  <a:srgbClr val="222222"/>
                </a:solidFill>
                <a:latin typeface="Arial" panose="020B0604020202020204" pitchFamily="34" charset="0"/>
                <a:cs typeface="Arial" panose="020B0604020202020204" pitchFamily="34" charset="0"/>
              </a:rPr>
              <a:t> </a:t>
            </a:r>
            <a:r>
              <a:rPr lang="en-CA" sz="1950" spc="10" dirty="0">
                <a:solidFill>
                  <a:srgbClr val="222222"/>
                </a:solidFill>
                <a:latin typeface="Arial" panose="020B0604020202020204" pitchFamily="34" charset="0"/>
                <a:cs typeface="Arial" panose="020B0604020202020204" pitchFamily="34" charset="0"/>
              </a:rPr>
              <a:t>you</a:t>
            </a:r>
            <a:r>
              <a:rPr lang="en-CA" sz="1950" spc="65" dirty="0">
                <a:solidFill>
                  <a:srgbClr val="222222"/>
                </a:solidFill>
                <a:latin typeface="Arial" panose="020B0604020202020204" pitchFamily="34" charset="0"/>
                <a:cs typeface="Arial" panose="020B0604020202020204" pitchFamily="34" charset="0"/>
              </a:rPr>
              <a:t> </a:t>
            </a:r>
            <a:r>
              <a:rPr lang="en-CA" sz="1950" spc="10" dirty="0">
                <a:solidFill>
                  <a:srgbClr val="222222"/>
                </a:solidFill>
                <a:latin typeface="Arial" panose="020B0604020202020204" pitchFamily="34" charset="0"/>
                <a:cs typeface="Arial" panose="020B0604020202020204" pitchFamily="34" charset="0"/>
              </a:rPr>
              <a:t>are</a:t>
            </a:r>
            <a:r>
              <a:rPr lang="en-CA" sz="1950" spc="70" dirty="0">
                <a:solidFill>
                  <a:srgbClr val="222222"/>
                </a:solidFill>
                <a:latin typeface="Arial" panose="020B0604020202020204" pitchFamily="34" charset="0"/>
                <a:cs typeface="Arial" panose="020B0604020202020204" pitchFamily="34" charset="0"/>
              </a:rPr>
              <a:t> in</a:t>
            </a:r>
            <a:r>
              <a:rPr lang="en-CA" sz="1950" spc="60" dirty="0">
                <a:solidFill>
                  <a:srgbClr val="222222"/>
                </a:solidFill>
                <a:latin typeface="Arial" panose="020B0604020202020204" pitchFamily="34" charset="0"/>
                <a:cs typeface="Arial" panose="020B0604020202020204" pitchFamily="34" charset="0"/>
              </a:rPr>
              <a:t> </a:t>
            </a:r>
            <a:r>
              <a:rPr lang="en-CA" sz="1950" spc="-50" dirty="0">
                <a:solidFill>
                  <a:srgbClr val="222222"/>
                </a:solidFill>
                <a:latin typeface="Arial" panose="020B0604020202020204" pitchFamily="34" charset="0"/>
                <a:cs typeface="Arial" panose="020B0604020202020204" pitchFamily="34" charset="0"/>
              </a:rPr>
              <a:t>a </a:t>
            </a:r>
            <a:r>
              <a:rPr lang="en-CA" sz="1950" dirty="0">
                <a:solidFill>
                  <a:srgbClr val="222222"/>
                </a:solidFill>
                <a:latin typeface="Arial" panose="020B0604020202020204" pitchFamily="34" charset="0"/>
                <a:cs typeface="Arial" panose="020B0604020202020204" pitchFamily="34" charset="0"/>
              </a:rPr>
              <a:t>shared</a:t>
            </a:r>
            <a:r>
              <a:rPr lang="en-CA" sz="1950" spc="30"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space</a:t>
            </a:r>
            <a:r>
              <a:rPr lang="en-CA" sz="1950" spc="30" dirty="0">
                <a:solidFill>
                  <a:srgbClr val="222222"/>
                </a:solidFill>
                <a:latin typeface="Arial" panose="020B0604020202020204" pitchFamily="34" charset="0"/>
                <a:cs typeface="Arial" panose="020B0604020202020204" pitchFamily="34" charset="0"/>
              </a:rPr>
              <a:t> </a:t>
            </a:r>
            <a:r>
              <a:rPr lang="en-CA" sz="1950" spc="65" dirty="0">
                <a:solidFill>
                  <a:srgbClr val="222222"/>
                </a:solidFill>
                <a:latin typeface="Arial" panose="020B0604020202020204" pitchFamily="34" charset="0"/>
                <a:cs typeface="Arial" panose="020B0604020202020204" pitchFamily="34" charset="0"/>
              </a:rPr>
              <a:t>when</a:t>
            </a:r>
            <a:r>
              <a:rPr lang="en-CA" sz="1950" spc="25" dirty="0">
                <a:solidFill>
                  <a:srgbClr val="222222"/>
                </a:solidFill>
                <a:latin typeface="Arial" panose="020B0604020202020204" pitchFamily="34" charset="0"/>
                <a:cs typeface="Arial" panose="020B0604020202020204" pitchFamily="34" charset="0"/>
              </a:rPr>
              <a:t> </a:t>
            </a:r>
            <a:r>
              <a:rPr lang="en-CA" sz="1950" spc="85" dirty="0">
                <a:solidFill>
                  <a:srgbClr val="222222"/>
                </a:solidFill>
                <a:latin typeface="Arial" panose="020B0604020202020204" pitchFamily="34" charset="0"/>
                <a:cs typeface="Arial" panose="020B0604020202020204" pitchFamily="34" charset="0"/>
              </a:rPr>
              <a:t>other</a:t>
            </a:r>
            <a:r>
              <a:rPr lang="en-CA" sz="1950" spc="35" dirty="0">
                <a:solidFill>
                  <a:srgbClr val="222222"/>
                </a:solidFill>
                <a:latin typeface="Arial" panose="020B0604020202020204" pitchFamily="34" charset="0"/>
                <a:cs typeface="Arial" panose="020B0604020202020204" pitchFamily="34" charset="0"/>
              </a:rPr>
              <a:t> </a:t>
            </a:r>
            <a:r>
              <a:rPr lang="en-CA" sz="1950" spc="40" dirty="0">
                <a:solidFill>
                  <a:srgbClr val="222222"/>
                </a:solidFill>
                <a:latin typeface="Arial" panose="020B0604020202020204" pitchFamily="34" charset="0"/>
                <a:cs typeface="Arial" panose="020B0604020202020204" pitchFamily="34" charset="0"/>
              </a:rPr>
              <a:t>people </a:t>
            </a:r>
            <a:r>
              <a:rPr lang="en-CA" sz="1950" dirty="0">
                <a:solidFill>
                  <a:srgbClr val="222222"/>
                </a:solidFill>
                <a:latin typeface="Arial" panose="020B0604020202020204" pitchFamily="34" charset="0"/>
                <a:cs typeface="Arial" panose="020B0604020202020204" pitchFamily="34" charset="0"/>
              </a:rPr>
              <a:t>are</a:t>
            </a:r>
            <a:r>
              <a:rPr lang="en-CA" sz="1950" spc="5" dirty="0">
                <a:solidFill>
                  <a:srgbClr val="222222"/>
                </a:solidFill>
                <a:latin typeface="Arial" panose="020B0604020202020204" pitchFamily="34" charset="0"/>
                <a:cs typeface="Arial" panose="020B0604020202020204" pitchFamily="34" charset="0"/>
              </a:rPr>
              <a:t> </a:t>
            </a:r>
            <a:r>
              <a:rPr lang="en-CA" sz="1950" spc="70" dirty="0">
                <a:solidFill>
                  <a:srgbClr val="222222"/>
                </a:solidFill>
                <a:latin typeface="Arial" panose="020B0604020202020204" pitchFamily="34" charset="0"/>
                <a:cs typeface="Arial" panose="020B0604020202020204" pitchFamily="34" charset="0"/>
              </a:rPr>
              <a:t>out,</a:t>
            </a:r>
            <a:r>
              <a:rPr lang="en-CA" sz="1950" spc="5" dirty="0">
                <a:solidFill>
                  <a:srgbClr val="222222"/>
                </a:solidFill>
                <a:latin typeface="Arial" panose="020B0604020202020204" pitchFamily="34" charset="0"/>
                <a:cs typeface="Arial" panose="020B0604020202020204" pitchFamily="34" charset="0"/>
              </a:rPr>
              <a:t> </a:t>
            </a:r>
            <a:r>
              <a:rPr lang="en-CA" sz="1950" spc="95" dirty="0">
                <a:solidFill>
                  <a:srgbClr val="222222"/>
                </a:solidFill>
                <a:latin typeface="Arial" panose="020B0604020202020204" pitchFamily="34" charset="0"/>
                <a:cs typeface="Arial" panose="020B0604020202020204" pitchFamily="34" charset="0"/>
              </a:rPr>
              <a:t>it</a:t>
            </a:r>
            <a:r>
              <a:rPr lang="en-CA" sz="1950" dirty="0">
                <a:solidFill>
                  <a:srgbClr val="222222"/>
                </a:solidFill>
                <a:latin typeface="Arial" panose="020B0604020202020204" pitchFamily="34" charset="0"/>
                <a:cs typeface="Arial" panose="020B0604020202020204" pitchFamily="34" charset="0"/>
              </a:rPr>
              <a:t> </a:t>
            </a:r>
            <a:r>
              <a:rPr lang="en-CA" sz="1950" spc="55" dirty="0">
                <a:solidFill>
                  <a:srgbClr val="222222"/>
                </a:solidFill>
                <a:latin typeface="Arial" panose="020B0604020202020204" pitchFamily="34" charset="0"/>
                <a:cs typeface="Arial" panose="020B0604020202020204" pitchFamily="34" charset="0"/>
              </a:rPr>
              <a:t>will</a:t>
            </a:r>
            <a:r>
              <a:rPr lang="en-CA" sz="1950" dirty="0">
                <a:solidFill>
                  <a:srgbClr val="222222"/>
                </a:solidFill>
                <a:latin typeface="Arial" panose="020B0604020202020204" pitchFamily="34" charset="0"/>
                <a:cs typeface="Arial" panose="020B0604020202020204" pitchFamily="34" charset="0"/>
              </a:rPr>
              <a:t> be</a:t>
            </a:r>
            <a:r>
              <a:rPr lang="en-CA" sz="1950" spc="5" dirty="0">
                <a:solidFill>
                  <a:srgbClr val="222222"/>
                </a:solidFill>
                <a:latin typeface="Arial" panose="020B0604020202020204" pitchFamily="34" charset="0"/>
                <a:cs typeface="Arial" panose="020B0604020202020204" pitchFamily="34" charset="0"/>
              </a:rPr>
              <a:t> </a:t>
            </a:r>
            <a:r>
              <a:rPr lang="en-CA" sz="1950" spc="90" dirty="0">
                <a:solidFill>
                  <a:srgbClr val="222222"/>
                </a:solidFill>
                <a:latin typeface="Arial" panose="020B0604020202020204" pitchFamily="34" charset="0"/>
                <a:cs typeface="Arial" panose="020B0604020202020204" pitchFamily="34" charset="0"/>
              </a:rPr>
              <a:t>important</a:t>
            </a:r>
            <a:r>
              <a:rPr lang="en-CA" sz="1950" dirty="0">
                <a:solidFill>
                  <a:srgbClr val="222222"/>
                </a:solidFill>
                <a:latin typeface="Arial" panose="020B0604020202020204" pitchFamily="34" charset="0"/>
                <a:cs typeface="Arial" panose="020B0604020202020204" pitchFamily="34" charset="0"/>
              </a:rPr>
              <a:t> </a:t>
            </a:r>
            <a:r>
              <a:rPr lang="en-CA" sz="1950" spc="70" dirty="0">
                <a:solidFill>
                  <a:srgbClr val="222222"/>
                </a:solidFill>
                <a:latin typeface="Arial" panose="020B0604020202020204" pitchFamily="34" charset="0"/>
                <a:cs typeface="Arial" panose="020B0604020202020204" pitchFamily="34" charset="0"/>
              </a:rPr>
              <a:t>that </a:t>
            </a:r>
            <a:r>
              <a:rPr lang="en-CA" sz="1950" spc="75" dirty="0">
                <a:solidFill>
                  <a:srgbClr val="222222"/>
                </a:solidFill>
                <a:latin typeface="Arial" panose="020B0604020202020204" pitchFamily="34" charset="0"/>
                <a:cs typeface="Arial" panose="020B0604020202020204" pitchFamily="34" charset="0"/>
              </a:rPr>
              <a:t>the</a:t>
            </a:r>
            <a:r>
              <a:rPr lang="en-CA" sz="1950" dirty="0">
                <a:solidFill>
                  <a:srgbClr val="222222"/>
                </a:solidFill>
                <a:latin typeface="Arial" panose="020B0604020202020204" pitchFamily="34" charset="0"/>
                <a:cs typeface="Arial" panose="020B0604020202020204" pitchFamily="34" charset="0"/>
              </a:rPr>
              <a:t> </a:t>
            </a:r>
            <a:r>
              <a:rPr lang="en-CA" sz="1950" spc="65" dirty="0">
                <a:solidFill>
                  <a:srgbClr val="222222"/>
                </a:solidFill>
                <a:latin typeface="Arial" panose="020B0604020202020204" pitchFamily="34" charset="0"/>
                <a:cs typeface="Arial" panose="020B0604020202020204" pitchFamily="34" charset="0"/>
              </a:rPr>
              <a:t>boundary</a:t>
            </a:r>
            <a:r>
              <a:rPr lang="en-CA" sz="1950" spc="5"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area is</a:t>
            </a:r>
            <a:r>
              <a:rPr lang="en-CA" sz="1950" spc="5" dirty="0">
                <a:solidFill>
                  <a:srgbClr val="222222"/>
                </a:solidFill>
                <a:latin typeface="Arial" panose="020B0604020202020204" pitchFamily="34" charset="0"/>
                <a:cs typeface="Arial" panose="020B0604020202020204" pitchFamily="34" charset="0"/>
              </a:rPr>
              <a:t> </a:t>
            </a:r>
            <a:r>
              <a:rPr lang="en-CA" sz="1950" spc="-10" dirty="0">
                <a:solidFill>
                  <a:srgbClr val="222222"/>
                </a:solidFill>
                <a:latin typeface="Arial" panose="020B0604020202020204" pitchFamily="34" charset="0"/>
                <a:cs typeface="Arial" panose="020B0604020202020204" pitchFamily="34" charset="0"/>
              </a:rPr>
              <a:t>clearly </a:t>
            </a:r>
            <a:r>
              <a:rPr lang="en-CA" sz="1950" dirty="0">
                <a:solidFill>
                  <a:srgbClr val="222222"/>
                </a:solidFill>
                <a:latin typeface="Arial" panose="020B0604020202020204" pitchFamily="34" charset="0"/>
                <a:cs typeface="Arial" panose="020B0604020202020204" pitchFamily="34" charset="0"/>
              </a:rPr>
              <a:t>defined.</a:t>
            </a:r>
            <a:r>
              <a:rPr lang="en-CA" sz="1950" spc="60"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Also</a:t>
            </a:r>
            <a:r>
              <a:rPr lang="en-CA" sz="1950" spc="65" dirty="0">
                <a:solidFill>
                  <a:srgbClr val="222222"/>
                </a:solidFill>
                <a:latin typeface="Arial" panose="020B0604020202020204" pitchFamily="34" charset="0"/>
                <a:cs typeface="Arial" panose="020B0604020202020204" pitchFamily="34" charset="0"/>
              </a:rPr>
              <a:t> </a:t>
            </a:r>
            <a:r>
              <a:rPr lang="en-CA" sz="1950" spc="90" dirty="0">
                <a:solidFill>
                  <a:srgbClr val="222222"/>
                </a:solidFill>
                <a:latin typeface="Arial" panose="020B0604020202020204" pitchFamily="34" charset="0"/>
                <a:cs typeface="Arial" panose="020B0604020202020204" pitchFamily="34" charset="0"/>
              </a:rPr>
              <a:t>point</a:t>
            </a:r>
            <a:r>
              <a:rPr lang="en-CA" sz="1950" spc="60" dirty="0">
                <a:solidFill>
                  <a:srgbClr val="222222"/>
                </a:solidFill>
                <a:latin typeface="Arial" panose="020B0604020202020204" pitchFamily="34" charset="0"/>
                <a:cs typeface="Arial" panose="020B0604020202020204" pitchFamily="34" charset="0"/>
              </a:rPr>
              <a:t> </a:t>
            </a:r>
            <a:r>
              <a:rPr lang="en-CA" sz="1950" spc="100" dirty="0">
                <a:solidFill>
                  <a:srgbClr val="222222"/>
                </a:solidFill>
                <a:latin typeface="Arial" panose="020B0604020202020204" pitchFamily="34" charset="0"/>
                <a:cs typeface="Arial" panose="020B0604020202020204" pitchFamily="34" charset="0"/>
              </a:rPr>
              <a:t>out</a:t>
            </a:r>
            <a:r>
              <a:rPr lang="en-CA" sz="1950" spc="55" dirty="0">
                <a:solidFill>
                  <a:srgbClr val="222222"/>
                </a:solidFill>
                <a:latin typeface="Arial" panose="020B0604020202020204" pitchFamily="34" charset="0"/>
                <a:cs typeface="Arial" panose="020B0604020202020204" pitchFamily="34" charset="0"/>
              </a:rPr>
              <a:t> </a:t>
            </a:r>
            <a:r>
              <a:rPr lang="en-CA" sz="1950" spc="-10" dirty="0">
                <a:solidFill>
                  <a:srgbClr val="222222"/>
                </a:solidFill>
                <a:latin typeface="Arial" panose="020B0604020202020204" pitchFamily="34" charset="0"/>
                <a:cs typeface="Arial" panose="020B0604020202020204" pitchFamily="34" charset="0"/>
              </a:rPr>
              <a:t>hazards </a:t>
            </a:r>
            <a:r>
              <a:rPr lang="en-CA" sz="1950" dirty="0">
                <a:solidFill>
                  <a:srgbClr val="222222"/>
                </a:solidFill>
                <a:latin typeface="Arial" panose="020B0604020202020204" pitchFamily="34" charset="0"/>
                <a:cs typeface="Arial" panose="020B0604020202020204" pitchFamily="34" charset="0"/>
              </a:rPr>
              <a:t>(poles,</a:t>
            </a:r>
            <a:r>
              <a:rPr lang="en-CA" sz="1950" spc="15"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garbage</a:t>
            </a:r>
            <a:r>
              <a:rPr lang="en-CA" sz="1950" spc="20"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cans,</a:t>
            </a:r>
            <a:r>
              <a:rPr lang="en-CA" sz="1950" spc="20" dirty="0">
                <a:solidFill>
                  <a:srgbClr val="222222"/>
                </a:solidFill>
                <a:latin typeface="Arial" panose="020B0604020202020204" pitchFamily="34" charset="0"/>
                <a:cs typeface="Arial" panose="020B0604020202020204" pitchFamily="34" charset="0"/>
              </a:rPr>
              <a:t> </a:t>
            </a:r>
            <a:r>
              <a:rPr lang="en-CA" sz="1950" spc="45" dirty="0">
                <a:solidFill>
                  <a:srgbClr val="222222"/>
                </a:solidFill>
                <a:latin typeface="Arial" panose="020B0604020202020204" pitchFamily="34" charset="0"/>
                <a:cs typeface="Arial" panose="020B0604020202020204" pitchFamily="34" charset="0"/>
              </a:rPr>
              <a:t>playground </a:t>
            </a:r>
            <a:r>
              <a:rPr lang="en-CA" sz="1950" spc="70" dirty="0">
                <a:solidFill>
                  <a:srgbClr val="222222"/>
                </a:solidFill>
                <a:latin typeface="Arial" panose="020B0604020202020204" pitchFamily="34" charset="0"/>
                <a:cs typeface="Arial" panose="020B0604020202020204" pitchFamily="34" charset="0"/>
              </a:rPr>
              <a:t>equipment,</a:t>
            </a:r>
            <a:r>
              <a:rPr lang="en-CA" sz="1950" spc="40"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edging</a:t>
            </a:r>
            <a:r>
              <a:rPr lang="en-CA" sz="1950" spc="40" dirty="0">
                <a:solidFill>
                  <a:srgbClr val="222222"/>
                </a:solidFill>
                <a:latin typeface="Arial" panose="020B0604020202020204" pitchFamily="34" charset="0"/>
                <a:cs typeface="Arial" panose="020B0604020202020204" pitchFamily="34" charset="0"/>
              </a:rPr>
              <a:t> </a:t>
            </a:r>
            <a:r>
              <a:rPr lang="en-CA" sz="1950" spc="65" dirty="0">
                <a:solidFill>
                  <a:srgbClr val="222222"/>
                </a:solidFill>
                <a:latin typeface="Arial" panose="020B0604020202020204" pitchFamily="34" charset="0"/>
                <a:cs typeface="Arial" panose="020B0604020202020204" pitchFamily="34" charset="0"/>
              </a:rPr>
              <a:t>around </a:t>
            </a:r>
            <a:r>
              <a:rPr lang="en-CA" sz="1950" dirty="0">
                <a:solidFill>
                  <a:srgbClr val="222222"/>
                </a:solidFill>
                <a:latin typeface="Arial" panose="020B0604020202020204" pitchFamily="34" charset="0"/>
                <a:cs typeface="Arial" panose="020B0604020202020204" pitchFamily="34" charset="0"/>
              </a:rPr>
              <a:t>walkways,</a:t>
            </a:r>
            <a:r>
              <a:rPr lang="en-CA" sz="1950" spc="-10"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etc.).</a:t>
            </a:r>
            <a:r>
              <a:rPr lang="en-CA" sz="1950" spc="-5"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The</a:t>
            </a:r>
            <a:r>
              <a:rPr lang="en-CA" sz="1950" spc="-5" dirty="0">
                <a:solidFill>
                  <a:srgbClr val="222222"/>
                </a:solidFill>
                <a:latin typeface="Arial" panose="020B0604020202020204" pitchFamily="34" charset="0"/>
                <a:cs typeface="Arial" panose="020B0604020202020204" pitchFamily="34" charset="0"/>
              </a:rPr>
              <a:t> </a:t>
            </a:r>
            <a:r>
              <a:rPr lang="en-CA" sz="1950" spc="60" dirty="0">
                <a:solidFill>
                  <a:srgbClr val="222222"/>
                </a:solidFill>
                <a:latin typeface="Arial" panose="020B0604020202020204" pitchFamily="34" charset="0"/>
                <a:cs typeface="Arial" panose="020B0604020202020204" pitchFamily="34" charset="0"/>
              </a:rPr>
              <a:t>students</a:t>
            </a:r>
            <a:r>
              <a:rPr lang="en-CA" sz="1950" spc="-10" dirty="0">
                <a:solidFill>
                  <a:srgbClr val="222222"/>
                </a:solidFill>
                <a:latin typeface="Arial" panose="020B0604020202020204" pitchFamily="34" charset="0"/>
                <a:cs typeface="Arial" panose="020B0604020202020204" pitchFamily="34" charset="0"/>
              </a:rPr>
              <a:t> </a:t>
            </a:r>
            <a:r>
              <a:rPr lang="en-CA" sz="1950" spc="-25" dirty="0">
                <a:solidFill>
                  <a:srgbClr val="222222"/>
                </a:solidFill>
                <a:latin typeface="Arial" panose="020B0604020202020204" pitchFamily="34" charset="0"/>
                <a:cs typeface="Arial" panose="020B0604020202020204" pitchFamily="34" charset="0"/>
              </a:rPr>
              <a:t>can </a:t>
            </a:r>
            <a:r>
              <a:rPr lang="en-CA" sz="1950" dirty="0">
                <a:solidFill>
                  <a:srgbClr val="222222"/>
                </a:solidFill>
                <a:latin typeface="Arial" panose="020B0604020202020204" pitchFamily="34" charset="0"/>
                <a:cs typeface="Arial" panose="020B0604020202020204" pitchFamily="34" charset="0"/>
              </a:rPr>
              <a:t>get</a:t>
            </a:r>
            <a:r>
              <a:rPr lang="en-CA" sz="1950" spc="70"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very</a:t>
            </a:r>
            <a:r>
              <a:rPr lang="en-CA" sz="1950" spc="75"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invested</a:t>
            </a:r>
            <a:r>
              <a:rPr lang="en-CA" sz="1950" spc="80" dirty="0">
                <a:solidFill>
                  <a:srgbClr val="222222"/>
                </a:solidFill>
                <a:latin typeface="Arial" panose="020B0604020202020204" pitchFamily="34" charset="0"/>
                <a:cs typeface="Arial" panose="020B0604020202020204" pitchFamily="34" charset="0"/>
              </a:rPr>
              <a:t> </a:t>
            </a:r>
            <a:r>
              <a:rPr lang="en-CA" sz="1950" spc="70" dirty="0">
                <a:solidFill>
                  <a:srgbClr val="222222"/>
                </a:solidFill>
                <a:latin typeface="Arial" panose="020B0604020202020204" pitchFamily="34" charset="0"/>
                <a:cs typeface="Arial" panose="020B0604020202020204" pitchFamily="34" charset="0"/>
              </a:rPr>
              <a:t>in </a:t>
            </a:r>
            <a:r>
              <a:rPr lang="en-CA" sz="1950" spc="80" dirty="0">
                <a:solidFill>
                  <a:srgbClr val="222222"/>
                </a:solidFill>
                <a:latin typeface="Arial" panose="020B0604020202020204" pitchFamily="34" charset="0"/>
                <a:cs typeface="Arial" panose="020B0604020202020204" pitchFamily="34" charset="0"/>
              </a:rPr>
              <a:t>their </a:t>
            </a:r>
            <a:r>
              <a:rPr lang="en-CA" sz="1950" spc="40" dirty="0">
                <a:solidFill>
                  <a:srgbClr val="222222"/>
                </a:solidFill>
                <a:latin typeface="Arial" panose="020B0604020202020204" pitchFamily="34" charset="0"/>
                <a:cs typeface="Arial" panose="020B0604020202020204" pitchFamily="34" charset="0"/>
              </a:rPr>
              <a:t>role</a:t>
            </a:r>
            <a:r>
              <a:rPr lang="en-CA" sz="1950" spc="500" dirty="0">
                <a:solidFill>
                  <a:srgbClr val="222222"/>
                </a:solidFill>
                <a:latin typeface="Arial" panose="020B0604020202020204" pitchFamily="34" charset="0"/>
                <a:cs typeface="Arial" panose="020B0604020202020204" pitchFamily="34" charset="0"/>
              </a:rPr>
              <a:t> </a:t>
            </a:r>
            <a:r>
              <a:rPr lang="en-CA" sz="1950" spc="50" dirty="0">
                <a:solidFill>
                  <a:srgbClr val="222222"/>
                </a:solidFill>
                <a:latin typeface="Arial" panose="020B0604020202020204" pitchFamily="34" charset="0"/>
                <a:cs typeface="Arial" panose="020B0604020202020204" pitchFamily="34" charset="0"/>
              </a:rPr>
              <a:t>and</a:t>
            </a:r>
            <a:r>
              <a:rPr lang="en-CA" sz="1950" spc="60"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become</a:t>
            </a:r>
            <a:r>
              <a:rPr lang="en-CA" sz="1950" spc="60" dirty="0">
                <a:solidFill>
                  <a:srgbClr val="222222"/>
                </a:solidFill>
                <a:latin typeface="Arial" panose="020B0604020202020204" pitchFamily="34" charset="0"/>
                <a:cs typeface="Arial" panose="020B0604020202020204" pitchFamily="34" charset="0"/>
              </a:rPr>
              <a:t> </a:t>
            </a:r>
            <a:r>
              <a:rPr lang="en-CA" sz="1950" spc="55" dirty="0">
                <a:solidFill>
                  <a:srgbClr val="222222"/>
                </a:solidFill>
                <a:latin typeface="Arial" panose="020B0604020202020204" pitchFamily="34" charset="0"/>
                <a:cs typeface="Arial" panose="020B0604020202020204" pitchFamily="34" charset="0"/>
              </a:rPr>
              <a:t>distracted</a:t>
            </a:r>
            <a:r>
              <a:rPr lang="en-CA" sz="1950" spc="65"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by</a:t>
            </a:r>
            <a:r>
              <a:rPr lang="en-CA" sz="1950" spc="60" dirty="0">
                <a:solidFill>
                  <a:srgbClr val="222222"/>
                </a:solidFill>
                <a:latin typeface="Arial" panose="020B0604020202020204" pitchFamily="34" charset="0"/>
                <a:cs typeface="Arial" panose="020B0604020202020204" pitchFamily="34" charset="0"/>
              </a:rPr>
              <a:t> </a:t>
            </a:r>
            <a:r>
              <a:rPr lang="en-CA" sz="1950" spc="70" dirty="0">
                <a:solidFill>
                  <a:srgbClr val="222222"/>
                </a:solidFill>
                <a:latin typeface="Arial" panose="020B0604020202020204" pitchFamily="34" charset="0"/>
                <a:cs typeface="Arial" panose="020B0604020202020204" pitchFamily="34" charset="0"/>
              </a:rPr>
              <a:t>their</a:t>
            </a:r>
            <a:r>
              <a:rPr lang="en-CA" sz="1950" dirty="0">
                <a:latin typeface="Arial" panose="020B0604020202020204" pitchFamily="34" charset="0"/>
                <a:cs typeface="Arial" panose="020B0604020202020204" pitchFamily="34" charset="0"/>
              </a:rPr>
              <a:t> </a:t>
            </a:r>
            <a:r>
              <a:rPr lang="en-CA" sz="1950" spc="55" dirty="0">
                <a:solidFill>
                  <a:srgbClr val="222222"/>
                </a:solidFill>
                <a:latin typeface="Arial" panose="020B0604020202020204" pitchFamily="34" charset="0"/>
                <a:cs typeface="Arial" panose="020B0604020202020204" pitchFamily="34" charset="0"/>
              </a:rPr>
              <a:t>surroundings.</a:t>
            </a:r>
            <a:r>
              <a:rPr lang="en-CA" sz="1950" spc="65"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Therefore,</a:t>
            </a:r>
            <a:r>
              <a:rPr lang="en-CA" sz="1950" spc="70" dirty="0">
                <a:solidFill>
                  <a:srgbClr val="222222"/>
                </a:solidFill>
                <a:latin typeface="Arial" panose="020B0604020202020204" pitchFamily="34" charset="0"/>
                <a:cs typeface="Arial" panose="020B0604020202020204" pitchFamily="34" charset="0"/>
              </a:rPr>
              <a:t> </a:t>
            </a:r>
            <a:r>
              <a:rPr lang="en-CA" sz="1950" spc="90" dirty="0">
                <a:solidFill>
                  <a:srgbClr val="222222"/>
                </a:solidFill>
                <a:latin typeface="Arial" panose="020B0604020202020204" pitchFamily="34" charset="0"/>
                <a:cs typeface="Arial" panose="020B0604020202020204" pitchFamily="34" charset="0"/>
              </a:rPr>
              <a:t>try</a:t>
            </a:r>
            <a:r>
              <a:rPr lang="en-CA" sz="1950" spc="70" dirty="0">
                <a:solidFill>
                  <a:srgbClr val="222222"/>
                </a:solidFill>
                <a:latin typeface="Arial" panose="020B0604020202020204" pitchFamily="34" charset="0"/>
                <a:cs typeface="Arial" panose="020B0604020202020204" pitchFamily="34" charset="0"/>
              </a:rPr>
              <a:t> </a:t>
            </a:r>
            <a:r>
              <a:rPr lang="en-CA" sz="1950" spc="110" dirty="0">
                <a:solidFill>
                  <a:srgbClr val="222222"/>
                </a:solidFill>
                <a:latin typeface="Arial" panose="020B0604020202020204" pitchFamily="34" charset="0"/>
                <a:cs typeface="Arial" panose="020B0604020202020204" pitchFamily="34" charset="0"/>
              </a:rPr>
              <a:t>to</a:t>
            </a:r>
            <a:r>
              <a:rPr lang="en-CA" sz="1950" spc="70" dirty="0">
                <a:solidFill>
                  <a:srgbClr val="222222"/>
                </a:solidFill>
                <a:latin typeface="Arial" panose="020B0604020202020204" pitchFamily="34" charset="0"/>
                <a:cs typeface="Arial" panose="020B0604020202020204" pitchFamily="34" charset="0"/>
              </a:rPr>
              <a:t> </a:t>
            </a:r>
            <a:r>
              <a:rPr lang="en-CA" sz="1950" spc="60" dirty="0">
                <a:solidFill>
                  <a:srgbClr val="222222"/>
                </a:solidFill>
                <a:latin typeface="Arial" panose="020B0604020202020204" pitchFamily="34" charset="0"/>
                <a:cs typeface="Arial" panose="020B0604020202020204" pitchFamily="34" charset="0"/>
              </a:rPr>
              <a:t>find </a:t>
            </a:r>
            <a:r>
              <a:rPr lang="en-CA" sz="1950" spc="75" dirty="0">
                <a:solidFill>
                  <a:srgbClr val="222222"/>
                </a:solidFill>
                <a:latin typeface="Arial" panose="020B0604020202020204" pitchFamily="34" charset="0"/>
                <a:cs typeface="Arial" panose="020B0604020202020204" pitchFamily="34" charset="0"/>
              </a:rPr>
              <a:t>the</a:t>
            </a:r>
            <a:r>
              <a:rPr lang="en-CA" sz="1950" spc="15" dirty="0">
                <a:solidFill>
                  <a:srgbClr val="222222"/>
                </a:solidFill>
                <a:latin typeface="Arial" panose="020B0604020202020204" pitchFamily="34" charset="0"/>
                <a:cs typeface="Arial" panose="020B0604020202020204" pitchFamily="34" charset="0"/>
              </a:rPr>
              <a:t> </a:t>
            </a:r>
            <a:r>
              <a:rPr lang="en-CA" sz="1950" spc="80" dirty="0">
                <a:solidFill>
                  <a:srgbClr val="222222"/>
                </a:solidFill>
                <a:latin typeface="Arial" panose="020B0604020202020204" pitchFamily="34" charset="0"/>
                <a:cs typeface="Arial" panose="020B0604020202020204" pitchFamily="34" charset="0"/>
              </a:rPr>
              <a:t>most</a:t>
            </a:r>
            <a:r>
              <a:rPr lang="en-CA" sz="1950" spc="15" dirty="0">
                <a:solidFill>
                  <a:srgbClr val="222222"/>
                </a:solidFill>
                <a:latin typeface="Arial" panose="020B0604020202020204" pitchFamily="34" charset="0"/>
                <a:cs typeface="Arial" panose="020B0604020202020204" pitchFamily="34" charset="0"/>
              </a:rPr>
              <a:t> </a:t>
            </a:r>
            <a:r>
              <a:rPr lang="en-CA" sz="1950" spc="60" dirty="0">
                <a:solidFill>
                  <a:srgbClr val="222222"/>
                </a:solidFill>
                <a:latin typeface="Arial" panose="020B0604020202020204" pitchFamily="34" charset="0"/>
                <a:cs typeface="Arial" panose="020B0604020202020204" pitchFamily="34" charset="0"/>
              </a:rPr>
              <a:t>open</a:t>
            </a:r>
            <a:r>
              <a:rPr lang="en-CA" sz="1950" spc="10" dirty="0">
                <a:solidFill>
                  <a:srgbClr val="222222"/>
                </a:solidFill>
                <a:latin typeface="Arial" panose="020B0604020202020204" pitchFamily="34" charset="0"/>
                <a:cs typeface="Arial" panose="020B0604020202020204" pitchFamily="34" charset="0"/>
              </a:rPr>
              <a:t> </a:t>
            </a:r>
            <a:r>
              <a:rPr lang="en-CA" sz="1950" spc="50" dirty="0">
                <a:solidFill>
                  <a:srgbClr val="222222"/>
                </a:solidFill>
                <a:latin typeface="Arial" panose="020B0604020202020204" pitchFamily="34" charset="0"/>
                <a:cs typeface="Arial" panose="020B0604020202020204" pitchFamily="34" charset="0"/>
              </a:rPr>
              <a:t>and</a:t>
            </a:r>
            <a:r>
              <a:rPr lang="en-CA" sz="1950" spc="20" dirty="0">
                <a:solidFill>
                  <a:srgbClr val="222222"/>
                </a:solidFill>
                <a:latin typeface="Arial" panose="020B0604020202020204" pitchFamily="34" charset="0"/>
                <a:cs typeface="Arial" panose="020B0604020202020204" pitchFamily="34" charset="0"/>
              </a:rPr>
              <a:t> </a:t>
            </a:r>
            <a:r>
              <a:rPr lang="en-CA" sz="1950" dirty="0">
                <a:solidFill>
                  <a:srgbClr val="222222"/>
                </a:solidFill>
                <a:latin typeface="Arial" panose="020B0604020202020204" pitchFamily="34" charset="0"/>
                <a:cs typeface="Arial" panose="020B0604020202020204" pitchFamily="34" charset="0"/>
              </a:rPr>
              <a:t>largest</a:t>
            </a:r>
            <a:r>
              <a:rPr lang="en-CA" sz="1950" spc="15" dirty="0">
                <a:solidFill>
                  <a:srgbClr val="222222"/>
                </a:solidFill>
                <a:latin typeface="Arial" panose="020B0604020202020204" pitchFamily="34" charset="0"/>
                <a:cs typeface="Arial" panose="020B0604020202020204" pitchFamily="34" charset="0"/>
              </a:rPr>
              <a:t> </a:t>
            </a:r>
            <a:r>
              <a:rPr lang="en-CA" sz="1950" spc="-10" dirty="0">
                <a:solidFill>
                  <a:srgbClr val="222222"/>
                </a:solidFill>
                <a:latin typeface="Arial" panose="020B0604020202020204" pitchFamily="34" charset="0"/>
                <a:cs typeface="Arial" panose="020B0604020202020204" pitchFamily="34" charset="0"/>
              </a:rPr>
              <a:t>space </a:t>
            </a:r>
            <a:r>
              <a:rPr lang="en-CA" sz="1950" spc="85" dirty="0">
                <a:solidFill>
                  <a:srgbClr val="222222"/>
                </a:solidFill>
                <a:latin typeface="Arial" panose="020B0604020202020204" pitchFamily="34" charset="0"/>
                <a:cs typeface="Arial" panose="020B0604020202020204" pitchFamily="34" charset="0"/>
              </a:rPr>
              <a:t>within </a:t>
            </a:r>
            <a:r>
              <a:rPr lang="en-CA" sz="1950" dirty="0">
                <a:solidFill>
                  <a:srgbClr val="222222"/>
                </a:solidFill>
                <a:latin typeface="Arial" panose="020B0604020202020204" pitchFamily="34" charset="0"/>
                <a:cs typeface="Arial" panose="020B0604020202020204" pitchFamily="34" charset="0"/>
              </a:rPr>
              <a:t>walking</a:t>
            </a:r>
            <a:r>
              <a:rPr lang="en-CA" sz="1950" spc="95" dirty="0">
                <a:solidFill>
                  <a:srgbClr val="222222"/>
                </a:solidFill>
                <a:latin typeface="Arial" panose="020B0604020202020204" pitchFamily="34" charset="0"/>
                <a:cs typeface="Arial" panose="020B0604020202020204" pitchFamily="34" charset="0"/>
              </a:rPr>
              <a:t> </a:t>
            </a:r>
            <a:r>
              <a:rPr lang="en-CA" sz="1950" spc="-10" dirty="0">
                <a:solidFill>
                  <a:srgbClr val="222222"/>
                </a:solidFill>
                <a:latin typeface="Arial" panose="020B0604020202020204" pitchFamily="34" charset="0"/>
                <a:cs typeface="Arial" panose="020B0604020202020204" pitchFamily="34" charset="0"/>
              </a:rPr>
              <a:t>distance.</a:t>
            </a:r>
          </a:p>
          <a:p>
            <a:pPr marL="1092200" indent="-1092200">
              <a:spcAft>
                <a:spcPts val="1200"/>
              </a:spcAft>
            </a:pPr>
            <a:r>
              <a:rPr lang="en-CA" sz="2000" b="1" dirty="0">
                <a:solidFill>
                  <a:srgbClr val="00728F"/>
                </a:solidFill>
                <a:latin typeface="Arial" panose="020B0604020202020204" pitchFamily="34" charset="0"/>
                <a:cs typeface="Arial" panose="020B0604020202020204" pitchFamily="34" charset="0"/>
              </a:rPr>
              <a:t>Step 4</a:t>
            </a:r>
            <a:r>
              <a:rPr lang="en-CA" sz="1950" spc="-10" dirty="0">
                <a:solidFill>
                  <a:srgbClr val="222222"/>
                </a:solidFill>
                <a:latin typeface="Arial" panose="020B0604020202020204" pitchFamily="34" charset="0"/>
                <a:cs typeface="Arial" panose="020B0604020202020204" pitchFamily="34" charset="0"/>
              </a:rPr>
              <a:t>	</a:t>
            </a:r>
            <a:r>
              <a:rPr lang="en-CA" sz="2000" dirty="0">
                <a:solidFill>
                  <a:srgbClr val="212122"/>
                </a:solidFill>
                <a:effectLst/>
                <a:latin typeface="Arial" panose="020B0604020202020204" pitchFamily="34" charset="0"/>
                <a:cs typeface="Arial" panose="020B0604020202020204" pitchFamily="34" charset="0"/>
              </a:rPr>
              <a:t>Now that you have described the roles and outlined the area of play, you can hand out the colour coded life unit cards. Refer to Table 2 for guidelines on the number of different cards to make depending on the size of your group. Most ecosystems have many more producers than herbivores, more herbivores than carnivores, etc.</a:t>
            </a:r>
          </a:p>
        </p:txBody>
      </p:sp>
      <p:graphicFrame>
        <p:nvGraphicFramePr>
          <p:cNvPr id="4" name="object 4"/>
          <p:cNvGraphicFramePr>
            <a:graphicFrameLocks noGrp="1"/>
          </p:cNvGraphicFramePr>
          <p:nvPr>
            <p:extLst>
              <p:ext uri="{D42A27DB-BD31-4B8C-83A1-F6EECF244321}">
                <p14:modId xmlns:p14="http://schemas.microsoft.com/office/powerpoint/2010/main" val="4039066502"/>
              </p:ext>
            </p:extLst>
          </p:nvPr>
        </p:nvGraphicFramePr>
        <p:xfrm>
          <a:off x="924018" y="1985452"/>
          <a:ext cx="13132434" cy="7632000"/>
        </p:xfrm>
        <a:graphic>
          <a:graphicData uri="http://schemas.openxmlformats.org/drawingml/2006/table">
            <a:tbl>
              <a:tblPr firstRow="1" bandRow="1">
                <a:tableStyleId>{2D5ABB26-0587-4C30-8999-92F81FD0307C}</a:tableStyleId>
              </a:tblPr>
              <a:tblGrid>
                <a:gridCol w="3335654">
                  <a:extLst>
                    <a:ext uri="{9D8B030D-6E8A-4147-A177-3AD203B41FA5}">
                      <a16:colId xmlns:a16="http://schemas.microsoft.com/office/drawing/2014/main" val="20000"/>
                    </a:ext>
                  </a:extLst>
                </a:gridCol>
                <a:gridCol w="2822575">
                  <a:extLst>
                    <a:ext uri="{9D8B030D-6E8A-4147-A177-3AD203B41FA5}">
                      <a16:colId xmlns:a16="http://schemas.microsoft.com/office/drawing/2014/main" val="20001"/>
                    </a:ext>
                  </a:extLst>
                </a:gridCol>
                <a:gridCol w="2000885">
                  <a:extLst>
                    <a:ext uri="{9D8B030D-6E8A-4147-A177-3AD203B41FA5}">
                      <a16:colId xmlns:a16="http://schemas.microsoft.com/office/drawing/2014/main" val="20002"/>
                    </a:ext>
                  </a:extLst>
                </a:gridCol>
                <a:gridCol w="2590165">
                  <a:extLst>
                    <a:ext uri="{9D8B030D-6E8A-4147-A177-3AD203B41FA5}">
                      <a16:colId xmlns:a16="http://schemas.microsoft.com/office/drawing/2014/main" val="20003"/>
                    </a:ext>
                  </a:extLst>
                </a:gridCol>
                <a:gridCol w="2383155">
                  <a:extLst>
                    <a:ext uri="{9D8B030D-6E8A-4147-A177-3AD203B41FA5}">
                      <a16:colId xmlns:a16="http://schemas.microsoft.com/office/drawing/2014/main" val="20004"/>
                    </a:ext>
                  </a:extLst>
                </a:gridCol>
              </a:tblGrid>
              <a:tr h="856413">
                <a:tc>
                  <a:txBody>
                    <a:bodyPr/>
                    <a:lstStyle/>
                    <a:p>
                      <a:pPr marL="222885">
                        <a:lnSpc>
                          <a:spcPct val="100000"/>
                        </a:lnSpc>
                        <a:spcBef>
                          <a:spcPts val="1480"/>
                        </a:spcBef>
                      </a:pPr>
                      <a:r>
                        <a:rPr sz="2500" b="1" spc="0" dirty="0">
                          <a:solidFill>
                            <a:srgbClr val="FFFFFF"/>
                          </a:solidFill>
                          <a:latin typeface="Arial" panose="020B0604020202020204" pitchFamily="34" charset="0"/>
                          <a:cs typeface="Arial" panose="020B0604020202020204" pitchFamily="34" charset="0"/>
                        </a:rPr>
                        <a:t>CHARACTER TYPE</a:t>
                      </a:r>
                      <a:endParaRPr sz="2500" b="1" spc="0" dirty="0">
                        <a:latin typeface="Arial" panose="020B0604020202020204" pitchFamily="34" charset="0"/>
                        <a:cs typeface="Arial" panose="020B0604020202020204" pitchFamily="34" charset="0"/>
                      </a:endParaRPr>
                    </a:p>
                  </a:txBody>
                  <a:tcPr marL="0" marR="0" marT="18796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0"/>
                    </a:solidFill>
                  </a:tcPr>
                </a:tc>
                <a:tc>
                  <a:txBody>
                    <a:bodyPr/>
                    <a:lstStyle/>
                    <a:p>
                      <a:pPr marL="222885">
                        <a:lnSpc>
                          <a:spcPct val="100000"/>
                        </a:lnSpc>
                        <a:spcBef>
                          <a:spcPts val="1560"/>
                        </a:spcBef>
                      </a:pPr>
                      <a:r>
                        <a:rPr sz="2350" spc="0" dirty="0">
                          <a:solidFill>
                            <a:srgbClr val="FFFFFF"/>
                          </a:solidFill>
                          <a:latin typeface="Arial" panose="020B0604020202020204" pitchFamily="34" charset="0"/>
                          <a:cs typeface="Arial" panose="020B0604020202020204" pitchFamily="34" charset="0"/>
                        </a:rPr>
                        <a:t>GOAL IS TO…</a:t>
                      </a:r>
                      <a:endParaRPr sz="2350" spc="0" dirty="0">
                        <a:latin typeface="Arial" panose="020B0604020202020204" pitchFamily="34" charset="0"/>
                        <a:cs typeface="Arial" panose="020B0604020202020204" pitchFamily="34" charset="0"/>
                      </a:endParaRPr>
                    </a:p>
                  </a:txBody>
                  <a:tcPr marL="0" marR="0" marT="19812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0"/>
                    </a:solidFill>
                  </a:tcPr>
                </a:tc>
                <a:tc>
                  <a:txBody>
                    <a:bodyPr/>
                    <a:lstStyle/>
                    <a:p>
                      <a:pPr marL="222885">
                        <a:lnSpc>
                          <a:spcPct val="100000"/>
                        </a:lnSpc>
                        <a:spcBef>
                          <a:spcPts val="1560"/>
                        </a:spcBef>
                      </a:pPr>
                      <a:r>
                        <a:rPr sz="2350" spc="0" dirty="0">
                          <a:solidFill>
                            <a:srgbClr val="FFFFFF"/>
                          </a:solidFill>
                          <a:latin typeface="Arial" panose="020B0604020202020204" pitchFamily="34" charset="0"/>
                          <a:cs typeface="Arial" panose="020B0604020202020204" pitchFamily="34" charset="0"/>
                        </a:rPr>
                        <a:t>CHASES...</a:t>
                      </a:r>
                      <a:endParaRPr sz="2350" spc="0">
                        <a:latin typeface="Arial" panose="020B0604020202020204" pitchFamily="34" charset="0"/>
                        <a:cs typeface="Arial" panose="020B0604020202020204" pitchFamily="34" charset="0"/>
                      </a:endParaRPr>
                    </a:p>
                  </a:txBody>
                  <a:tcPr marL="0" marR="0" marT="19812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0"/>
                    </a:solidFill>
                  </a:tcPr>
                </a:tc>
                <a:tc>
                  <a:txBody>
                    <a:bodyPr/>
                    <a:lstStyle/>
                    <a:p>
                      <a:pPr marL="222885">
                        <a:lnSpc>
                          <a:spcPct val="100000"/>
                        </a:lnSpc>
                        <a:spcBef>
                          <a:spcPts val="1560"/>
                        </a:spcBef>
                      </a:pPr>
                      <a:r>
                        <a:rPr sz="2350" spc="0" dirty="0">
                          <a:solidFill>
                            <a:srgbClr val="FFFFFF"/>
                          </a:solidFill>
                          <a:latin typeface="Arial" panose="020B0604020202020204" pitchFamily="34" charset="0"/>
                          <a:cs typeface="Arial" panose="020B0604020202020204" pitchFamily="34" charset="0"/>
                        </a:rPr>
                        <a:t>COLLECTS…</a:t>
                      </a:r>
                      <a:endParaRPr sz="2350" spc="0">
                        <a:latin typeface="Arial" panose="020B0604020202020204" pitchFamily="34" charset="0"/>
                        <a:cs typeface="Arial" panose="020B0604020202020204" pitchFamily="34" charset="0"/>
                      </a:endParaRPr>
                    </a:p>
                  </a:txBody>
                  <a:tcPr marL="0" marR="0" marT="19812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0"/>
                    </a:solidFill>
                  </a:tcPr>
                </a:tc>
                <a:tc>
                  <a:txBody>
                    <a:bodyPr/>
                    <a:lstStyle/>
                    <a:p>
                      <a:pPr marL="222885">
                        <a:lnSpc>
                          <a:spcPct val="100000"/>
                        </a:lnSpc>
                        <a:spcBef>
                          <a:spcPts val="1560"/>
                        </a:spcBef>
                      </a:pPr>
                      <a:r>
                        <a:rPr sz="2350" spc="0" dirty="0">
                          <a:solidFill>
                            <a:srgbClr val="FFFFFF"/>
                          </a:solidFill>
                          <a:latin typeface="Arial" panose="020B0604020202020204" pitchFamily="34" charset="0"/>
                          <a:cs typeface="Arial" panose="020B0604020202020204" pitchFamily="34" charset="0"/>
                        </a:rPr>
                        <a:t>CHASED BY...</a:t>
                      </a:r>
                      <a:endParaRPr sz="2350" spc="0">
                        <a:latin typeface="Arial" panose="020B0604020202020204" pitchFamily="34" charset="0"/>
                        <a:cs typeface="Arial" panose="020B0604020202020204" pitchFamily="34" charset="0"/>
                      </a:endParaRPr>
                    </a:p>
                  </a:txBody>
                  <a:tcPr marL="0" marR="0" marT="19812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0"/>
                    </a:solidFill>
                  </a:tcPr>
                </a:tc>
                <a:extLst>
                  <a:ext uri="{0D108BD9-81ED-4DB2-BD59-A6C34878D82A}">
                    <a16:rowId xmlns:a16="http://schemas.microsoft.com/office/drawing/2014/main" val="10000"/>
                  </a:ext>
                </a:extLst>
              </a:tr>
              <a:tr h="1464973">
                <a:tc>
                  <a:txBody>
                    <a:bodyPr/>
                    <a:lstStyle/>
                    <a:p>
                      <a:pPr marL="0" algn="l">
                        <a:lnSpc>
                          <a:spcPct val="100000"/>
                        </a:lnSpc>
                        <a:spcBef>
                          <a:spcPts val="0"/>
                        </a:spcBef>
                      </a:pPr>
                      <a:r>
                        <a:rPr sz="3100" b="1" spc="0" dirty="0">
                          <a:solidFill>
                            <a:srgbClr val="047390"/>
                          </a:solidFill>
                          <a:latin typeface="Arial" panose="020B0604020202020204" pitchFamily="34" charset="0"/>
                          <a:cs typeface="Arial" panose="020B0604020202020204" pitchFamily="34" charset="0"/>
                        </a:rPr>
                        <a:t>PRODUCER</a:t>
                      </a:r>
                      <a:endParaRPr sz="3100" b="1" spc="0" dirty="0">
                        <a:latin typeface="Arial" panose="020B0604020202020204" pitchFamily="34" charset="0"/>
                        <a:cs typeface="Arial" panose="020B0604020202020204" pitchFamily="34" charset="0"/>
                      </a:endParaRPr>
                    </a:p>
                    <a:p>
                      <a:pPr marL="0" marR="487045" indent="0" algn="l">
                        <a:lnSpc>
                          <a:spcPct val="100000"/>
                        </a:lnSpc>
                        <a:spcBef>
                          <a:spcPts val="0"/>
                        </a:spcBef>
                      </a:pPr>
                      <a:r>
                        <a:rPr sz="1950" spc="0" dirty="0">
                          <a:latin typeface="Arial" panose="020B0604020202020204" pitchFamily="34" charset="0"/>
                          <a:cs typeface="Arial" panose="020B0604020202020204" pitchFamily="34" charset="0"/>
                        </a:rPr>
                        <a:t>(yellow construction paper cards or tape)</a:t>
                      </a:r>
                    </a:p>
                  </a:txBody>
                  <a:tcPr marL="144000" marR="144000" marT="144000" marB="144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D03"/>
                    </a:solidFill>
                  </a:tcPr>
                </a:tc>
                <a:tc>
                  <a:txBody>
                    <a:bodyPr/>
                    <a:lstStyle/>
                    <a:p>
                      <a:pPr>
                        <a:lnSpc>
                          <a:spcPct val="100000"/>
                        </a:lnSpc>
                        <a:spcBef>
                          <a:spcPts val="1495"/>
                        </a:spcBef>
                      </a:pPr>
                      <a:endParaRPr sz="2350" spc="0" dirty="0">
                        <a:latin typeface="Arial" panose="020B0604020202020204" pitchFamily="34" charset="0"/>
                        <a:cs typeface="Arial" panose="020B0604020202020204" pitchFamily="34" charset="0"/>
                      </a:endParaRPr>
                    </a:p>
                    <a:p>
                      <a:pPr marL="222885">
                        <a:lnSpc>
                          <a:spcPct val="100000"/>
                        </a:lnSpc>
                        <a:spcBef>
                          <a:spcPts val="5"/>
                        </a:spcBef>
                      </a:pPr>
                      <a:r>
                        <a:rPr sz="2350" spc="0" dirty="0">
                          <a:latin typeface="Arial" panose="020B0604020202020204" pitchFamily="34" charset="0"/>
                          <a:cs typeface="Arial" panose="020B0604020202020204" pitchFamily="34" charset="0"/>
                        </a:rPr>
                        <a:t>Survive!</a:t>
                      </a:r>
                    </a:p>
                  </a:txBody>
                  <a:tcPr marL="0" marR="0" marT="18986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tc>
                  <a:txBody>
                    <a:bodyPr/>
                    <a:lstStyle/>
                    <a:p>
                      <a:pPr>
                        <a:lnSpc>
                          <a:spcPct val="100000"/>
                        </a:lnSpc>
                        <a:spcBef>
                          <a:spcPts val="1495"/>
                        </a:spcBef>
                      </a:pPr>
                      <a:endParaRPr sz="2350" spc="0" dirty="0">
                        <a:latin typeface="Arial" panose="020B0604020202020204" pitchFamily="34" charset="0"/>
                        <a:cs typeface="Arial" panose="020B0604020202020204" pitchFamily="34" charset="0"/>
                      </a:endParaRPr>
                    </a:p>
                    <a:p>
                      <a:pPr marL="222885">
                        <a:lnSpc>
                          <a:spcPct val="100000"/>
                        </a:lnSpc>
                        <a:spcBef>
                          <a:spcPts val="5"/>
                        </a:spcBef>
                      </a:pPr>
                      <a:r>
                        <a:rPr sz="2350" spc="0" dirty="0">
                          <a:latin typeface="Arial" panose="020B0604020202020204" pitchFamily="34" charset="0"/>
                          <a:cs typeface="Arial" panose="020B0604020202020204" pitchFamily="34" charset="0"/>
                        </a:rPr>
                        <a:t>No one</a:t>
                      </a:r>
                    </a:p>
                  </a:txBody>
                  <a:tcPr marL="0" marR="0" marT="18986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tc>
                  <a:txBody>
                    <a:bodyPr/>
                    <a:lstStyle/>
                    <a:p>
                      <a:pPr>
                        <a:lnSpc>
                          <a:spcPct val="100000"/>
                        </a:lnSpc>
                        <a:spcBef>
                          <a:spcPts val="1495"/>
                        </a:spcBef>
                      </a:pPr>
                      <a:endParaRPr sz="2350" spc="0" dirty="0">
                        <a:latin typeface="Arial" panose="020B0604020202020204" pitchFamily="34" charset="0"/>
                        <a:cs typeface="Arial" panose="020B0604020202020204" pitchFamily="34" charset="0"/>
                      </a:endParaRPr>
                    </a:p>
                    <a:p>
                      <a:pPr marL="222885">
                        <a:lnSpc>
                          <a:spcPct val="100000"/>
                        </a:lnSpc>
                        <a:spcBef>
                          <a:spcPts val="5"/>
                        </a:spcBef>
                      </a:pPr>
                      <a:r>
                        <a:rPr sz="2350" spc="0" dirty="0">
                          <a:latin typeface="Arial" panose="020B0604020202020204" pitchFamily="34" charset="0"/>
                          <a:cs typeface="Arial" panose="020B0604020202020204" pitchFamily="34" charset="0"/>
                        </a:rPr>
                        <a:t>Nothing</a:t>
                      </a:r>
                    </a:p>
                  </a:txBody>
                  <a:tcPr marL="0" marR="0" marT="18986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tc>
                  <a:txBody>
                    <a:bodyPr/>
                    <a:lstStyle/>
                    <a:p>
                      <a:pPr marL="222885" marR="272415">
                        <a:lnSpc>
                          <a:spcPct val="110700"/>
                        </a:lnSpc>
                        <a:spcBef>
                          <a:spcPts val="775"/>
                        </a:spcBef>
                      </a:pPr>
                      <a:r>
                        <a:rPr sz="2350" spc="0" dirty="0">
                          <a:latin typeface="Arial" panose="020B0604020202020204" pitchFamily="34" charset="0"/>
                          <a:cs typeface="Arial" panose="020B0604020202020204" pitchFamily="34" charset="0"/>
                        </a:rPr>
                        <a:t>Herbivores and decomposers</a:t>
                      </a:r>
                    </a:p>
                  </a:txBody>
                  <a:tcPr marL="0" marR="0" marT="984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extLst>
                  <a:ext uri="{0D108BD9-81ED-4DB2-BD59-A6C34878D82A}">
                    <a16:rowId xmlns:a16="http://schemas.microsoft.com/office/drawing/2014/main" val="10001"/>
                  </a:ext>
                </a:extLst>
              </a:tr>
              <a:tr h="1791727">
                <a:tc>
                  <a:txBody>
                    <a:bodyPr/>
                    <a:lstStyle/>
                    <a:p>
                      <a:pPr marL="0" algn="l">
                        <a:lnSpc>
                          <a:spcPct val="100000"/>
                        </a:lnSpc>
                        <a:spcBef>
                          <a:spcPts val="0"/>
                        </a:spcBef>
                      </a:pPr>
                      <a:r>
                        <a:rPr sz="3100" b="1" spc="0" dirty="0">
                          <a:solidFill>
                            <a:srgbClr val="047390"/>
                          </a:solidFill>
                          <a:latin typeface="Arial" panose="020B0604020202020204" pitchFamily="34" charset="0"/>
                          <a:cs typeface="Arial" panose="020B0604020202020204" pitchFamily="34" charset="0"/>
                        </a:rPr>
                        <a:t>HERBIVORE</a:t>
                      </a:r>
                      <a:endParaRPr sz="3100" b="1" spc="0" dirty="0">
                        <a:latin typeface="Arial" panose="020B0604020202020204" pitchFamily="34" charset="0"/>
                        <a:cs typeface="Arial" panose="020B0604020202020204" pitchFamily="34" charset="0"/>
                      </a:endParaRPr>
                    </a:p>
                    <a:p>
                      <a:pPr marL="0" marR="487045" indent="0" algn="l">
                        <a:lnSpc>
                          <a:spcPct val="100000"/>
                        </a:lnSpc>
                        <a:spcBef>
                          <a:spcPts val="0"/>
                        </a:spcBef>
                      </a:pPr>
                      <a:r>
                        <a:rPr sz="1950" spc="0" dirty="0">
                          <a:latin typeface="Arial" panose="020B0604020202020204" pitchFamily="34" charset="0"/>
                          <a:cs typeface="Arial" panose="020B0604020202020204" pitchFamily="34" charset="0"/>
                        </a:rPr>
                        <a:t>(green construction paper cards or tape)</a:t>
                      </a:r>
                    </a:p>
                  </a:txBody>
                  <a:tcPr marL="144000" marR="144000" marT="144000" marB="144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D03"/>
                    </a:solidFill>
                  </a:tcPr>
                </a:tc>
                <a:tc>
                  <a:txBody>
                    <a:bodyPr/>
                    <a:lstStyle/>
                    <a:p>
                      <a:pPr marL="222885" marR="266700">
                        <a:lnSpc>
                          <a:spcPct val="110700"/>
                        </a:lnSpc>
                        <a:spcBef>
                          <a:spcPts val="775"/>
                        </a:spcBef>
                      </a:pPr>
                      <a:r>
                        <a:rPr sz="2350" spc="0" dirty="0">
                          <a:latin typeface="Arial" panose="020B0604020202020204" pitchFamily="34" charset="0"/>
                          <a:cs typeface="Arial" panose="020B0604020202020204" pitchFamily="34" charset="0"/>
                        </a:rPr>
                        <a:t>Catch producers, avoid carnivores and decomposers</a:t>
                      </a:r>
                    </a:p>
                  </a:txBody>
                  <a:tcPr marL="0" marR="0" marT="984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tc>
                  <a:txBody>
                    <a:bodyPr/>
                    <a:lstStyle/>
                    <a:p>
                      <a:pPr>
                        <a:lnSpc>
                          <a:spcPct val="100000"/>
                        </a:lnSpc>
                      </a:pPr>
                      <a:endParaRPr sz="2350" spc="0" dirty="0">
                        <a:latin typeface="Arial" panose="020B0604020202020204" pitchFamily="34" charset="0"/>
                        <a:cs typeface="Arial" panose="020B0604020202020204" pitchFamily="34" charset="0"/>
                      </a:endParaRPr>
                    </a:p>
                    <a:p>
                      <a:pPr>
                        <a:lnSpc>
                          <a:spcPct val="100000"/>
                        </a:lnSpc>
                        <a:spcBef>
                          <a:spcPts val="355"/>
                        </a:spcBef>
                      </a:pPr>
                      <a:endParaRPr sz="2350" spc="0" dirty="0">
                        <a:latin typeface="Arial" panose="020B0604020202020204" pitchFamily="34" charset="0"/>
                        <a:cs typeface="Arial" panose="020B0604020202020204" pitchFamily="34" charset="0"/>
                      </a:endParaRPr>
                    </a:p>
                    <a:p>
                      <a:pPr marL="222885">
                        <a:lnSpc>
                          <a:spcPct val="100000"/>
                        </a:lnSpc>
                      </a:pPr>
                      <a:r>
                        <a:rPr sz="2350" spc="0" dirty="0">
                          <a:latin typeface="Arial" panose="020B0604020202020204" pitchFamily="34" charset="0"/>
                          <a:cs typeface="Arial" panose="020B0604020202020204" pitchFamily="34" charset="0"/>
                        </a:rPr>
                        <a:t>Producers</a:t>
                      </a:r>
                    </a:p>
                  </a:txBody>
                  <a:tcPr marL="0" marR="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tc>
                  <a:txBody>
                    <a:bodyPr/>
                    <a:lstStyle/>
                    <a:p>
                      <a:pPr marL="222885" marR="249554">
                        <a:lnSpc>
                          <a:spcPct val="110700"/>
                        </a:lnSpc>
                        <a:spcBef>
                          <a:spcPts val="2335"/>
                        </a:spcBef>
                      </a:pPr>
                      <a:r>
                        <a:rPr sz="2350" spc="0" dirty="0">
                          <a:latin typeface="Arial" panose="020B0604020202020204" pitchFamily="34" charset="0"/>
                          <a:cs typeface="Arial" panose="020B0604020202020204" pitchFamily="34" charset="0"/>
                        </a:rPr>
                        <a:t>As many producer cards as possible</a:t>
                      </a:r>
                    </a:p>
                  </a:txBody>
                  <a:tcPr marL="0" marR="0" marT="29654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tc>
                  <a:txBody>
                    <a:bodyPr/>
                    <a:lstStyle/>
                    <a:p>
                      <a:pPr marL="222885" marR="272415">
                        <a:lnSpc>
                          <a:spcPct val="110700"/>
                        </a:lnSpc>
                        <a:spcBef>
                          <a:spcPts val="2335"/>
                        </a:spcBef>
                      </a:pPr>
                      <a:r>
                        <a:rPr sz="2350" spc="0" dirty="0">
                          <a:latin typeface="Arial" panose="020B0604020202020204" pitchFamily="34" charset="0"/>
                          <a:cs typeface="Arial" panose="020B0604020202020204" pitchFamily="34" charset="0"/>
                        </a:rPr>
                        <a:t>Carnivores and decomposers</a:t>
                      </a:r>
                      <a:endParaRPr sz="2350" spc="0">
                        <a:latin typeface="Arial" panose="020B0604020202020204" pitchFamily="34" charset="0"/>
                        <a:cs typeface="Arial" panose="020B0604020202020204" pitchFamily="34" charset="0"/>
                      </a:endParaRPr>
                    </a:p>
                  </a:txBody>
                  <a:tcPr marL="0" marR="0" marT="29654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extLst>
                  <a:ext uri="{0D108BD9-81ED-4DB2-BD59-A6C34878D82A}">
                    <a16:rowId xmlns:a16="http://schemas.microsoft.com/office/drawing/2014/main" val="10002"/>
                  </a:ext>
                </a:extLst>
              </a:tr>
              <a:tr h="1727858">
                <a:tc>
                  <a:txBody>
                    <a:bodyPr/>
                    <a:lstStyle/>
                    <a:p>
                      <a:pPr algn="l" hangingPunct="0">
                        <a:lnSpc>
                          <a:spcPct val="100000"/>
                        </a:lnSpc>
                        <a:spcBef>
                          <a:spcPts val="0"/>
                        </a:spcBef>
                      </a:pPr>
                      <a:r>
                        <a:rPr sz="3100" b="1" spc="0" dirty="0">
                          <a:solidFill>
                            <a:srgbClr val="047390"/>
                          </a:solidFill>
                          <a:latin typeface="Arial" panose="020B0604020202020204" pitchFamily="34" charset="0"/>
                          <a:cs typeface="Arial" panose="020B0604020202020204" pitchFamily="34" charset="0"/>
                        </a:rPr>
                        <a:t>CARNIVORE</a:t>
                      </a:r>
                      <a:endParaRPr sz="3100" b="1" spc="0" dirty="0">
                        <a:latin typeface="Arial" panose="020B0604020202020204" pitchFamily="34" charset="0"/>
                        <a:cs typeface="Arial" panose="020B0604020202020204" pitchFamily="34" charset="0"/>
                      </a:endParaRPr>
                    </a:p>
                    <a:p>
                      <a:pPr marL="0" marR="241300" algn="l" hangingPunct="0">
                        <a:lnSpc>
                          <a:spcPts val="2420"/>
                        </a:lnSpc>
                        <a:spcBef>
                          <a:spcPts val="0"/>
                        </a:spcBef>
                      </a:pPr>
                      <a:r>
                        <a:rPr sz="1950" spc="0" dirty="0">
                          <a:latin typeface="Arial" panose="020B0604020202020204" pitchFamily="34" charset="0"/>
                          <a:cs typeface="Arial" panose="020B0604020202020204" pitchFamily="34" charset="0"/>
                        </a:rPr>
                        <a:t>(grey construction paper cards or tape</a:t>
                      </a:r>
                      <a:r>
                        <a:rPr sz="2350" spc="0" dirty="0">
                          <a:latin typeface="Arial" panose="020B0604020202020204" pitchFamily="34" charset="0"/>
                          <a:cs typeface="Arial" panose="020B0604020202020204" pitchFamily="34" charset="0"/>
                        </a:rPr>
                        <a:t>)</a:t>
                      </a:r>
                    </a:p>
                  </a:txBody>
                  <a:tcPr marL="144000" marR="144000" marT="144000" marB="144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D03"/>
                    </a:solidFill>
                  </a:tcPr>
                </a:tc>
                <a:tc>
                  <a:txBody>
                    <a:bodyPr/>
                    <a:lstStyle/>
                    <a:p>
                      <a:pPr marL="222885" marR="213995">
                        <a:lnSpc>
                          <a:spcPct val="110700"/>
                        </a:lnSpc>
                        <a:spcBef>
                          <a:spcPts val="1875"/>
                        </a:spcBef>
                      </a:pPr>
                      <a:r>
                        <a:rPr sz="2350" spc="0" dirty="0">
                          <a:latin typeface="Arial" panose="020B0604020202020204" pitchFamily="34" charset="0"/>
                          <a:cs typeface="Arial" panose="020B0604020202020204" pitchFamily="34" charset="0"/>
                        </a:rPr>
                        <a:t>Catch herbivores, avoid decomposers</a:t>
                      </a:r>
                    </a:p>
                  </a:txBody>
                  <a:tcPr marL="0" marR="0" marT="2381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tc>
                  <a:txBody>
                    <a:bodyPr/>
                    <a:lstStyle/>
                    <a:p>
                      <a:pPr>
                        <a:lnSpc>
                          <a:spcPct val="100000"/>
                        </a:lnSpc>
                        <a:spcBef>
                          <a:spcPts val="2595"/>
                        </a:spcBef>
                      </a:pPr>
                      <a:endParaRPr sz="2350" spc="0" dirty="0">
                        <a:latin typeface="Arial" panose="020B0604020202020204" pitchFamily="34" charset="0"/>
                        <a:cs typeface="Arial" panose="020B0604020202020204" pitchFamily="34" charset="0"/>
                      </a:endParaRPr>
                    </a:p>
                    <a:p>
                      <a:pPr marL="222885">
                        <a:lnSpc>
                          <a:spcPct val="100000"/>
                        </a:lnSpc>
                      </a:pPr>
                      <a:r>
                        <a:rPr sz="2350" spc="0" dirty="0">
                          <a:latin typeface="Arial" panose="020B0604020202020204" pitchFamily="34" charset="0"/>
                          <a:cs typeface="Arial" panose="020B0604020202020204" pitchFamily="34" charset="0"/>
                        </a:rPr>
                        <a:t>Herbivores</a:t>
                      </a:r>
                    </a:p>
                  </a:txBody>
                  <a:tcPr marL="0" marR="0" marT="32956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tc>
                  <a:txBody>
                    <a:bodyPr/>
                    <a:lstStyle/>
                    <a:p>
                      <a:pPr marL="111125" marR="294640">
                        <a:lnSpc>
                          <a:spcPct val="110700"/>
                        </a:lnSpc>
                        <a:spcBef>
                          <a:spcPts val="310"/>
                        </a:spcBef>
                      </a:pPr>
                      <a:r>
                        <a:rPr sz="2350" spc="0" dirty="0">
                          <a:latin typeface="Arial" panose="020B0604020202020204" pitchFamily="34" charset="0"/>
                          <a:cs typeface="Arial" panose="020B0604020202020204" pitchFamily="34" charset="0"/>
                        </a:rPr>
                        <a:t>As many producer and herbivore cards as possible</a:t>
                      </a:r>
                    </a:p>
                  </a:txBody>
                  <a:tcPr marL="0" marR="0" marT="3937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tc>
                  <a:txBody>
                    <a:bodyPr/>
                    <a:lstStyle/>
                    <a:p>
                      <a:pPr>
                        <a:lnSpc>
                          <a:spcPct val="100000"/>
                        </a:lnSpc>
                        <a:spcBef>
                          <a:spcPts val="2590"/>
                        </a:spcBef>
                      </a:pPr>
                      <a:endParaRPr sz="2350" spc="0" dirty="0">
                        <a:latin typeface="Arial" panose="020B0604020202020204" pitchFamily="34" charset="0"/>
                        <a:cs typeface="Arial" panose="020B0604020202020204" pitchFamily="34" charset="0"/>
                      </a:endParaRPr>
                    </a:p>
                    <a:p>
                      <a:pPr marL="222885">
                        <a:lnSpc>
                          <a:spcPct val="100000"/>
                        </a:lnSpc>
                        <a:spcBef>
                          <a:spcPts val="5"/>
                        </a:spcBef>
                      </a:pPr>
                      <a:r>
                        <a:rPr sz="2350" spc="0" dirty="0">
                          <a:latin typeface="Arial" panose="020B0604020202020204" pitchFamily="34" charset="0"/>
                          <a:cs typeface="Arial" panose="020B0604020202020204" pitchFamily="34" charset="0"/>
                        </a:rPr>
                        <a:t>Decomposers</a:t>
                      </a:r>
                    </a:p>
                  </a:txBody>
                  <a:tcPr marL="0" marR="0" marT="32893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extLst>
                  <a:ext uri="{0D108BD9-81ED-4DB2-BD59-A6C34878D82A}">
                    <a16:rowId xmlns:a16="http://schemas.microsoft.com/office/drawing/2014/main" val="10003"/>
                  </a:ext>
                </a:extLst>
              </a:tr>
              <a:tr h="1791029">
                <a:tc>
                  <a:txBody>
                    <a:bodyPr/>
                    <a:lstStyle/>
                    <a:p>
                      <a:pPr algn="l">
                        <a:lnSpc>
                          <a:spcPts val="3604"/>
                        </a:lnSpc>
                        <a:spcBef>
                          <a:spcPts val="2950"/>
                        </a:spcBef>
                      </a:pPr>
                      <a:r>
                        <a:rPr sz="3100" b="1" spc="0" dirty="0">
                          <a:solidFill>
                            <a:srgbClr val="047390"/>
                          </a:solidFill>
                          <a:latin typeface="Arial" panose="020B0604020202020204" pitchFamily="34" charset="0"/>
                          <a:cs typeface="Arial" panose="020B0604020202020204" pitchFamily="34" charset="0"/>
                        </a:rPr>
                        <a:t>DECOMPOSER</a:t>
                      </a:r>
                      <a:endParaRPr sz="3100" b="1" spc="0" dirty="0">
                        <a:latin typeface="Arial" panose="020B0604020202020204" pitchFamily="34" charset="0"/>
                        <a:cs typeface="Arial" panose="020B0604020202020204" pitchFamily="34" charset="0"/>
                      </a:endParaRPr>
                    </a:p>
                    <a:p>
                      <a:pPr marL="635" algn="l">
                        <a:lnSpc>
                          <a:spcPts val="2225"/>
                        </a:lnSpc>
                      </a:pPr>
                      <a:r>
                        <a:rPr sz="1950" spc="0" dirty="0">
                          <a:latin typeface="Arial" panose="020B0604020202020204" pitchFamily="34" charset="0"/>
                          <a:cs typeface="Arial" panose="020B0604020202020204" pitchFamily="34" charset="0"/>
                        </a:rPr>
                        <a:t>(brown construction</a:t>
                      </a:r>
                    </a:p>
                    <a:p>
                      <a:pPr marL="1270" algn="l">
                        <a:lnSpc>
                          <a:spcPct val="100000"/>
                        </a:lnSpc>
                      </a:pPr>
                      <a:r>
                        <a:rPr sz="1950" spc="0" dirty="0">
                          <a:latin typeface="Arial" panose="020B0604020202020204" pitchFamily="34" charset="0"/>
                          <a:cs typeface="Arial" panose="020B0604020202020204" pitchFamily="34" charset="0"/>
                        </a:rPr>
                        <a:t>paper cards or tape)</a:t>
                      </a:r>
                    </a:p>
                  </a:txBody>
                  <a:tcPr marL="144000" marR="144000" marT="144000" marB="144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D03"/>
                    </a:solidFill>
                  </a:tcPr>
                </a:tc>
                <a:tc>
                  <a:txBody>
                    <a:bodyPr/>
                    <a:lstStyle/>
                    <a:p>
                      <a:pPr marL="222885" marR="283210">
                        <a:lnSpc>
                          <a:spcPct val="110700"/>
                        </a:lnSpc>
                        <a:spcBef>
                          <a:spcPts val="2335"/>
                        </a:spcBef>
                      </a:pPr>
                      <a:r>
                        <a:rPr sz="2350" spc="0" dirty="0">
                          <a:latin typeface="Arial" panose="020B0604020202020204" pitchFamily="34" charset="0"/>
                          <a:cs typeface="Arial" panose="020B0604020202020204" pitchFamily="34" charset="0"/>
                        </a:rPr>
                        <a:t>Tag dead organisms to recycle nutrients</a:t>
                      </a:r>
                      <a:endParaRPr sz="2350" spc="0">
                        <a:latin typeface="Arial" panose="020B0604020202020204" pitchFamily="34" charset="0"/>
                        <a:cs typeface="Arial" panose="020B0604020202020204" pitchFamily="34" charset="0"/>
                      </a:endParaRPr>
                    </a:p>
                  </a:txBody>
                  <a:tcPr marL="0" marR="0" marT="29654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tc>
                  <a:txBody>
                    <a:bodyPr/>
                    <a:lstStyle/>
                    <a:p>
                      <a:pPr marL="222885" marR="325120">
                        <a:lnSpc>
                          <a:spcPct val="110700"/>
                        </a:lnSpc>
                        <a:spcBef>
                          <a:spcPts val="2335"/>
                        </a:spcBef>
                      </a:pPr>
                      <a:r>
                        <a:rPr sz="2350" spc="0" dirty="0">
                          <a:latin typeface="Arial" panose="020B0604020202020204" pitchFamily="34" charset="0"/>
                          <a:cs typeface="Arial" panose="020B0604020202020204" pitchFamily="34" charset="0"/>
                        </a:rPr>
                        <a:t>Dead organisms only</a:t>
                      </a:r>
                      <a:endParaRPr sz="2350" spc="0">
                        <a:latin typeface="Arial" panose="020B0604020202020204" pitchFamily="34" charset="0"/>
                        <a:cs typeface="Arial" panose="020B0604020202020204" pitchFamily="34" charset="0"/>
                      </a:endParaRPr>
                    </a:p>
                  </a:txBody>
                  <a:tcPr marL="0" marR="0" marT="29654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tc>
                  <a:txBody>
                    <a:bodyPr/>
                    <a:lstStyle/>
                    <a:p>
                      <a:pPr marL="222885" marR="348615">
                        <a:lnSpc>
                          <a:spcPct val="110700"/>
                        </a:lnSpc>
                        <a:spcBef>
                          <a:spcPts val="770"/>
                        </a:spcBef>
                      </a:pPr>
                      <a:r>
                        <a:rPr sz="2350" spc="0" dirty="0">
                          <a:latin typeface="Arial" panose="020B0604020202020204" pitchFamily="34" charset="0"/>
                          <a:cs typeface="Arial" panose="020B0604020202020204" pitchFamily="34" charset="0"/>
                        </a:rPr>
                        <a:t>As many cards from dead organisms as possible</a:t>
                      </a:r>
                    </a:p>
                  </a:txBody>
                  <a:tcPr marL="0" marR="0" marT="9779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tc>
                  <a:txBody>
                    <a:bodyPr/>
                    <a:lstStyle/>
                    <a:p>
                      <a:pPr>
                        <a:lnSpc>
                          <a:spcPct val="100000"/>
                        </a:lnSpc>
                      </a:pPr>
                      <a:endParaRPr sz="2350" spc="0" dirty="0">
                        <a:latin typeface="Arial" panose="020B0604020202020204" pitchFamily="34" charset="0"/>
                        <a:cs typeface="Arial" panose="020B0604020202020204" pitchFamily="34" charset="0"/>
                      </a:endParaRPr>
                    </a:p>
                    <a:p>
                      <a:pPr>
                        <a:lnSpc>
                          <a:spcPct val="100000"/>
                        </a:lnSpc>
                        <a:spcBef>
                          <a:spcPts val="350"/>
                        </a:spcBef>
                      </a:pPr>
                      <a:endParaRPr sz="2350" spc="0" dirty="0">
                        <a:latin typeface="Arial" panose="020B0604020202020204" pitchFamily="34" charset="0"/>
                        <a:cs typeface="Arial" panose="020B0604020202020204" pitchFamily="34" charset="0"/>
                      </a:endParaRPr>
                    </a:p>
                    <a:p>
                      <a:pPr marL="222885">
                        <a:lnSpc>
                          <a:spcPct val="100000"/>
                        </a:lnSpc>
                      </a:pPr>
                      <a:r>
                        <a:rPr sz="2350" spc="0" dirty="0">
                          <a:latin typeface="Arial" panose="020B0604020202020204" pitchFamily="34" charset="0"/>
                          <a:cs typeface="Arial" panose="020B0604020202020204" pitchFamily="34" charset="0"/>
                        </a:rPr>
                        <a:t>No one</a:t>
                      </a:r>
                    </a:p>
                  </a:txBody>
                  <a:tcPr marL="0" marR="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extLst>
                  <a:ext uri="{0D108BD9-81ED-4DB2-BD59-A6C34878D82A}">
                    <a16:rowId xmlns:a16="http://schemas.microsoft.com/office/drawing/2014/main" val="10004"/>
                  </a:ext>
                </a:extLst>
              </a:tr>
            </a:tbl>
          </a:graphicData>
        </a:graphic>
      </p:graphicFrame>
      <p:sp>
        <p:nvSpPr>
          <p:cNvPr id="5" name="object 5"/>
          <p:cNvSpPr/>
          <p:nvPr/>
        </p:nvSpPr>
        <p:spPr>
          <a:xfrm>
            <a:off x="14057224" y="9645300"/>
            <a:ext cx="25400" cy="25400"/>
          </a:xfrm>
          <a:custGeom>
            <a:avLst/>
            <a:gdLst/>
            <a:ahLst/>
            <a:cxnLst/>
            <a:rect l="l" t="t" r="r" b="b"/>
            <a:pathLst>
              <a:path w="25400" h="25400">
                <a:moveTo>
                  <a:pt x="24790" y="12395"/>
                </a:moveTo>
                <a:lnTo>
                  <a:pt x="21158" y="3632"/>
                </a:lnTo>
                <a:lnTo>
                  <a:pt x="12395" y="0"/>
                </a:lnTo>
                <a:lnTo>
                  <a:pt x="3632" y="3632"/>
                </a:lnTo>
                <a:lnTo>
                  <a:pt x="0" y="12395"/>
                </a:lnTo>
                <a:lnTo>
                  <a:pt x="3632" y="21158"/>
                </a:lnTo>
                <a:lnTo>
                  <a:pt x="12395" y="24790"/>
                </a:lnTo>
                <a:lnTo>
                  <a:pt x="21158" y="21158"/>
                </a:lnTo>
                <a:lnTo>
                  <a:pt x="24790" y="12395"/>
                </a:lnTo>
                <a:close/>
              </a:path>
            </a:pathLst>
          </a:custGeom>
          <a:solidFill>
            <a:srgbClr val="FFFFFF"/>
          </a:solidFill>
        </p:spPr>
        <p:txBody>
          <a:bodyPr wrap="square" lIns="0" tIns="0" rIns="0" bIns="0" rtlCol="0"/>
          <a:lstStyle/>
          <a:p>
            <a:endParaRPr/>
          </a:p>
        </p:txBody>
      </p:sp>
      <p:sp>
        <p:nvSpPr>
          <p:cNvPr id="9" name="object 9"/>
          <p:cNvSpPr txBox="1">
            <a:spLocks noGrp="1"/>
          </p:cNvSpPr>
          <p:nvPr>
            <p:ph type="ftr" sz="quarter" idx="10"/>
          </p:nvPr>
        </p:nvSpPr>
        <p:spPr/>
        <p:txBody>
          <a:bodyPr vert="horz" wrap="square" lIns="0" tIns="25400" rIns="0" bIns="0" rtlCol="0">
            <a:spAutoFit/>
          </a:bodyPr>
          <a:lstStyle/>
          <a:p>
            <a:r>
              <a:rPr lang="en-CA" dirty="0"/>
              <a:t>Mission: Explore to Restore — Living Planet Report Canada for Kids</a:t>
            </a:r>
          </a:p>
        </p:txBody>
      </p:sp>
      <p:sp>
        <p:nvSpPr>
          <p:cNvPr id="10" name="object 10"/>
          <p:cNvSpPr txBox="1">
            <a:spLocks noGrp="1"/>
          </p:cNvSpPr>
          <p:nvPr>
            <p:ph type="sldNum" sz="quarter" idx="11"/>
          </p:nvPr>
        </p:nvSpPr>
        <p:spPr/>
        <p:txBody>
          <a:bodyPr vert="horz" wrap="square" lIns="0" tIns="25400" rIns="0" bIns="0" rtlCol="0">
            <a:spAutoFit/>
          </a:bodyPr>
          <a:lstStyle/>
          <a:p>
            <a:fld id="{81D60167-4931-47E6-BA6A-407CBD079E47}" type="slidenum">
              <a:rPr lang="en-CA" dirty="0"/>
              <a:pPr/>
              <a:t>4</a:t>
            </a:fld>
            <a:endParaRPr lang="en-CA" dirty="0"/>
          </a:p>
        </p:txBody>
      </p:sp>
      <p:sp>
        <p:nvSpPr>
          <p:cNvPr id="6" name="object 6"/>
          <p:cNvSpPr txBox="1">
            <a:spLocks noGrp="1"/>
          </p:cNvSpPr>
          <p:nvPr>
            <p:ph type="title" idx="4294967295"/>
          </p:nvPr>
        </p:nvSpPr>
        <p:spPr>
          <a:xfrm>
            <a:off x="972514" y="1248828"/>
            <a:ext cx="12709525" cy="44307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00728F"/>
                </a:solidFill>
                <a:latin typeface="Arial" panose="020B0604020202020204" pitchFamily="34" charset="0"/>
                <a:cs typeface="Arial" panose="020B0604020202020204" pitchFamily="34" charset="0"/>
              </a:rPr>
              <a:t>Table 1 : </a:t>
            </a:r>
            <a:r>
              <a:rPr sz="2800" dirty="0">
                <a:solidFill>
                  <a:srgbClr val="000000"/>
                </a:solidFill>
                <a:latin typeface="Arial" panose="020B0604020202020204" pitchFamily="34" charset="0"/>
                <a:cs typeface="Arial" panose="020B0604020202020204" pitchFamily="34" charset="0"/>
              </a:rPr>
              <a:t>Ecosystem characters and what they do in the game</a:t>
            </a:r>
            <a:endParaRPr sz="2800"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white line on a black background&#10;&#10;Description automatically generated">
            <a:extLst>
              <a:ext uri="{FF2B5EF4-FFF2-40B4-BE49-F238E27FC236}">
                <a16:creationId xmlns:a16="http://schemas.microsoft.com/office/drawing/2014/main" id="{F392660D-A2D6-AFA7-AFC9-2E7FDFF0F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25" y="-2277030"/>
            <a:ext cx="7772400" cy="3881093"/>
          </a:xfrm>
          <a:prstGeom prst="rect">
            <a:avLst/>
          </a:prstGeom>
        </p:spPr>
      </p:pic>
      <p:sp>
        <p:nvSpPr>
          <p:cNvPr id="3" name="object 3"/>
          <p:cNvSpPr/>
          <p:nvPr/>
        </p:nvSpPr>
        <p:spPr>
          <a:xfrm>
            <a:off x="15259569" y="6634353"/>
            <a:ext cx="3902710" cy="3543935"/>
          </a:xfrm>
          <a:custGeom>
            <a:avLst/>
            <a:gdLst/>
            <a:ahLst/>
            <a:cxnLst/>
            <a:rect l="l" t="t" r="r" b="b"/>
            <a:pathLst>
              <a:path w="3902709" h="3543934">
                <a:moveTo>
                  <a:pt x="3828375" y="0"/>
                </a:moveTo>
                <a:lnTo>
                  <a:pt x="73777" y="0"/>
                </a:lnTo>
                <a:lnTo>
                  <a:pt x="45061" y="5798"/>
                </a:lnTo>
                <a:lnTo>
                  <a:pt x="21610" y="21610"/>
                </a:lnTo>
                <a:lnTo>
                  <a:pt x="5798" y="45061"/>
                </a:lnTo>
                <a:lnTo>
                  <a:pt x="0" y="73777"/>
                </a:lnTo>
                <a:lnTo>
                  <a:pt x="0" y="3469569"/>
                </a:lnTo>
                <a:lnTo>
                  <a:pt x="5798" y="3498285"/>
                </a:lnTo>
                <a:lnTo>
                  <a:pt x="21610" y="3521737"/>
                </a:lnTo>
                <a:lnTo>
                  <a:pt x="45061" y="3537549"/>
                </a:lnTo>
                <a:lnTo>
                  <a:pt x="73777" y="3543347"/>
                </a:lnTo>
                <a:lnTo>
                  <a:pt x="3828375" y="3543347"/>
                </a:lnTo>
                <a:lnTo>
                  <a:pt x="3857091" y="3537549"/>
                </a:lnTo>
                <a:lnTo>
                  <a:pt x="3880542" y="3521737"/>
                </a:lnTo>
                <a:lnTo>
                  <a:pt x="3896355" y="3498285"/>
                </a:lnTo>
                <a:lnTo>
                  <a:pt x="3902153" y="3469569"/>
                </a:lnTo>
                <a:lnTo>
                  <a:pt x="3902153" y="73777"/>
                </a:lnTo>
                <a:lnTo>
                  <a:pt x="3896355" y="45061"/>
                </a:lnTo>
                <a:lnTo>
                  <a:pt x="3880542" y="21610"/>
                </a:lnTo>
                <a:lnTo>
                  <a:pt x="3857091" y="5798"/>
                </a:lnTo>
                <a:lnTo>
                  <a:pt x="3828375"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15482465" y="6873828"/>
            <a:ext cx="3409950" cy="2922916"/>
          </a:xfrm>
          <a:prstGeom prst="rect">
            <a:avLst/>
          </a:prstGeom>
        </p:spPr>
        <p:txBody>
          <a:bodyPr vert="horz" wrap="square" lIns="0" tIns="12065" rIns="0" bIns="0" rtlCol="0">
            <a:spAutoFit/>
          </a:bodyPr>
          <a:lstStyle/>
          <a:p>
            <a:pPr marL="12700" marR="5080">
              <a:spcBef>
                <a:spcPts val="95"/>
              </a:spcBef>
            </a:pPr>
            <a:r>
              <a:rPr sz="1900" dirty="0">
                <a:solidFill>
                  <a:srgbClr val="FCC941"/>
                </a:solidFill>
                <a:latin typeface="Arial" panose="020B0604020202020204" pitchFamily="34" charset="0"/>
                <a:cs typeface="Arial" panose="020B0604020202020204" pitchFamily="34" charset="0"/>
              </a:rPr>
              <a:t>NOTE: </a:t>
            </a:r>
            <a:r>
              <a:rPr sz="1900" dirty="0">
                <a:solidFill>
                  <a:srgbClr val="FFFFFF"/>
                </a:solidFill>
                <a:latin typeface="Arial" panose="020B0604020202020204" pitchFamily="34" charset="0"/>
                <a:cs typeface="Arial" panose="020B0604020202020204" pitchFamily="34" charset="0"/>
              </a:rPr>
              <a:t>Why make extra cards? The first number refers to the cards given out to students before the game begins; the extra number refers to the extra cards you can distribute to “dead” students (those who have lost all of their cards).</a:t>
            </a:r>
            <a:endParaRPr sz="1900" dirty="0">
              <a:latin typeface="Arial" panose="020B0604020202020204" pitchFamily="34" charset="0"/>
              <a:cs typeface="Arial" panose="020B0604020202020204" pitchFamily="34" charset="0"/>
            </a:endParaRPr>
          </a:p>
          <a:p>
            <a:pPr marL="12700" marR="445134">
              <a:spcBef>
                <a:spcPts val="40"/>
              </a:spcBef>
            </a:pPr>
            <a:r>
              <a:rPr sz="1900" dirty="0">
                <a:solidFill>
                  <a:srgbClr val="FFFFFF"/>
                </a:solidFill>
                <a:latin typeface="Arial" panose="020B0604020202020204" pitchFamily="34" charset="0"/>
                <a:cs typeface="Arial" panose="020B0604020202020204" pitchFamily="34" charset="0"/>
              </a:rPr>
              <a:t>Therefore, create the total number for each section.</a:t>
            </a:r>
            <a:endParaRPr sz="1900" dirty="0">
              <a:latin typeface="Arial" panose="020B0604020202020204" pitchFamily="34" charset="0"/>
              <a:cs typeface="Arial" panose="020B0604020202020204" pitchFamily="34" charset="0"/>
            </a:endParaRPr>
          </a:p>
        </p:txBody>
      </p:sp>
      <p:graphicFrame>
        <p:nvGraphicFramePr>
          <p:cNvPr id="5" name="object 5"/>
          <p:cNvGraphicFramePr>
            <a:graphicFrameLocks noGrp="1"/>
          </p:cNvGraphicFramePr>
          <p:nvPr>
            <p:extLst>
              <p:ext uri="{D42A27DB-BD31-4B8C-83A1-F6EECF244321}">
                <p14:modId xmlns:p14="http://schemas.microsoft.com/office/powerpoint/2010/main" val="3097720633"/>
              </p:ext>
            </p:extLst>
          </p:nvPr>
        </p:nvGraphicFramePr>
        <p:xfrm>
          <a:off x="942380" y="2417657"/>
          <a:ext cx="13681670" cy="6894619"/>
        </p:xfrm>
        <a:graphic>
          <a:graphicData uri="http://schemas.openxmlformats.org/drawingml/2006/table">
            <a:tbl>
              <a:tblPr firstRow="1" bandRow="1">
                <a:tableStyleId>{2D5ABB26-0587-4C30-8999-92F81FD0307C}</a:tableStyleId>
              </a:tblPr>
              <a:tblGrid>
                <a:gridCol w="3657418">
                  <a:extLst>
                    <a:ext uri="{9D8B030D-6E8A-4147-A177-3AD203B41FA5}">
                      <a16:colId xmlns:a16="http://schemas.microsoft.com/office/drawing/2014/main" val="20000"/>
                    </a:ext>
                  </a:extLst>
                </a:gridCol>
                <a:gridCol w="1908592">
                  <a:extLst>
                    <a:ext uri="{9D8B030D-6E8A-4147-A177-3AD203B41FA5}">
                      <a16:colId xmlns:a16="http://schemas.microsoft.com/office/drawing/2014/main" val="20001"/>
                    </a:ext>
                  </a:extLst>
                </a:gridCol>
                <a:gridCol w="2605338">
                  <a:extLst>
                    <a:ext uri="{9D8B030D-6E8A-4147-A177-3AD203B41FA5}">
                      <a16:colId xmlns:a16="http://schemas.microsoft.com/office/drawing/2014/main" val="20002"/>
                    </a:ext>
                  </a:extLst>
                </a:gridCol>
                <a:gridCol w="2478054">
                  <a:extLst>
                    <a:ext uri="{9D8B030D-6E8A-4147-A177-3AD203B41FA5}">
                      <a16:colId xmlns:a16="http://schemas.microsoft.com/office/drawing/2014/main" val="20003"/>
                    </a:ext>
                  </a:extLst>
                </a:gridCol>
                <a:gridCol w="3032268">
                  <a:extLst>
                    <a:ext uri="{9D8B030D-6E8A-4147-A177-3AD203B41FA5}">
                      <a16:colId xmlns:a16="http://schemas.microsoft.com/office/drawing/2014/main" val="20004"/>
                    </a:ext>
                  </a:extLst>
                </a:gridCol>
              </a:tblGrid>
              <a:tr h="1941203">
                <a:tc>
                  <a:txBody>
                    <a:bodyPr/>
                    <a:lstStyle/>
                    <a:p>
                      <a:pPr>
                        <a:lnSpc>
                          <a:spcPts val="2200"/>
                        </a:lnSpc>
                        <a:spcBef>
                          <a:spcPts val="2365"/>
                        </a:spcBef>
                      </a:pPr>
                      <a:endParaRPr sz="2000" b="1" i="0" spc="0" dirty="0">
                        <a:latin typeface="Arial" panose="020B0604020202020204" pitchFamily="34" charset="0"/>
                        <a:cs typeface="Arial" panose="020B0604020202020204" pitchFamily="34" charset="0"/>
                      </a:endParaRPr>
                    </a:p>
                    <a:p>
                      <a:pPr marL="223520" algn="l">
                        <a:lnSpc>
                          <a:spcPct val="100000"/>
                        </a:lnSpc>
                      </a:pPr>
                      <a:r>
                        <a:rPr sz="3100" b="1" i="0" spc="0" dirty="0">
                          <a:solidFill>
                            <a:srgbClr val="FFFFFF"/>
                          </a:solidFill>
                          <a:latin typeface="Arial" panose="020B0604020202020204" pitchFamily="34" charset="0"/>
                          <a:cs typeface="Arial" panose="020B0604020202020204" pitchFamily="34" charset="0"/>
                        </a:rPr>
                        <a:t>CHARACTER TYPE</a:t>
                      </a:r>
                      <a:endParaRPr sz="3100" b="1" i="0" spc="0" dirty="0">
                        <a:latin typeface="Arial" panose="020B0604020202020204" pitchFamily="34" charset="0"/>
                        <a:cs typeface="Arial" panose="020B0604020202020204" pitchFamily="34" charset="0"/>
                      </a:endParaRPr>
                    </a:p>
                  </a:txBody>
                  <a:tcPr marL="0" marR="0" marT="0" marB="0" anchor="ctr">
                    <a:lnL w="28575">
                      <a:solidFill>
                        <a:srgbClr val="FFFFFF"/>
                      </a:solidFill>
                      <a:prstDash val="solid"/>
                    </a:lnL>
                    <a:lnR w="28575">
                      <a:solidFill>
                        <a:srgbClr val="FFFFFF"/>
                      </a:solidFill>
                      <a:prstDash val="solid"/>
                    </a:lnR>
                    <a:lnT w="28575">
                      <a:solidFill>
                        <a:srgbClr val="E2E1E1"/>
                      </a:solidFill>
                      <a:prstDash val="solid"/>
                    </a:lnT>
                    <a:lnB w="28575">
                      <a:solidFill>
                        <a:srgbClr val="FFFFFF"/>
                      </a:solidFill>
                      <a:prstDash val="solid"/>
                    </a:lnB>
                    <a:solidFill>
                      <a:srgbClr val="047390"/>
                    </a:solidFill>
                  </a:tcPr>
                </a:tc>
                <a:tc>
                  <a:txBody>
                    <a:bodyPr/>
                    <a:lstStyle/>
                    <a:p>
                      <a:pPr marL="251460" marR="243840" algn="ctr">
                        <a:lnSpc>
                          <a:spcPct val="100000"/>
                        </a:lnSpc>
                        <a:spcBef>
                          <a:spcPts val="1925"/>
                        </a:spcBef>
                      </a:pPr>
                      <a:r>
                        <a:rPr sz="2000" b="0" i="0" spc="0" dirty="0">
                          <a:solidFill>
                            <a:srgbClr val="FFFFFF"/>
                          </a:solidFill>
                          <a:latin typeface="Arial" panose="020B0604020202020204" pitchFamily="34" charset="0"/>
                          <a:cs typeface="Arial" panose="020B0604020202020204" pitchFamily="34" charset="0"/>
                        </a:rPr>
                        <a:t>PERCENT OF TOTAL CARDS</a:t>
                      </a:r>
                      <a:endParaRPr sz="2000" b="0" i="0" spc="0" dirty="0">
                        <a:latin typeface="Arial" panose="020B0604020202020204" pitchFamily="34" charset="0"/>
                        <a:cs typeface="Arial" panose="020B0604020202020204" pitchFamily="34" charset="0"/>
                      </a:endParaRPr>
                    </a:p>
                  </a:txBody>
                  <a:tcPr marL="0" marR="0" marT="0" marB="0" anchor="ctr">
                    <a:lnL w="28575">
                      <a:solidFill>
                        <a:srgbClr val="FFFFFF"/>
                      </a:solidFill>
                      <a:prstDash val="solid"/>
                    </a:lnL>
                    <a:lnR w="28575">
                      <a:solidFill>
                        <a:srgbClr val="FFFFFF"/>
                      </a:solidFill>
                      <a:prstDash val="solid"/>
                    </a:lnR>
                    <a:lnT w="28575">
                      <a:solidFill>
                        <a:srgbClr val="E2E1E1"/>
                      </a:solidFill>
                      <a:prstDash val="solid"/>
                    </a:lnT>
                    <a:lnB w="28575">
                      <a:solidFill>
                        <a:srgbClr val="FFFFFF"/>
                      </a:solidFill>
                      <a:prstDash val="solid"/>
                    </a:lnB>
                    <a:solidFill>
                      <a:srgbClr val="047390"/>
                    </a:solidFill>
                  </a:tcPr>
                </a:tc>
                <a:tc>
                  <a:txBody>
                    <a:bodyPr/>
                    <a:lstStyle/>
                    <a:p>
                      <a:pPr>
                        <a:lnSpc>
                          <a:spcPct val="100000"/>
                        </a:lnSpc>
                        <a:spcBef>
                          <a:spcPts val="630"/>
                        </a:spcBef>
                      </a:pPr>
                      <a:endParaRPr sz="2000" b="0" i="0" spc="0" dirty="0">
                        <a:latin typeface="Arial" panose="020B0604020202020204" pitchFamily="34" charset="0"/>
                        <a:cs typeface="Arial" panose="020B0604020202020204" pitchFamily="34" charset="0"/>
                      </a:endParaRPr>
                    </a:p>
                    <a:p>
                      <a:pPr marL="223520" marR="215900" algn="ctr">
                        <a:lnSpc>
                          <a:spcPct val="100000"/>
                        </a:lnSpc>
                        <a:spcBef>
                          <a:spcPts val="5"/>
                        </a:spcBef>
                      </a:pPr>
                      <a:r>
                        <a:rPr sz="2000" b="0" i="0" spc="0" dirty="0">
                          <a:solidFill>
                            <a:srgbClr val="FFFFFF"/>
                          </a:solidFill>
                          <a:latin typeface="Arial" panose="020B0604020202020204" pitchFamily="34" charset="0"/>
                          <a:cs typeface="Arial" panose="020B0604020202020204" pitchFamily="34" charset="0"/>
                        </a:rPr>
                        <a:t>GROUP OF 20, MAKE THIS # OF CARDS</a:t>
                      </a:r>
                      <a:endParaRPr sz="2000" b="0" i="0" spc="0" dirty="0">
                        <a:latin typeface="Arial" panose="020B0604020202020204" pitchFamily="34" charset="0"/>
                        <a:cs typeface="Arial" panose="020B0604020202020204" pitchFamily="34" charset="0"/>
                      </a:endParaRPr>
                    </a:p>
                  </a:txBody>
                  <a:tcPr marL="0" marR="0" marT="0" marB="0" anchor="ctr">
                    <a:lnL w="28575">
                      <a:solidFill>
                        <a:srgbClr val="FFFFFF"/>
                      </a:solidFill>
                      <a:prstDash val="solid"/>
                    </a:lnL>
                    <a:lnR w="28575">
                      <a:solidFill>
                        <a:srgbClr val="FFFFFF"/>
                      </a:solidFill>
                      <a:prstDash val="solid"/>
                    </a:lnR>
                    <a:lnT w="28575">
                      <a:solidFill>
                        <a:srgbClr val="E2E1E1"/>
                      </a:solidFill>
                      <a:prstDash val="solid"/>
                    </a:lnT>
                    <a:lnB w="28575">
                      <a:solidFill>
                        <a:srgbClr val="FFFFFF"/>
                      </a:solidFill>
                      <a:prstDash val="solid"/>
                    </a:lnB>
                    <a:solidFill>
                      <a:srgbClr val="047390"/>
                    </a:solidFill>
                  </a:tcPr>
                </a:tc>
                <a:tc>
                  <a:txBody>
                    <a:bodyPr/>
                    <a:lstStyle/>
                    <a:p>
                      <a:pPr marL="414655" marR="407034" algn="ctr">
                        <a:lnSpc>
                          <a:spcPct val="100000"/>
                        </a:lnSpc>
                        <a:spcBef>
                          <a:spcPts val="1925"/>
                        </a:spcBef>
                      </a:pPr>
                      <a:r>
                        <a:rPr sz="2000" b="0" i="0" spc="0" dirty="0">
                          <a:solidFill>
                            <a:srgbClr val="FFFFFF"/>
                          </a:solidFill>
                          <a:latin typeface="Arial" panose="020B0604020202020204" pitchFamily="34" charset="0"/>
                          <a:cs typeface="Arial" panose="020B0604020202020204" pitchFamily="34" charset="0"/>
                        </a:rPr>
                        <a:t>GROUP OF 25, MAKE THIS # OF CARDS</a:t>
                      </a:r>
                      <a:endParaRPr sz="2000" b="0" i="0" spc="0" dirty="0">
                        <a:latin typeface="Arial" panose="020B0604020202020204" pitchFamily="34" charset="0"/>
                        <a:cs typeface="Arial" panose="020B0604020202020204" pitchFamily="34" charset="0"/>
                      </a:endParaRPr>
                    </a:p>
                  </a:txBody>
                  <a:tcPr marL="0" marR="0" marT="0" marB="0" anchor="ctr">
                    <a:lnL w="28575">
                      <a:solidFill>
                        <a:srgbClr val="FFFFFF"/>
                      </a:solidFill>
                      <a:prstDash val="solid"/>
                    </a:lnL>
                    <a:lnR w="28575">
                      <a:solidFill>
                        <a:srgbClr val="FFFFFF"/>
                      </a:solidFill>
                      <a:prstDash val="solid"/>
                    </a:lnR>
                    <a:lnT w="28575">
                      <a:solidFill>
                        <a:srgbClr val="E2E1E1"/>
                      </a:solidFill>
                      <a:prstDash val="solid"/>
                    </a:lnT>
                    <a:lnB w="28575">
                      <a:solidFill>
                        <a:srgbClr val="FFFFFF"/>
                      </a:solidFill>
                      <a:prstDash val="solid"/>
                    </a:lnB>
                    <a:solidFill>
                      <a:srgbClr val="047390"/>
                    </a:solidFill>
                  </a:tcPr>
                </a:tc>
                <a:tc>
                  <a:txBody>
                    <a:bodyPr/>
                    <a:lstStyle/>
                    <a:p>
                      <a:pPr marL="280035" marR="271145" indent="-635" algn="ctr">
                        <a:lnSpc>
                          <a:spcPct val="100000"/>
                        </a:lnSpc>
                        <a:spcBef>
                          <a:spcPts val="1925"/>
                        </a:spcBef>
                      </a:pPr>
                      <a:r>
                        <a:rPr sz="2000" b="0" i="0" spc="0" dirty="0">
                          <a:solidFill>
                            <a:srgbClr val="FFFFFF"/>
                          </a:solidFill>
                          <a:latin typeface="Arial" panose="020B0604020202020204" pitchFamily="34" charset="0"/>
                          <a:cs typeface="Arial" panose="020B0604020202020204" pitchFamily="34" charset="0"/>
                        </a:rPr>
                        <a:t>GROUP OF 30 STUDENTS, MAKE THIS # OF CARDS</a:t>
                      </a:r>
                      <a:endParaRPr sz="2000" b="0" i="0" spc="0" dirty="0">
                        <a:latin typeface="Arial" panose="020B0604020202020204" pitchFamily="34" charset="0"/>
                        <a:cs typeface="Arial" panose="020B0604020202020204" pitchFamily="34" charset="0"/>
                      </a:endParaRPr>
                    </a:p>
                  </a:txBody>
                  <a:tcPr marL="0" marR="0" marT="0" marB="0" anchor="ctr">
                    <a:lnL w="28575">
                      <a:solidFill>
                        <a:srgbClr val="FFFFFF"/>
                      </a:solidFill>
                      <a:prstDash val="solid"/>
                    </a:lnL>
                    <a:lnR w="28575">
                      <a:solidFill>
                        <a:srgbClr val="FFFFFF"/>
                      </a:solidFill>
                      <a:prstDash val="solid"/>
                    </a:lnR>
                    <a:lnT w="28575">
                      <a:solidFill>
                        <a:srgbClr val="E2E1E1"/>
                      </a:solidFill>
                      <a:prstDash val="solid"/>
                    </a:lnT>
                    <a:lnB w="28575">
                      <a:solidFill>
                        <a:srgbClr val="FFFFFF"/>
                      </a:solidFill>
                      <a:prstDash val="solid"/>
                    </a:lnB>
                    <a:solidFill>
                      <a:srgbClr val="047390"/>
                    </a:solidFill>
                  </a:tcPr>
                </a:tc>
                <a:extLst>
                  <a:ext uri="{0D108BD9-81ED-4DB2-BD59-A6C34878D82A}">
                    <a16:rowId xmlns:a16="http://schemas.microsoft.com/office/drawing/2014/main" val="10000"/>
                  </a:ext>
                </a:extLst>
              </a:tr>
              <a:tr h="1238354">
                <a:tc>
                  <a:txBody>
                    <a:bodyPr/>
                    <a:lstStyle/>
                    <a:p>
                      <a:pPr marL="223520">
                        <a:lnSpc>
                          <a:spcPct val="100000"/>
                        </a:lnSpc>
                        <a:spcBef>
                          <a:spcPts val="1015"/>
                        </a:spcBef>
                      </a:pPr>
                      <a:r>
                        <a:rPr sz="3100" b="1" spc="0" dirty="0">
                          <a:solidFill>
                            <a:srgbClr val="047390"/>
                          </a:solidFill>
                          <a:latin typeface="Arial" panose="020B0604020202020204" pitchFamily="34" charset="0"/>
                          <a:cs typeface="Arial" panose="020B0604020202020204" pitchFamily="34" charset="0"/>
                        </a:rPr>
                        <a:t>PRODUCER</a:t>
                      </a:r>
                      <a:endParaRPr sz="3100" spc="0" dirty="0">
                        <a:latin typeface="Arial" panose="020B0604020202020204" pitchFamily="34" charset="0"/>
                        <a:cs typeface="Arial" panose="020B0604020202020204" pitchFamily="34" charset="0"/>
                      </a:endParaRPr>
                    </a:p>
                    <a:p>
                      <a:pPr marL="223520">
                        <a:lnSpc>
                          <a:spcPct val="100000"/>
                        </a:lnSpc>
                        <a:spcBef>
                          <a:spcPts val="405"/>
                        </a:spcBef>
                      </a:pPr>
                      <a:r>
                        <a:rPr sz="2350" spc="0" dirty="0">
                          <a:latin typeface="Arial" panose="020B0604020202020204" pitchFamily="34" charset="0"/>
                          <a:cs typeface="Arial" panose="020B0604020202020204" pitchFamily="34" charset="0"/>
                        </a:rPr>
                        <a:t>(yellow card)</a:t>
                      </a:r>
                    </a:p>
                  </a:txBody>
                  <a:tcPr marL="0" marR="0" marT="14400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CC941"/>
                    </a:solidFill>
                  </a:tcPr>
                </a:tc>
                <a:tc>
                  <a:txBody>
                    <a:bodyPr/>
                    <a:lstStyle/>
                    <a:p>
                      <a:pPr>
                        <a:lnSpc>
                          <a:spcPct val="100000"/>
                        </a:lnSpc>
                        <a:spcBef>
                          <a:spcPts val="830"/>
                        </a:spcBef>
                      </a:pPr>
                      <a:endParaRPr sz="2350" spc="0">
                        <a:latin typeface="Arial" panose="020B0604020202020204" pitchFamily="34" charset="0"/>
                        <a:cs typeface="Arial" panose="020B0604020202020204" pitchFamily="34" charset="0"/>
                      </a:endParaRPr>
                    </a:p>
                    <a:p>
                      <a:pPr algn="ctr">
                        <a:lnSpc>
                          <a:spcPct val="100000"/>
                        </a:lnSpc>
                      </a:pPr>
                      <a:r>
                        <a:rPr sz="2350" spc="0" dirty="0">
                          <a:latin typeface="Arial" panose="020B0604020202020204" pitchFamily="34" charset="0"/>
                          <a:cs typeface="Arial" panose="020B0604020202020204" pitchFamily="34" charset="0"/>
                        </a:rPr>
                        <a:t>70</a:t>
                      </a:r>
                      <a:endParaRPr sz="2350" spc="0">
                        <a:latin typeface="Arial" panose="020B0604020202020204" pitchFamily="34" charset="0"/>
                        <a:cs typeface="Arial" panose="020B0604020202020204" pitchFamily="34" charset="0"/>
                      </a:endParaRPr>
                    </a:p>
                  </a:txBody>
                  <a:tcPr marL="0" marR="0" marT="14400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tc>
                  <a:txBody>
                    <a:bodyPr/>
                    <a:lstStyle/>
                    <a:p>
                      <a:pPr algn="ctr">
                        <a:lnSpc>
                          <a:spcPct val="100000"/>
                        </a:lnSpc>
                        <a:spcBef>
                          <a:spcPts val="2120"/>
                        </a:spcBef>
                      </a:pPr>
                      <a:r>
                        <a:rPr sz="2350" spc="0" dirty="0">
                          <a:latin typeface="Arial" panose="020B0604020202020204" pitchFamily="34" charset="0"/>
                          <a:cs typeface="Arial" panose="020B0604020202020204" pitchFamily="34" charset="0"/>
                        </a:rPr>
                        <a:t>12 (+11 extra)</a:t>
                      </a:r>
                    </a:p>
                    <a:p>
                      <a:pPr algn="ctr">
                        <a:lnSpc>
                          <a:spcPct val="100000"/>
                        </a:lnSpc>
                      </a:pPr>
                      <a:r>
                        <a:rPr sz="2350" spc="0" dirty="0">
                          <a:latin typeface="Arial" panose="020B0604020202020204" pitchFamily="34" charset="0"/>
                          <a:cs typeface="Arial" panose="020B0604020202020204" pitchFamily="34" charset="0"/>
                        </a:rPr>
                        <a:t>= 23</a:t>
                      </a:r>
                    </a:p>
                  </a:txBody>
                  <a:tcPr marL="0" marR="0" marT="14400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tc>
                  <a:txBody>
                    <a:bodyPr/>
                    <a:lstStyle/>
                    <a:p>
                      <a:pPr algn="ctr">
                        <a:lnSpc>
                          <a:spcPct val="100000"/>
                        </a:lnSpc>
                        <a:spcBef>
                          <a:spcPts val="2120"/>
                        </a:spcBef>
                      </a:pPr>
                      <a:r>
                        <a:rPr sz="2350" spc="0" dirty="0">
                          <a:latin typeface="Arial" panose="020B0604020202020204" pitchFamily="34" charset="0"/>
                          <a:cs typeface="Arial" panose="020B0604020202020204" pitchFamily="34" charset="0"/>
                        </a:rPr>
                        <a:t>16 (+10 extra)</a:t>
                      </a:r>
                      <a:endParaRPr sz="2350" spc="0">
                        <a:latin typeface="Arial" panose="020B0604020202020204" pitchFamily="34" charset="0"/>
                        <a:cs typeface="Arial" panose="020B0604020202020204" pitchFamily="34" charset="0"/>
                      </a:endParaRPr>
                    </a:p>
                    <a:p>
                      <a:pPr algn="ctr">
                        <a:lnSpc>
                          <a:spcPct val="100000"/>
                        </a:lnSpc>
                      </a:pPr>
                      <a:r>
                        <a:rPr sz="2350" spc="0" dirty="0">
                          <a:latin typeface="Arial" panose="020B0604020202020204" pitchFamily="34" charset="0"/>
                          <a:cs typeface="Arial" panose="020B0604020202020204" pitchFamily="34" charset="0"/>
                        </a:rPr>
                        <a:t>= 26</a:t>
                      </a:r>
                      <a:endParaRPr sz="2350" spc="0">
                        <a:latin typeface="Arial" panose="020B0604020202020204" pitchFamily="34" charset="0"/>
                        <a:cs typeface="Arial" panose="020B0604020202020204" pitchFamily="34" charset="0"/>
                      </a:endParaRPr>
                    </a:p>
                  </a:txBody>
                  <a:tcPr marL="0" marR="0" marT="14400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tc>
                  <a:txBody>
                    <a:bodyPr/>
                    <a:lstStyle/>
                    <a:p>
                      <a:pPr algn="ctr">
                        <a:lnSpc>
                          <a:spcPct val="100000"/>
                        </a:lnSpc>
                        <a:spcBef>
                          <a:spcPts val="2120"/>
                        </a:spcBef>
                      </a:pPr>
                      <a:r>
                        <a:rPr sz="2350" spc="0" dirty="0">
                          <a:latin typeface="Arial" panose="020B0604020202020204" pitchFamily="34" charset="0"/>
                          <a:cs typeface="Arial" panose="020B0604020202020204" pitchFamily="34" charset="0"/>
                        </a:rPr>
                        <a:t>20 (+ 15 extra) =</a:t>
                      </a:r>
                    </a:p>
                    <a:p>
                      <a:pPr algn="ctr">
                        <a:lnSpc>
                          <a:spcPct val="100000"/>
                        </a:lnSpc>
                      </a:pPr>
                      <a:r>
                        <a:rPr sz="2350" spc="0" dirty="0">
                          <a:latin typeface="Arial" panose="020B0604020202020204" pitchFamily="34" charset="0"/>
                          <a:cs typeface="Arial" panose="020B0604020202020204" pitchFamily="34" charset="0"/>
                        </a:rPr>
                        <a:t>35</a:t>
                      </a:r>
                    </a:p>
                  </a:txBody>
                  <a:tcPr marL="0" marR="0" marT="14400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extLst>
                  <a:ext uri="{0D108BD9-81ED-4DB2-BD59-A6C34878D82A}">
                    <a16:rowId xmlns:a16="http://schemas.microsoft.com/office/drawing/2014/main" val="10001"/>
                  </a:ext>
                </a:extLst>
              </a:tr>
              <a:tr h="1238354">
                <a:tc>
                  <a:txBody>
                    <a:bodyPr/>
                    <a:lstStyle/>
                    <a:p>
                      <a:pPr marL="223520">
                        <a:lnSpc>
                          <a:spcPct val="100000"/>
                        </a:lnSpc>
                        <a:spcBef>
                          <a:spcPts val="1015"/>
                        </a:spcBef>
                      </a:pPr>
                      <a:r>
                        <a:rPr sz="3100" b="1" spc="0" dirty="0">
                          <a:solidFill>
                            <a:srgbClr val="047390"/>
                          </a:solidFill>
                          <a:latin typeface="Arial" panose="020B0604020202020204" pitchFamily="34" charset="0"/>
                          <a:cs typeface="Arial" panose="020B0604020202020204" pitchFamily="34" charset="0"/>
                        </a:rPr>
                        <a:t>HERBIVORE</a:t>
                      </a:r>
                      <a:endParaRPr sz="3100" spc="0" dirty="0">
                        <a:latin typeface="Arial" panose="020B0604020202020204" pitchFamily="34" charset="0"/>
                        <a:cs typeface="Arial" panose="020B0604020202020204" pitchFamily="34" charset="0"/>
                      </a:endParaRPr>
                    </a:p>
                    <a:p>
                      <a:pPr marL="223520">
                        <a:lnSpc>
                          <a:spcPct val="100000"/>
                        </a:lnSpc>
                        <a:spcBef>
                          <a:spcPts val="405"/>
                        </a:spcBef>
                      </a:pPr>
                      <a:r>
                        <a:rPr sz="2350" spc="0" dirty="0">
                          <a:latin typeface="Arial" panose="020B0604020202020204" pitchFamily="34" charset="0"/>
                          <a:cs typeface="Arial" panose="020B0604020202020204" pitchFamily="34" charset="0"/>
                        </a:rPr>
                        <a:t>(green cards)</a:t>
                      </a:r>
                    </a:p>
                  </a:txBody>
                  <a:tcPr marL="0" marR="0" marT="14400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CC941"/>
                    </a:solidFill>
                  </a:tcPr>
                </a:tc>
                <a:tc>
                  <a:txBody>
                    <a:bodyPr/>
                    <a:lstStyle/>
                    <a:p>
                      <a:pPr>
                        <a:lnSpc>
                          <a:spcPct val="100000"/>
                        </a:lnSpc>
                        <a:spcBef>
                          <a:spcPts val="830"/>
                        </a:spcBef>
                      </a:pPr>
                      <a:endParaRPr sz="2350" spc="0" dirty="0">
                        <a:latin typeface="Arial" panose="020B0604020202020204" pitchFamily="34" charset="0"/>
                        <a:cs typeface="Arial" panose="020B0604020202020204" pitchFamily="34" charset="0"/>
                      </a:endParaRPr>
                    </a:p>
                    <a:p>
                      <a:pPr algn="ctr">
                        <a:lnSpc>
                          <a:spcPct val="100000"/>
                        </a:lnSpc>
                      </a:pPr>
                      <a:r>
                        <a:rPr sz="2350" spc="0" dirty="0">
                          <a:latin typeface="Arial" panose="020B0604020202020204" pitchFamily="34" charset="0"/>
                          <a:cs typeface="Arial" panose="020B0604020202020204" pitchFamily="34" charset="0"/>
                        </a:rPr>
                        <a:t>20</a:t>
                      </a:r>
                    </a:p>
                  </a:txBody>
                  <a:tcPr marL="0" marR="0" marT="14400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2D1"/>
                    </a:solidFill>
                  </a:tcPr>
                </a:tc>
                <a:tc>
                  <a:txBody>
                    <a:bodyPr/>
                    <a:lstStyle/>
                    <a:p>
                      <a:pPr algn="ctr">
                        <a:lnSpc>
                          <a:spcPct val="100000"/>
                        </a:lnSpc>
                        <a:spcBef>
                          <a:spcPts val="2120"/>
                        </a:spcBef>
                      </a:pPr>
                      <a:r>
                        <a:rPr sz="2350" spc="0" dirty="0">
                          <a:latin typeface="Arial" panose="020B0604020202020204" pitchFamily="34" charset="0"/>
                          <a:cs typeface="Arial" panose="020B0604020202020204" pitchFamily="34" charset="0"/>
                        </a:rPr>
                        <a:t>4 (+3 extra) =</a:t>
                      </a:r>
                    </a:p>
                    <a:p>
                      <a:pPr algn="ctr">
                        <a:lnSpc>
                          <a:spcPct val="100000"/>
                        </a:lnSpc>
                      </a:pPr>
                      <a:r>
                        <a:rPr sz="2350" spc="0" dirty="0">
                          <a:latin typeface="Arial" panose="020B0604020202020204" pitchFamily="34" charset="0"/>
                          <a:cs typeface="Arial" panose="020B0604020202020204" pitchFamily="34" charset="0"/>
                        </a:rPr>
                        <a:t>7</a:t>
                      </a:r>
                    </a:p>
                  </a:txBody>
                  <a:tcPr marL="0" marR="0" marT="14400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2D1"/>
                    </a:solidFill>
                  </a:tcPr>
                </a:tc>
                <a:tc>
                  <a:txBody>
                    <a:bodyPr/>
                    <a:lstStyle/>
                    <a:p>
                      <a:pPr algn="ctr">
                        <a:lnSpc>
                          <a:spcPct val="100000"/>
                        </a:lnSpc>
                        <a:spcBef>
                          <a:spcPts val="2120"/>
                        </a:spcBef>
                      </a:pPr>
                      <a:r>
                        <a:rPr sz="2350" spc="0" dirty="0">
                          <a:latin typeface="Arial" panose="020B0604020202020204" pitchFamily="34" charset="0"/>
                          <a:cs typeface="Arial" panose="020B0604020202020204" pitchFamily="34" charset="0"/>
                        </a:rPr>
                        <a:t>5 (+4 extra) =</a:t>
                      </a:r>
                    </a:p>
                    <a:p>
                      <a:pPr algn="ctr">
                        <a:lnSpc>
                          <a:spcPct val="100000"/>
                        </a:lnSpc>
                      </a:pPr>
                      <a:r>
                        <a:rPr sz="2350" spc="0" dirty="0">
                          <a:latin typeface="Arial" panose="020B0604020202020204" pitchFamily="34" charset="0"/>
                          <a:cs typeface="Arial" panose="020B0604020202020204" pitchFamily="34" charset="0"/>
                        </a:rPr>
                        <a:t>9</a:t>
                      </a:r>
                    </a:p>
                  </a:txBody>
                  <a:tcPr marL="0" marR="0" marT="14400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2D1"/>
                    </a:solidFill>
                  </a:tcPr>
                </a:tc>
                <a:tc>
                  <a:txBody>
                    <a:bodyPr/>
                    <a:lstStyle/>
                    <a:p>
                      <a:pPr>
                        <a:lnSpc>
                          <a:spcPct val="100000"/>
                        </a:lnSpc>
                        <a:spcBef>
                          <a:spcPts val="830"/>
                        </a:spcBef>
                      </a:pPr>
                      <a:endParaRPr sz="2350" spc="0">
                        <a:latin typeface="Arial" panose="020B0604020202020204" pitchFamily="34" charset="0"/>
                        <a:cs typeface="Arial" panose="020B0604020202020204" pitchFamily="34" charset="0"/>
                      </a:endParaRPr>
                    </a:p>
                    <a:p>
                      <a:pPr algn="ctr">
                        <a:lnSpc>
                          <a:spcPct val="100000"/>
                        </a:lnSpc>
                      </a:pPr>
                      <a:r>
                        <a:rPr sz="2350" spc="0" dirty="0">
                          <a:latin typeface="Arial" panose="020B0604020202020204" pitchFamily="34" charset="0"/>
                          <a:cs typeface="Arial" panose="020B0604020202020204" pitchFamily="34" charset="0"/>
                        </a:rPr>
                        <a:t>6 (+ 5 extra) = 11</a:t>
                      </a:r>
                      <a:endParaRPr sz="2350" spc="0">
                        <a:latin typeface="Arial" panose="020B0604020202020204" pitchFamily="34" charset="0"/>
                        <a:cs typeface="Arial" panose="020B0604020202020204" pitchFamily="34" charset="0"/>
                      </a:endParaRPr>
                    </a:p>
                  </a:txBody>
                  <a:tcPr marL="0" marR="0" marT="14400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2D1"/>
                    </a:solidFill>
                  </a:tcPr>
                </a:tc>
                <a:extLst>
                  <a:ext uri="{0D108BD9-81ED-4DB2-BD59-A6C34878D82A}">
                    <a16:rowId xmlns:a16="http://schemas.microsoft.com/office/drawing/2014/main" val="10002"/>
                  </a:ext>
                </a:extLst>
              </a:tr>
              <a:tr h="1238354">
                <a:tc>
                  <a:txBody>
                    <a:bodyPr/>
                    <a:lstStyle/>
                    <a:p>
                      <a:pPr marL="223520">
                        <a:lnSpc>
                          <a:spcPct val="100000"/>
                        </a:lnSpc>
                        <a:spcBef>
                          <a:spcPts val="1015"/>
                        </a:spcBef>
                      </a:pPr>
                      <a:r>
                        <a:rPr sz="3100" b="1" spc="0" dirty="0">
                          <a:solidFill>
                            <a:srgbClr val="047390"/>
                          </a:solidFill>
                          <a:latin typeface="Arial" panose="020B0604020202020204" pitchFamily="34" charset="0"/>
                          <a:cs typeface="Arial" panose="020B0604020202020204" pitchFamily="34" charset="0"/>
                        </a:rPr>
                        <a:t>CARNIVORE</a:t>
                      </a:r>
                      <a:endParaRPr sz="3100" spc="0">
                        <a:latin typeface="Arial" panose="020B0604020202020204" pitchFamily="34" charset="0"/>
                        <a:cs typeface="Arial" panose="020B0604020202020204" pitchFamily="34" charset="0"/>
                      </a:endParaRPr>
                    </a:p>
                    <a:p>
                      <a:pPr marL="223520">
                        <a:lnSpc>
                          <a:spcPct val="100000"/>
                        </a:lnSpc>
                        <a:spcBef>
                          <a:spcPts val="405"/>
                        </a:spcBef>
                      </a:pPr>
                      <a:r>
                        <a:rPr sz="2350" spc="0" dirty="0">
                          <a:latin typeface="Arial" panose="020B0604020202020204" pitchFamily="34" charset="0"/>
                          <a:cs typeface="Arial" panose="020B0604020202020204" pitchFamily="34" charset="0"/>
                        </a:rPr>
                        <a:t>(grey paper)</a:t>
                      </a:r>
                      <a:endParaRPr sz="2350" spc="0">
                        <a:latin typeface="Arial" panose="020B0604020202020204" pitchFamily="34" charset="0"/>
                        <a:cs typeface="Arial" panose="020B0604020202020204" pitchFamily="34" charset="0"/>
                      </a:endParaRPr>
                    </a:p>
                  </a:txBody>
                  <a:tcPr marL="0" marR="0" marT="14400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CC941"/>
                    </a:solidFill>
                  </a:tcPr>
                </a:tc>
                <a:tc>
                  <a:txBody>
                    <a:bodyPr/>
                    <a:lstStyle/>
                    <a:p>
                      <a:pPr>
                        <a:lnSpc>
                          <a:spcPct val="100000"/>
                        </a:lnSpc>
                        <a:spcBef>
                          <a:spcPts val="830"/>
                        </a:spcBef>
                      </a:pPr>
                      <a:endParaRPr sz="2350" spc="0" dirty="0">
                        <a:latin typeface="Arial" panose="020B0604020202020204" pitchFamily="34" charset="0"/>
                        <a:cs typeface="Arial" panose="020B0604020202020204" pitchFamily="34" charset="0"/>
                      </a:endParaRPr>
                    </a:p>
                    <a:p>
                      <a:pPr algn="ctr">
                        <a:lnSpc>
                          <a:spcPct val="100000"/>
                        </a:lnSpc>
                      </a:pPr>
                      <a:r>
                        <a:rPr sz="2350" spc="0" dirty="0">
                          <a:latin typeface="Arial" panose="020B0604020202020204" pitchFamily="34" charset="0"/>
                          <a:cs typeface="Arial" panose="020B0604020202020204" pitchFamily="34" charset="0"/>
                        </a:rPr>
                        <a:t>5</a:t>
                      </a:r>
                    </a:p>
                  </a:txBody>
                  <a:tcPr marL="0" marR="0" marT="14400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tc>
                  <a:txBody>
                    <a:bodyPr/>
                    <a:lstStyle/>
                    <a:p>
                      <a:pPr algn="ctr">
                        <a:lnSpc>
                          <a:spcPct val="100000"/>
                        </a:lnSpc>
                        <a:spcBef>
                          <a:spcPts val="2120"/>
                        </a:spcBef>
                      </a:pPr>
                      <a:r>
                        <a:rPr sz="2350" spc="0" dirty="0">
                          <a:latin typeface="Arial" panose="020B0604020202020204" pitchFamily="34" charset="0"/>
                          <a:cs typeface="Arial" panose="020B0604020202020204" pitchFamily="34" charset="0"/>
                        </a:rPr>
                        <a:t>2 (+1 extra) =</a:t>
                      </a:r>
                    </a:p>
                    <a:p>
                      <a:pPr algn="ctr">
                        <a:lnSpc>
                          <a:spcPct val="100000"/>
                        </a:lnSpc>
                      </a:pPr>
                      <a:r>
                        <a:rPr sz="2350" spc="0" dirty="0">
                          <a:latin typeface="Arial" panose="020B0604020202020204" pitchFamily="34" charset="0"/>
                          <a:cs typeface="Arial" panose="020B0604020202020204" pitchFamily="34" charset="0"/>
                        </a:rPr>
                        <a:t>3</a:t>
                      </a:r>
                    </a:p>
                  </a:txBody>
                  <a:tcPr marL="0" marR="0" marT="14400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tc>
                  <a:txBody>
                    <a:bodyPr/>
                    <a:lstStyle/>
                    <a:p>
                      <a:pPr algn="ctr">
                        <a:lnSpc>
                          <a:spcPct val="100000"/>
                        </a:lnSpc>
                        <a:spcBef>
                          <a:spcPts val="2120"/>
                        </a:spcBef>
                      </a:pPr>
                      <a:r>
                        <a:rPr sz="2350" spc="0" dirty="0">
                          <a:latin typeface="Arial" panose="020B0604020202020204" pitchFamily="34" charset="0"/>
                          <a:cs typeface="Arial" panose="020B0604020202020204" pitchFamily="34" charset="0"/>
                        </a:rPr>
                        <a:t>2 (+2 extra) =</a:t>
                      </a:r>
                    </a:p>
                    <a:p>
                      <a:pPr algn="ctr">
                        <a:lnSpc>
                          <a:spcPct val="100000"/>
                        </a:lnSpc>
                      </a:pPr>
                      <a:r>
                        <a:rPr sz="2350" spc="0" dirty="0">
                          <a:latin typeface="Arial" panose="020B0604020202020204" pitchFamily="34" charset="0"/>
                          <a:cs typeface="Arial" panose="020B0604020202020204" pitchFamily="34" charset="0"/>
                        </a:rPr>
                        <a:t>4</a:t>
                      </a:r>
                    </a:p>
                  </a:txBody>
                  <a:tcPr marL="0" marR="0" marT="14400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tc>
                  <a:txBody>
                    <a:bodyPr/>
                    <a:lstStyle/>
                    <a:p>
                      <a:pPr>
                        <a:lnSpc>
                          <a:spcPct val="100000"/>
                        </a:lnSpc>
                        <a:spcBef>
                          <a:spcPts val="830"/>
                        </a:spcBef>
                      </a:pPr>
                      <a:endParaRPr sz="2350" spc="0" dirty="0">
                        <a:latin typeface="Arial" panose="020B0604020202020204" pitchFamily="34" charset="0"/>
                        <a:cs typeface="Arial" panose="020B0604020202020204" pitchFamily="34" charset="0"/>
                      </a:endParaRPr>
                    </a:p>
                    <a:p>
                      <a:pPr algn="ctr">
                        <a:lnSpc>
                          <a:spcPct val="100000"/>
                        </a:lnSpc>
                      </a:pPr>
                      <a:r>
                        <a:rPr sz="2350" spc="0" dirty="0">
                          <a:latin typeface="Arial" panose="020B0604020202020204" pitchFamily="34" charset="0"/>
                          <a:cs typeface="Arial" panose="020B0604020202020204" pitchFamily="34" charset="0"/>
                        </a:rPr>
                        <a:t>2 (+ 2 extra) =4</a:t>
                      </a:r>
                    </a:p>
                  </a:txBody>
                  <a:tcPr marL="0" marR="0" marT="14400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extLst>
                  <a:ext uri="{0D108BD9-81ED-4DB2-BD59-A6C34878D82A}">
                    <a16:rowId xmlns:a16="http://schemas.microsoft.com/office/drawing/2014/main" val="10003"/>
                  </a:ext>
                </a:extLst>
              </a:tr>
              <a:tr h="1238354">
                <a:tc>
                  <a:txBody>
                    <a:bodyPr/>
                    <a:lstStyle/>
                    <a:p>
                      <a:pPr marL="223520">
                        <a:lnSpc>
                          <a:spcPct val="100000"/>
                        </a:lnSpc>
                        <a:spcBef>
                          <a:spcPts val="1015"/>
                        </a:spcBef>
                      </a:pPr>
                      <a:r>
                        <a:rPr sz="3100" b="1" spc="0" dirty="0">
                          <a:solidFill>
                            <a:srgbClr val="047390"/>
                          </a:solidFill>
                          <a:latin typeface="Arial" panose="020B0604020202020204" pitchFamily="34" charset="0"/>
                          <a:cs typeface="Arial" panose="020B0604020202020204" pitchFamily="34" charset="0"/>
                        </a:rPr>
                        <a:t>DECOMPOSER</a:t>
                      </a:r>
                      <a:endParaRPr sz="3100" spc="0">
                        <a:latin typeface="Arial" panose="020B0604020202020204" pitchFamily="34" charset="0"/>
                        <a:cs typeface="Arial" panose="020B0604020202020204" pitchFamily="34" charset="0"/>
                      </a:endParaRPr>
                    </a:p>
                    <a:p>
                      <a:pPr marL="223520">
                        <a:lnSpc>
                          <a:spcPct val="100000"/>
                        </a:lnSpc>
                        <a:spcBef>
                          <a:spcPts val="405"/>
                        </a:spcBef>
                      </a:pPr>
                      <a:r>
                        <a:rPr sz="2350" spc="0" dirty="0">
                          <a:latin typeface="Arial" panose="020B0604020202020204" pitchFamily="34" charset="0"/>
                          <a:cs typeface="Arial" panose="020B0604020202020204" pitchFamily="34" charset="0"/>
                        </a:rPr>
                        <a:t>(black)</a:t>
                      </a:r>
                      <a:endParaRPr sz="2350" spc="0">
                        <a:latin typeface="Arial" panose="020B0604020202020204" pitchFamily="34" charset="0"/>
                        <a:cs typeface="Arial" panose="020B0604020202020204" pitchFamily="34" charset="0"/>
                      </a:endParaRPr>
                    </a:p>
                  </a:txBody>
                  <a:tcPr marL="0" marR="0" marT="14400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CC941"/>
                    </a:solidFill>
                  </a:tcPr>
                </a:tc>
                <a:tc>
                  <a:txBody>
                    <a:bodyPr/>
                    <a:lstStyle/>
                    <a:p>
                      <a:pPr>
                        <a:lnSpc>
                          <a:spcPct val="100000"/>
                        </a:lnSpc>
                        <a:spcBef>
                          <a:spcPts val="830"/>
                        </a:spcBef>
                      </a:pPr>
                      <a:endParaRPr sz="2350" spc="0">
                        <a:latin typeface="Arial" panose="020B0604020202020204" pitchFamily="34" charset="0"/>
                        <a:cs typeface="Arial" panose="020B0604020202020204" pitchFamily="34" charset="0"/>
                      </a:endParaRPr>
                    </a:p>
                    <a:p>
                      <a:pPr algn="ctr">
                        <a:lnSpc>
                          <a:spcPct val="100000"/>
                        </a:lnSpc>
                      </a:pPr>
                      <a:r>
                        <a:rPr sz="2350" spc="0" dirty="0">
                          <a:latin typeface="Arial" panose="020B0604020202020204" pitchFamily="34" charset="0"/>
                          <a:cs typeface="Arial" panose="020B0604020202020204" pitchFamily="34" charset="0"/>
                        </a:rPr>
                        <a:t>5</a:t>
                      </a:r>
                      <a:endParaRPr sz="2350" spc="0">
                        <a:latin typeface="Arial" panose="020B0604020202020204" pitchFamily="34" charset="0"/>
                        <a:cs typeface="Arial" panose="020B0604020202020204" pitchFamily="34" charset="0"/>
                      </a:endParaRPr>
                    </a:p>
                  </a:txBody>
                  <a:tcPr marL="0" marR="0" marT="14400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1D6"/>
                    </a:solidFill>
                  </a:tcPr>
                </a:tc>
                <a:tc>
                  <a:txBody>
                    <a:bodyPr/>
                    <a:lstStyle/>
                    <a:p>
                      <a:pPr>
                        <a:lnSpc>
                          <a:spcPct val="100000"/>
                        </a:lnSpc>
                        <a:spcBef>
                          <a:spcPts val="830"/>
                        </a:spcBef>
                      </a:pPr>
                      <a:endParaRPr sz="2350" spc="0">
                        <a:latin typeface="Arial" panose="020B0604020202020204" pitchFamily="34" charset="0"/>
                        <a:cs typeface="Arial" panose="020B0604020202020204" pitchFamily="34" charset="0"/>
                      </a:endParaRPr>
                    </a:p>
                    <a:p>
                      <a:pPr algn="ctr">
                        <a:lnSpc>
                          <a:spcPct val="100000"/>
                        </a:lnSpc>
                      </a:pPr>
                      <a:r>
                        <a:rPr sz="2350" spc="0" dirty="0">
                          <a:latin typeface="Arial" panose="020B0604020202020204" pitchFamily="34" charset="0"/>
                          <a:cs typeface="Arial" panose="020B0604020202020204" pitchFamily="34" charset="0"/>
                        </a:rPr>
                        <a:t>2</a:t>
                      </a:r>
                      <a:endParaRPr sz="2350" spc="0">
                        <a:latin typeface="Arial" panose="020B0604020202020204" pitchFamily="34" charset="0"/>
                        <a:cs typeface="Arial" panose="020B0604020202020204" pitchFamily="34" charset="0"/>
                      </a:endParaRPr>
                    </a:p>
                  </a:txBody>
                  <a:tcPr marL="0" marR="0" marT="14400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1D6"/>
                    </a:solidFill>
                  </a:tcPr>
                </a:tc>
                <a:tc>
                  <a:txBody>
                    <a:bodyPr/>
                    <a:lstStyle/>
                    <a:p>
                      <a:pPr>
                        <a:lnSpc>
                          <a:spcPct val="100000"/>
                        </a:lnSpc>
                        <a:spcBef>
                          <a:spcPts val="830"/>
                        </a:spcBef>
                      </a:pPr>
                      <a:endParaRPr sz="2350" spc="0">
                        <a:latin typeface="Arial" panose="020B0604020202020204" pitchFamily="34" charset="0"/>
                        <a:cs typeface="Arial" panose="020B0604020202020204" pitchFamily="34" charset="0"/>
                      </a:endParaRPr>
                    </a:p>
                    <a:p>
                      <a:pPr algn="ctr">
                        <a:lnSpc>
                          <a:spcPct val="100000"/>
                        </a:lnSpc>
                      </a:pPr>
                      <a:r>
                        <a:rPr sz="2350" spc="0" dirty="0">
                          <a:latin typeface="Arial" panose="020B0604020202020204" pitchFamily="34" charset="0"/>
                          <a:cs typeface="Arial" panose="020B0604020202020204" pitchFamily="34" charset="0"/>
                        </a:rPr>
                        <a:t>2</a:t>
                      </a:r>
                      <a:endParaRPr sz="2350" spc="0">
                        <a:latin typeface="Arial" panose="020B0604020202020204" pitchFamily="34" charset="0"/>
                        <a:cs typeface="Arial" panose="020B0604020202020204" pitchFamily="34" charset="0"/>
                      </a:endParaRPr>
                    </a:p>
                  </a:txBody>
                  <a:tcPr marL="0" marR="0" marT="14400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1D6"/>
                    </a:solidFill>
                  </a:tcPr>
                </a:tc>
                <a:tc>
                  <a:txBody>
                    <a:bodyPr/>
                    <a:lstStyle/>
                    <a:p>
                      <a:pPr>
                        <a:lnSpc>
                          <a:spcPct val="100000"/>
                        </a:lnSpc>
                        <a:spcBef>
                          <a:spcPts val="830"/>
                        </a:spcBef>
                      </a:pPr>
                      <a:endParaRPr sz="2350" spc="0" dirty="0">
                        <a:latin typeface="Arial" panose="020B0604020202020204" pitchFamily="34" charset="0"/>
                        <a:cs typeface="Arial" panose="020B0604020202020204" pitchFamily="34" charset="0"/>
                      </a:endParaRPr>
                    </a:p>
                    <a:p>
                      <a:pPr algn="ctr">
                        <a:lnSpc>
                          <a:spcPct val="100000"/>
                        </a:lnSpc>
                      </a:pPr>
                      <a:r>
                        <a:rPr sz="2350" spc="0" dirty="0">
                          <a:latin typeface="Arial" panose="020B0604020202020204" pitchFamily="34" charset="0"/>
                          <a:cs typeface="Arial" panose="020B0604020202020204" pitchFamily="34" charset="0"/>
                        </a:rPr>
                        <a:t>2</a:t>
                      </a:r>
                    </a:p>
                  </a:txBody>
                  <a:tcPr marL="0" marR="0" marT="14400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1D6"/>
                    </a:solidFill>
                  </a:tcPr>
                </a:tc>
                <a:extLst>
                  <a:ext uri="{0D108BD9-81ED-4DB2-BD59-A6C34878D82A}">
                    <a16:rowId xmlns:a16="http://schemas.microsoft.com/office/drawing/2014/main" val="10004"/>
                  </a:ext>
                </a:extLst>
              </a:tr>
            </a:tbl>
          </a:graphicData>
        </a:graphic>
      </p:graphicFrame>
      <p:sp>
        <p:nvSpPr>
          <p:cNvPr id="11" name="object 11"/>
          <p:cNvSpPr txBox="1">
            <a:spLocks noGrp="1"/>
          </p:cNvSpPr>
          <p:nvPr>
            <p:ph type="ftr" sz="quarter" idx="10"/>
          </p:nvPr>
        </p:nvSpPr>
        <p:spPr>
          <a:xfrm>
            <a:off x="885825" y="10939463"/>
            <a:ext cx="5575300" cy="233397"/>
          </a:xfrm>
        </p:spPr>
        <p:txBody>
          <a:bodyPr vert="horz" wrap="square" lIns="0" tIns="25400" rIns="0" bIns="0" rtlCol="0">
            <a:spAutoFit/>
          </a:bodyPr>
          <a:lstStyle/>
          <a:p>
            <a:r>
              <a:rPr lang="en-CA" dirty="0"/>
              <a:t>Mission: Explore to Restore — Living Planet Report Canada for Kids</a:t>
            </a:r>
          </a:p>
        </p:txBody>
      </p:sp>
      <p:sp>
        <p:nvSpPr>
          <p:cNvPr id="12" name="object 12"/>
          <p:cNvSpPr txBox="1">
            <a:spLocks noGrp="1"/>
          </p:cNvSpPr>
          <p:nvPr>
            <p:ph type="sldNum" sz="quarter" idx="11"/>
          </p:nvPr>
        </p:nvSpPr>
        <p:spPr>
          <a:xfrm>
            <a:off x="18738850" y="10947400"/>
            <a:ext cx="609600" cy="233397"/>
          </a:xfrm>
        </p:spPr>
        <p:txBody>
          <a:bodyPr vert="horz" wrap="square" lIns="0" tIns="25400" rIns="0" bIns="0" rtlCol="0">
            <a:spAutoFit/>
          </a:bodyPr>
          <a:lstStyle/>
          <a:p>
            <a:fld id="{81D60167-4931-47E6-BA6A-407CBD079E47}" type="slidenum">
              <a:rPr lang="en-CA" dirty="0"/>
              <a:pPr/>
              <a:t>5</a:t>
            </a:fld>
            <a:endParaRPr lang="en-CA" dirty="0"/>
          </a:p>
        </p:txBody>
      </p:sp>
      <p:sp>
        <p:nvSpPr>
          <p:cNvPr id="6" name="object 6"/>
          <p:cNvSpPr txBox="1">
            <a:spLocks noGrp="1"/>
          </p:cNvSpPr>
          <p:nvPr>
            <p:ph type="title" idx="4294967295"/>
          </p:nvPr>
        </p:nvSpPr>
        <p:spPr>
          <a:xfrm>
            <a:off x="942380" y="1737661"/>
            <a:ext cx="12819063" cy="44307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00728F"/>
                </a:solidFill>
                <a:latin typeface="Arial" panose="020B0604020202020204" pitchFamily="34" charset="0"/>
                <a:cs typeface="Arial" panose="020B0604020202020204" pitchFamily="34" charset="0"/>
              </a:rPr>
              <a:t>Table 2 : </a:t>
            </a:r>
            <a:r>
              <a:rPr sz="2800" dirty="0">
                <a:solidFill>
                  <a:srgbClr val="000000"/>
                </a:solidFill>
                <a:latin typeface="Arial" panose="020B0604020202020204" pitchFamily="34" charset="0"/>
                <a:cs typeface="Arial" panose="020B0604020202020204" pitchFamily="34" charset="0"/>
              </a:rPr>
              <a:t>How many game cards/strips of tape should I</a:t>
            </a:r>
            <a:r>
              <a:rPr lang="en-CA" sz="2800" dirty="0">
                <a:solidFill>
                  <a:srgbClr val="000000"/>
                </a:solidFill>
                <a:latin typeface="Arial" panose="020B0604020202020204" pitchFamily="34" charset="0"/>
                <a:cs typeface="Arial" panose="020B0604020202020204" pitchFamily="34" charset="0"/>
              </a:rPr>
              <a:t> make</a:t>
            </a:r>
            <a:r>
              <a:rPr sz="2800" dirty="0">
                <a:solidFill>
                  <a:srgbClr val="000000"/>
                </a:solidFill>
                <a:latin typeface="Arial" panose="020B0604020202020204" pitchFamily="34" charset="0"/>
                <a:cs typeface="Arial" panose="020B0604020202020204" pitchFamily="34" charset="0"/>
              </a:rPr>
              <a:t>?</a:t>
            </a:r>
            <a:endParaRPr sz="2800" dirty="0">
              <a:latin typeface="Arial" panose="020B0604020202020204" pitchFamily="34" charset="0"/>
              <a:cs typeface="Arial" panose="020B0604020202020204" pitchFamily="34" charset="0"/>
            </a:endParaRPr>
          </a:p>
        </p:txBody>
      </p:sp>
      <p:sp>
        <p:nvSpPr>
          <p:cNvPr id="7" name="object 7"/>
          <p:cNvSpPr/>
          <p:nvPr/>
        </p:nvSpPr>
        <p:spPr>
          <a:xfrm>
            <a:off x="15259569" y="2283362"/>
            <a:ext cx="3902710" cy="3936365"/>
          </a:xfrm>
          <a:custGeom>
            <a:avLst/>
            <a:gdLst/>
            <a:ahLst/>
            <a:cxnLst/>
            <a:rect l="l" t="t" r="r" b="b"/>
            <a:pathLst>
              <a:path w="3902709" h="3936365">
                <a:moveTo>
                  <a:pt x="3828375" y="0"/>
                </a:moveTo>
                <a:lnTo>
                  <a:pt x="73777" y="0"/>
                </a:lnTo>
                <a:lnTo>
                  <a:pt x="45061" y="5798"/>
                </a:lnTo>
                <a:lnTo>
                  <a:pt x="21610" y="21610"/>
                </a:lnTo>
                <a:lnTo>
                  <a:pt x="5798" y="45061"/>
                </a:lnTo>
                <a:lnTo>
                  <a:pt x="0" y="73777"/>
                </a:lnTo>
                <a:lnTo>
                  <a:pt x="0" y="3862563"/>
                </a:lnTo>
                <a:lnTo>
                  <a:pt x="5798" y="3891283"/>
                </a:lnTo>
                <a:lnTo>
                  <a:pt x="21610" y="3914734"/>
                </a:lnTo>
                <a:lnTo>
                  <a:pt x="45061" y="3930543"/>
                </a:lnTo>
                <a:lnTo>
                  <a:pt x="73777" y="3936340"/>
                </a:lnTo>
                <a:lnTo>
                  <a:pt x="3828375" y="3936340"/>
                </a:lnTo>
                <a:lnTo>
                  <a:pt x="3857091" y="3930543"/>
                </a:lnTo>
                <a:lnTo>
                  <a:pt x="3880542" y="3914734"/>
                </a:lnTo>
                <a:lnTo>
                  <a:pt x="3896355" y="3891283"/>
                </a:lnTo>
                <a:lnTo>
                  <a:pt x="3902153" y="3862563"/>
                </a:lnTo>
                <a:lnTo>
                  <a:pt x="3902153" y="73777"/>
                </a:lnTo>
                <a:lnTo>
                  <a:pt x="3896355" y="45061"/>
                </a:lnTo>
                <a:lnTo>
                  <a:pt x="3880542" y="21610"/>
                </a:lnTo>
                <a:lnTo>
                  <a:pt x="3857091" y="5798"/>
                </a:lnTo>
                <a:lnTo>
                  <a:pt x="3828375"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15482464" y="2522838"/>
            <a:ext cx="3416300" cy="3541034"/>
          </a:xfrm>
          <a:prstGeom prst="rect">
            <a:avLst/>
          </a:prstGeom>
        </p:spPr>
        <p:txBody>
          <a:bodyPr vert="horz" wrap="square" lIns="0" tIns="12065" rIns="0" bIns="0" rtlCol="0">
            <a:spAutoFit/>
          </a:bodyPr>
          <a:lstStyle/>
          <a:p>
            <a:pPr marL="12700" marR="5080">
              <a:spcBef>
                <a:spcPts val="95"/>
              </a:spcBef>
            </a:pPr>
            <a:r>
              <a:rPr sz="1900" dirty="0">
                <a:latin typeface="Arial" panose="020B0604020202020204" pitchFamily="34" charset="0"/>
                <a:cs typeface="Arial" panose="020B0604020202020204" pitchFamily="34" charset="0"/>
              </a:rPr>
              <a:t>Each time a player is caught, they need to give up one card.</a:t>
            </a:r>
          </a:p>
          <a:p>
            <a:pPr marL="12700" marR="191135">
              <a:spcBef>
                <a:spcPts val="65"/>
              </a:spcBef>
            </a:pPr>
            <a:r>
              <a:rPr sz="1900" dirty="0">
                <a:latin typeface="Arial" panose="020B0604020202020204" pitchFamily="34" charset="0"/>
                <a:cs typeface="Arial" panose="020B0604020202020204" pitchFamily="34" charset="0"/>
              </a:rPr>
              <a:t>One other variation would be using small strips of tape.</a:t>
            </a:r>
          </a:p>
          <a:p>
            <a:pPr marL="12700"/>
            <a:r>
              <a:rPr sz="1900" dirty="0">
                <a:latin typeface="Arial" panose="020B0604020202020204" pitchFamily="34" charset="0"/>
                <a:cs typeface="Arial" panose="020B0604020202020204" pitchFamily="34" charset="0"/>
              </a:rPr>
              <a:t>Masking tape can be found in</a:t>
            </a:r>
          </a:p>
          <a:p>
            <a:pPr marL="12700" marR="106045">
              <a:spcBef>
                <a:spcPts val="70"/>
              </a:spcBef>
            </a:pPr>
            <a:r>
              <a:rPr sz="1900" dirty="0">
                <a:latin typeface="Arial" panose="020B0604020202020204" pitchFamily="34" charset="0"/>
                <a:cs typeface="Arial" panose="020B0604020202020204" pitchFamily="34" charset="0"/>
              </a:rPr>
              <a:t>a variety of colours, and each student could have strips of tape stuck to their arm for others to pull off. Experiment with what you have on hand and what your students can use appropriately.</a:t>
            </a:r>
          </a:p>
        </p:txBody>
      </p:sp>
      <p:sp>
        <p:nvSpPr>
          <p:cNvPr id="9" name="object 9"/>
          <p:cNvSpPr/>
          <p:nvPr/>
        </p:nvSpPr>
        <p:spPr>
          <a:xfrm>
            <a:off x="15265060" y="1733978"/>
            <a:ext cx="1657985" cy="549910"/>
          </a:xfrm>
          <a:custGeom>
            <a:avLst/>
            <a:gdLst/>
            <a:ahLst/>
            <a:cxnLst/>
            <a:rect l="l" t="t" r="r" b="b"/>
            <a:pathLst>
              <a:path w="1657984" h="549910">
                <a:moveTo>
                  <a:pt x="1622390" y="0"/>
                </a:moveTo>
                <a:lnTo>
                  <a:pt x="34993" y="0"/>
                </a:lnTo>
                <a:lnTo>
                  <a:pt x="21375" y="7436"/>
                </a:lnTo>
                <a:lnTo>
                  <a:pt x="10252" y="27716"/>
                </a:lnTo>
                <a:lnTo>
                  <a:pt x="2751" y="57797"/>
                </a:lnTo>
                <a:lnTo>
                  <a:pt x="0" y="94635"/>
                </a:lnTo>
                <a:lnTo>
                  <a:pt x="0" y="454750"/>
                </a:lnTo>
                <a:lnTo>
                  <a:pt x="2751" y="491589"/>
                </a:lnTo>
                <a:lnTo>
                  <a:pt x="10252" y="521669"/>
                </a:lnTo>
                <a:lnTo>
                  <a:pt x="21375" y="541950"/>
                </a:lnTo>
                <a:lnTo>
                  <a:pt x="34993" y="549386"/>
                </a:lnTo>
                <a:lnTo>
                  <a:pt x="1622390" y="549386"/>
                </a:lnTo>
                <a:lnTo>
                  <a:pt x="1636008" y="541950"/>
                </a:lnTo>
                <a:lnTo>
                  <a:pt x="1647131" y="521669"/>
                </a:lnTo>
                <a:lnTo>
                  <a:pt x="1654633" y="491589"/>
                </a:lnTo>
                <a:lnTo>
                  <a:pt x="1657384" y="454750"/>
                </a:lnTo>
                <a:lnTo>
                  <a:pt x="1657384" y="94635"/>
                </a:lnTo>
                <a:lnTo>
                  <a:pt x="1654633" y="57797"/>
                </a:lnTo>
                <a:lnTo>
                  <a:pt x="1647131" y="27716"/>
                </a:lnTo>
                <a:lnTo>
                  <a:pt x="1636008" y="7436"/>
                </a:lnTo>
                <a:lnTo>
                  <a:pt x="1622390"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txBox="1"/>
          <p:nvPr/>
        </p:nvSpPr>
        <p:spPr>
          <a:xfrm>
            <a:off x="15383523" y="1869019"/>
            <a:ext cx="1379855" cy="304571"/>
          </a:xfrm>
          <a:prstGeom prst="rect">
            <a:avLst/>
          </a:prstGeom>
        </p:spPr>
        <p:txBody>
          <a:bodyPr vert="horz" wrap="square" lIns="0" tIns="12065" rIns="0" bIns="0" rtlCol="0">
            <a:spAutoFit/>
          </a:bodyPr>
          <a:lstStyle/>
          <a:p>
            <a:pPr marL="12700">
              <a:lnSpc>
                <a:spcPct val="100000"/>
              </a:lnSpc>
              <a:spcBef>
                <a:spcPts val="95"/>
              </a:spcBef>
            </a:pPr>
            <a:r>
              <a:rPr sz="1900" b="1" dirty="0">
                <a:solidFill>
                  <a:srgbClr val="FCC941"/>
                </a:solidFill>
                <a:latin typeface="Arial" panose="020B0604020202020204" pitchFamily="34" charset="0"/>
                <a:cs typeface="Arial" panose="020B0604020202020204" pitchFamily="34" charset="0"/>
              </a:rPr>
              <a:t>Teacher tip</a:t>
            </a:r>
            <a:endParaRPr sz="1900" b="1"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white line on a black background&#10;&#10;Description automatically generated">
            <a:extLst>
              <a:ext uri="{FF2B5EF4-FFF2-40B4-BE49-F238E27FC236}">
                <a16:creationId xmlns:a16="http://schemas.microsoft.com/office/drawing/2014/main" id="{D321EAA6-49BB-9699-BFF6-31444C904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2908122" y="79550"/>
            <a:ext cx="9200737" cy="4594323"/>
          </a:xfrm>
          <a:prstGeom prst="rect">
            <a:avLst/>
          </a:prstGeom>
        </p:spPr>
      </p:pic>
      <p:sp>
        <p:nvSpPr>
          <p:cNvPr id="2" name="object 2"/>
          <p:cNvSpPr txBox="1"/>
          <p:nvPr/>
        </p:nvSpPr>
        <p:spPr>
          <a:xfrm>
            <a:off x="821123" y="1152836"/>
            <a:ext cx="942380" cy="321242"/>
          </a:xfrm>
          <a:prstGeom prst="rect">
            <a:avLst/>
          </a:prstGeom>
        </p:spPr>
        <p:txBody>
          <a:bodyPr vert="horz" wrap="square" lIns="0" tIns="13335" rIns="0" bIns="0" rtlCol="0">
            <a:spAutoFit/>
          </a:bodyPr>
          <a:lstStyle/>
          <a:p>
            <a:pPr marL="12700">
              <a:lnSpc>
                <a:spcPct val="100000"/>
              </a:lnSpc>
              <a:spcBef>
                <a:spcPts val="105"/>
              </a:spcBef>
            </a:pPr>
            <a:r>
              <a:rPr lang="en-CA" sz="2000" b="1" dirty="0">
                <a:solidFill>
                  <a:srgbClr val="00728F"/>
                </a:solidFill>
                <a:latin typeface="Arial" panose="020B0604020202020204" pitchFamily="34" charset="0"/>
                <a:cs typeface="Arial" panose="020B0604020202020204" pitchFamily="34" charset="0"/>
              </a:rPr>
              <a:t>Step 5</a:t>
            </a:r>
            <a:endParaRPr sz="2000" b="1" dirty="0">
              <a:solidFill>
                <a:srgbClr val="00728F"/>
              </a:solidFill>
              <a:latin typeface="Arial" panose="020B0604020202020204" pitchFamily="34" charset="0"/>
              <a:cs typeface="Arial" panose="020B0604020202020204" pitchFamily="34" charset="0"/>
            </a:endParaRPr>
          </a:p>
        </p:txBody>
      </p:sp>
      <p:sp>
        <p:nvSpPr>
          <p:cNvPr id="3" name="object 3"/>
          <p:cNvSpPr txBox="1"/>
          <p:nvPr/>
        </p:nvSpPr>
        <p:spPr>
          <a:xfrm>
            <a:off x="1904051" y="1205190"/>
            <a:ext cx="3840479" cy="7283404"/>
          </a:xfrm>
          <a:prstGeom prst="rect">
            <a:avLst/>
          </a:prstGeom>
        </p:spPr>
        <p:txBody>
          <a:bodyPr vert="horz" wrap="square" lIns="0" tIns="12065" rIns="0" bIns="0" rtlCol="0">
            <a:spAutoFit/>
          </a:bodyPr>
          <a:lstStyle/>
          <a:p>
            <a:pPr marL="12700" marR="5080">
              <a:lnSpc>
                <a:spcPct val="100000"/>
              </a:lnSpc>
              <a:spcBef>
                <a:spcPts val="95"/>
              </a:spcBef>
            </a:pPr>
            <a:r>
              <a:rPr sz="1900" dirty="0">
                <a:solidFill>
                  <a:srgbClr val="222222"/>
                </a:solidFill>
                <a:latin typeface="Arial MT"/>
                <a:cs typeface="Arial MT"/>
              </a:rPr>
              <a:t>As the teacher, you will play the role of the sun and will be in the centre of the activity. Without the sun, there would be no life on earth. As the sun, you can decide on when to give students a few extra cards to the “dead” students who lose all their character</a:t>
            </a:r>
            <a:endParaRPr sz="1900" dirty="0">
              <a:latin typeface="Arial MT"/>
              <a:cs typeface="Arial MT"/>
            </a:endParaRPr>
          </a:p>
          <a:p>
            <a:pPr marL="12700" marR="177165">
              <a:lnSpc>
                <a:spcPts val="2280"/>
              </a:lnSpc>
              <a:spcBef>
                <a:spcPts val="40"/>
              </a:spcBef>
            </a:pPr>
            <a:r>
              <a:rPr sz="1900" dirty="0">
                <a:solidFill>
                  <a:srgbClr val="222222"/>
                </a:solidFill>
                <a:latin typeface="Arial MT"/>
                <a:cs typeface="Arial MT"/>
              </a:rPr>
              <a:t>cards. The decomposers can tag those students who have lost all their cards and walk them to the compost pile (The compost pile is an “out of bounds” area of the</a:t>
            </a:r>
            <a:endParaRPr sz="1900" dirty="0">
              <a:latin typeface="Arial MT"/>
              <a:cs typeface="Arial MT"/>
            </a:endParaRPr>
          </a:p>
          <a:p>
            <a:pPr marL="12700">
              <a:lnSpc>
                <a:spcPts val="2180"/>
              </a:lnSpc>
            </a:pPr>
            <a:r>
              <a:rPr sz="1900" dirty="0">
                <a:solidFill>
                  <a:srgbClr val="222222"/>
                </a:solidFill>
                <a:latin typeface="Arial MT"/>
                <a:cs typeface="Arial MT"/>
              </a:rPr>
              <a:t>game near the sun). This is where</a:t>
            </a:r>
            <a:endParaRPr sz="1900" dirty="0">
              <a:latin typeface="Arial MT"/>
              <a:cs typeface="Arial MT"/>
            </a:endParaRPr>
          </a:p>
          <a:p>
            <a:pPr marL="12700" marR="248920">
              <a:lnSpc>
                <a:spcPts val="2280"/>
              </a:lnSpc>
              <a:spcBef>
                <a:spcPts val="75"/>
              </a:spcBef>
            </a:pPr>
            <a:r>
              <a:rPr sz="1900" dirty="0">
                <a:solidFill>
                  <a:srgbClr val="222222"/>
                </a:solidFill>
                <a:latin typeface="Arial MT"/>
                <a:cs typeface="Arial MT"/>
              </a:rPr>
              <a:t>the “dead” students sit until you provide them with a few more cards.</a:t>
            </a:r>
            <a:endParaRPr sz="1900" dirty="0">
              <a:latin typeface="Arial MT"/>
              <a:cs typeface="Arial MT"/>
            </a:endParaRPr>
          </a:p>
          <a:p>
            <a:pPr marL="12700" marR="83185">
              <a:lnSpc>
                <a:spcPct val="100000"/>
              </a:lnSpc>
              <a:spcBef>
                <a:spcPts val="1764"/>
              </a:spcBef>
            </a:pPr>
            <a:r>
              <a:rPr sz="1900" dirty="0">
                <a:latin typeface="Arial MT"/>
                <a:cs typeface="Arial MT"/>
              </a:rPr>
              <a:t>You can also experiment with the ecosystem, and after each game concludes, talk to the students about what would happen if you added more decomposers? More carnivores? Time permitting, give the different scenarios a try.</a:t>
            </a:r>
          </a:p>
        </p:txBody>
      </p:sp>
      <p:sp>
        <p:nvSpPr>
          <p:cNvPr id="4" name="object 4"/>
          <p:cNvSpPr/>
          <p:nvPr/>
        </p:nvSpPr>
        <p:spPr>
          <a:xfrm>
            <a:off x="6984081" y="5046323"/>
            <a:ext cx="3996690" cy="4636770"/>
          </a:xfrm>
          <a:custGeom>
            <a:avLst/>
            <a:gdLst/>
            <a:ahLst/>
            <a:cxnLst/>
            <a:rect l="l" t="t" r="r" b="b"/>
            <a:pathLst>
              <a:path w="3996690" h="4636770">
                <a:moveTo>
                  <a:pt x="3929388" y="0"/>
                </a:moveTo>
                <a:lnTo>
                  <a:pt x="66992" y="0"/>
                </a:lnTo>
                <a:lnTo>
                  <a:pt x="40914" y="5265"/>
                </a:lnTo>
                <a:lnTo>
                  <a:pt x="19619" y="19623"/>
                </a:lnTo>
                <a:lnTo>
                  <a:pt x="5263" y="40918"/>
                </a:lnTo>
                <a:lnTo>
                  <a:pt x="0" y="66992"/>
                </a:lnTo>
                <a:lnTo>
                  <a:pt x="0" y="4569410"/>
                </a:lnTo>
                <a:lnTo>
                  <a:pt x="5263" y="4595484"/>
                </a:lnTo>
                <a:lnTo>
                  <a:pt x="19619" y="4616779"/>
                </a:lnTo>
                <a:lnTo>
                  <a:pt x="40914" y="4631137"/>
                </a:lnTo>
                <a:lnTo>
                  <a:pt x="66992" y="4636403"/>
                </a:lnTo>
                <a:lnTo>
                  <a:pt x="3929388" y="4636403"/>
                </a:lnTo>
                <a:lnTo>
                  <a:pt x="3955468" y="4631137"/>
                </a:lnTo>
                <a:lnTo>
                  <a:pt x="3976766" y="4616779"/>
                </a:lnTo>
                <a:lnTo>
                  <a:pt x="3991125" y="4595484"/>
                </a:lnTo>
                <a:lnTo>
                  <a:pt x="3996391" y="4569410"/>
                </a:lnTo>
                <a:lnTo>
                  <a:pt x="3996391" y="66992"/>
                </a:lnTo>
                <a:lnTo>
                  <a:pt x="3991125" y="40918"/>
                </a:lnTo>
                <a:lnTo>
                  <a:pt x="3976766" y="19623"/>
                </a:lnTo>
                <a:lnTo>
                  <a:pt x="3955468" y="5265"/>
                </a:lnTo>
                <a:lnTo>
                  <a:pt x="3929388" y="0"/>
                </a:lnTo>
                <a:close/>
              </a:path>
            </a:pathLst>
          </a:custGeom>
          <a:solidFill>
            <a:srgbClr val="047390"/>
          </a:solidFill>
        </p:spPr>
        <p:txBody>
          <a:bodyPr wrap="square" lIns="0" tIns="0" rIns="0" bIns="0" rtlCol="0"/>
          <a:lstStyle/>
          <a:p>
            <a:endParaRPr/>
          </a:p>
        </p:txBody>
      </p:sp>
      <p:sp>
        <p:nvSpPr>
          <p:cNvPr id="5" name="object 5"/>
          <p:cNvSpPr txBox="1"/>
          <p:nvPr/>
        </p:nvSpPr>
        <p:spPr>
          <a:xfrm>
            <a:off x="7206974" y="5104697"/>
            <a:ext cx="3472815" cy="4324902"/>
          </a:xfrm>
          <a:prstGeom prst="rect">
            <a:avLst/>
          </a:prstGeom>
        </p:spPr>
        <p:txBody>
          <a:bodyPr vert="horz" wrap="square" lIns="0" tIns="109855" rIns="0" bIns="0" rtlCol="0">
            <a:spAutoFit/>
          </a:bodyPr>
          <a:lstStyle/>
          <a:p>
            <a:pPr marL="12700">
              <a:lnSpc>
                <a:spcPct val="100000"/>
              </a:lnSpc>
              <a:spcBef>
                <a:spcPts val="865"/>
              </a:spcBef>
            </a:pPr>
            <a:r>
              <a:rPr sz="3550" dirty="0">
                <a:solidFill>
                  <a:srgbClr val="FFFFFF"/>
                </a:solidFill>
                <a:latin typeface="Arial" panose="020B0604020202020204" pitchFamily="34" charset="0"/>
                <a:cs typeface="Arial" panose="020B0604020202020204" pitchFamily="34" charset="0"/>
              </a:rPr>
              <a:t>Discussion</a:t>
            </a:r>
            <a:endParaRPr sz="3550" dirty="0">
              <a:latin typeface="Arial" panose="020B0604020202020204" pitchFamily="34" charset="0"/>
              <a:cs typeface="Arial" panose="020B0604020202020204" pitchFamily="34" charset="0"/>
            </a:endParaRPr>
          </a:p>
          <a:p>
            <a:pPr marL="12700" marR="447675">
              <a:lnSpc>
                <a:spcPct val="100000"/>
              </a:lnSpc>
              <a:spcBef>
                <a:spcPts val="405"/>
              </a:spcBef>
            </a:pPr>
            <a:r>
              <a:rPr sz="1900" dirty="0">
                <a:solidFill>
                  <a:srgbClr val="FFFFFF"/>
                </a:solidFill>
                <a:latin typeface="Arial" panose="020B0604020202020204" pitchFamily="34" charset="0"/>
                <a:cs typeface="Arial" panose="020B0604020202020204" pitchFamily="34" charset="0"/>
              </a:rPr>
              <a:t>After the game, collect the cards and return to the classroom, or stay outside if the weather is nice. The students may need a quick</a:t>
            </a:r>
            <a:endParaRPr sz="1900" dirty="0">
              <a:latin typeface="Arial" panose="020B0604020202020204" pitchFamily="34" charset="0"/>
              <a:cs typeface="Arial" panose="020B0604020202020204" pitchFamily="34" charset="0"/>
            </a:endParaRPr>
          </a:p>
          <a:p>
            <a:pPr marL="12700" marR="227329">
              <a:lnSpc>
                <a:spcPts val="2280"/>
              </a:lnSpc>
              <a:spcBef>
                <a:spcPts val="55"/>
              </a:spcBef>
            </a:pPr>
            <a:r>
              <a:rPr sz="1900" dirty="0">
                <a:solidFill>
                  <a:srgbClr val="FFFFFF"/>
                </a:solidFill>
                <a:latin typeface="Arial" panose="020B0604020202020204" pitchFamily="34" charset="0"/>
                <a:cs typeface="Arial" panose="020B0604020202020204" pitchFamily="34" charset="0"/>
              </a:rPr>
              <a:t>water break before you have the discussion.</a:t>
            </a:r>
            <a:endParaRPr sz="1900" dirty="0">
              <a:latin typeface="Arial" panose="020B0604020202020204" pitchFamily="34" charset="0"/>
              <a:cs typeface="Arial" panose="020B0604020202020204" pitchFamily="34" charset="0"/>
            </a:endParaRPr>
          </a:p>
          <a:p>
            <a:pPr marL="12700" marR="5080">
              <a:lnSpc>
                <a:spcPct val="100000"/>
              </a:lnSpc>
              <a:spcBef>
                <a:spcPts val="655"/>
              </a:spcBef>
            </a:pPr>
            <a:r>
              <a:rPr sz="1900" b="1" dirty="0">
                <a:solidFill>
                  <a:srgbClr val="FFFFFF"/>
                </a:solidFill>
                <a:latin typeface="Arial" panose="020B0604020202020204" pitchFamily="34" charset="0"/>
                <a:cs typeface="Arial" panose="020B0604020202020204" pitchFamily="34" charset="0"/>
              </a:rPr>
              <a:t>Please note: </a:t>
            </a:r>
            <a:r>
              <a:rPr sz="1900" dirty="0">
                <a:solidFill>
                  <a:srgbClr val="FFFFFF"/>
                </a:solidFill>
                <a:latin typeface="Arial" panose="020B0604020202020204" pitchFamily="34" charset="0"/>
                <a:cs typeface="Arial" panose="020B0604020202020204" pitchFamily="34" charset="0"/>
              </a:rPr>
              <a:t>It is very important to have a discussion after having an interactive simulation game. This will help to consolidate their learning.</a:t>
            </a:r>
            <a:endParaRPr sz="1900" dirty="0">
              <a:latin typeface="Arial" panose="020B0604020202020204" pitchFamily="34" charset="0"/>
              <a:cs typeface="Arial" panose="020B0604020202020204" pitchFamily="34" charset="0"/>
            </a:endParaRPr>
          </a:p>
        </p:txBody>
      </p:sp>
      <p:sp>
        <p:nvSpPr>
          <p:cNvPr id="6" name="object 6"/>
          <p:cNvSpPr/>
          <p:nvPr/>
        </p:nvSpPr>
        <p:spPr>
          <a:xfrm>
            <a:off x="12191601" y="942378"/>
            <a:ext cx="2670810" cy="701675"/>
          </a:xfrm>
          <a:custGeom>
            <a:avLst/>
            <a:gdLst/>
            <a:ahLst/>
            <a:cxnLst/>
            <a:rect l="l" t="t" r="r" b="b"/>
            <a:pathLst>
              <a:path w="2670809" h="701675">
                <a:moveTo>
                  <a:pt x="2603533" y="0"/>
                </a:moveTo>
                <a:lnTo>
                  <a:pt x="66992" y="0"/>
                </a:lnTo>
                <a:lnTo>
                  <a:pt x="40914" y="5265"/>
                </a:lnTo>
                <a:lnTo>
                  <a:pt x="19619" y="19623"/>
                </a:lnTo>
                <a:lnTo>
                  <a:pt x="5263" y="40918"/>
                </a:lnTo>
                <a:lnTo>
                  <a:pt x="0" y="66992"/>
                </a:lnTo>
                <a:lnTo>
                  <a:pt x="0" y="634525"/>
                </a:lnTo>
                <a:lnTo>
                  <a:pt x="5263" y="660599"/>
                </a:lnTo>
                <a:lnTo>
                  <a:pt x="19619" y="681894"/>
                </a:lnTo>
                <a:lnTo>
                  <a:pt x="40914" y="696252"/>
                </a:lnTo>
                <a:lnTo>
                  <a:pt x="66992" y="701517"/>
                </a:lnTo>
                <a:lnTo>
                  <a:pt x="2603533" y="701517"/>
                </a:lnTo>
                <a:lnTo>
                  <a:pt x="2629612" y="696252"/>
                </a:lnTo>
                <a:lnTo>
                  <a:pt x="2650906" y="681894"/>
                </a:lnTo>
                <a:lnTo>
                  <a:pt x="2665262" y="660599"/>
                </a:lnTo>
                <a:lnTo>
                  <a:pt x="2670526" y="634525"/>
                </a:lnTo>
                <a:lnTo>
                  <a:pt x="2670526" y="66992"/>
                </a:lnTo>
                <a:lnTo>
                  <a:pt x="2665262" y="40918"/>
                </a:lnTo>
                <a:lnTo>
                  <a:pt x="2650906" y="19623"/>
                </a:lnTo>
                <a:lnTo>
                  <a:pt x="2629612" y="5265"/>
                </a:lnTo>
                <a:lnTo>
                  <a:pt x="2603533" y="0"/>
                </a:lnTo>
                <a:close/>
              </a:path>
            </a:pathLst>
          </a:custGeom>
          <a:solidFill>
            <a:srgbClr val="222222"/>
          </a:solidFill>
        </p:spPr>
        <p:txBody>
          <a:bodyPr wrap="square" lIns="0" tIns="0" rIns="0" bIns="0" rtlCol="0"/>
          <a:lstStyle/>
          <a:p>
            <a:endParaRPr/>
          </a:p>
        </p:txBody>
      </p:sp>
      <p:sp>
        <p:nvSpPr>
          <p:cNvPr id="7" name="object 7"/>
          <p:cNvSpPr txBox="1"/>
          <p:nvPr/>
        </p:nvSpPr>
        <p:spPr>
          <a:xfrm>
            <a:off x="12367376" y="1085164"/>
            <a:ext cx="2318385" cy="380873"/>
          </a:xfrm>
          <a:prstGeom prst="rect">
            <a:avLst/>
          </a:prstGeom>
        </p:spPr>
        <p:txBody>
          <a:bodyPr vert="horz" wrap="square" lIns="0" tIns="11430" rIns="0" bIns="0" rtlCol="0">
            <a:spAutoFit/>
          </a:bodyPr>
          <a:lstStyle/>
          <a:p>
            <a:pPr marL="12700">
              <a:lnSpc>
                <a:spcPct val="100000"/>
              </a:lnSpc>
              <a:spcBef>
                <a:spcPts val="90"/>
              </a:spcBef>
            </a:pPr>
            <a:r>
              <a:rPr sz="2400" b="1" dirty="0">
                <a:solidFill>
                  <a:srgbClr val="FCC941"/>
                </a:solidFill>
                <a:latin typeface="Arial" panose="020B0604020202020204" pitchFamily="34" charset="0"/>
                <a:cs typeface="Arial" panose="020B0604020202020204" pitchFamily="34" charset="0"/>
              </a:rPr>
              <a:t>Facilitation tip:</a:t>
            </a:r>
            <a:endParaRPr sz="2400" b="1" dirty="0">
              <a:latin typeface="Arial" panose="020B0604020202020204" pitchFamily="34" charset="0"/>
              <a:cs typeface="Arial" panose="020B0604020202020204" pitchFamily="34" charset="0"/>
            </a:endParaRPr>
          </a:p>
        </p:txBody>
      </p:sp>
      <p:sp>
        <p:nvSpPr>
          <p:cNvPr id="10" name="object 10"/>
          <p:cNvSpPr/>
          <p:nvPr/>
        </p:nvSpPr>
        <p:spPr>
          <a:xfrm>
            <a:off x="12191600" y="1643893"/>
            <a:ext cx="4925060" cy="8251190"/>
          </a:xfrm>
          <a:custGeom>
            <a:avLst/>
            <a:gdLst/>
            <a:ahLst/>
            <a:cxnLst/>
            <a:rect l="l" t="t" r="r" b="b"/>
            <a:pathLst>
              <a:path w="4925059" h="8251190">
                <a:moveTo>
                  <a:pt x="4857810" y="0"/>
                </a:moveTo>
                <a:lnTo>
                  <a:pt x="66992" y="0"/>
                </a:lnTo>
                <a:lnTo>
                  <a:pt x="40914" y="5265"/>
                </a:lnTo>
                <a:lnTo>
                  <a:pt x="19619" y="19623"/>
                </a:lnTo>
                <a:lnTo>
                  <a:pt x="5263" y="40918"/>
                </a:lnTo>
                <a:lnTo>
                  <a:pt x="0" y="66992"/>
                </a:lnTo>
                <a:lnTo>
                  <a:pt x="0" y="8184096"/>
                </a:lnTo>
                <a:lnTo>
                  <a:pt x="5263" y="8210175"/>
                </a:lnTo>
                <a:lnTo>
                  <a:pt x="19619" y="8231469"/>
                </a:lnTo>
                <a:lnTo>
                  <a:pt x="40914" y="8245825"/>
                </a:lnTo>
                <a:lnTo>
                  <a:pt x="66992" y="8251089"/>
                </a:lnTo>
                <a:lnTo>
                  <a:pt x="4857810" y="8251089"/>
                </a:lnTo>
                <a:lnTo>
                  <a:pt x="4883888" y="8245825"/>
                </a:lnTo>
                <a:lnTo>
                  <a:pt x="4905183" y="8231469"/>
                </a:lnTo>
                <a:lnTo>
                  <a:pt x="4919539" y="8210175"/>
                </a:lnTo>
                <a:lnTo>
                  <a:pt x="4924802" y="8184096"/>
                </a:lnTo>
                <a:lnTo>
                  <a:pt x="4924802" y="66992"/>
                </a:lnTo>
                <a:lnTo>
                  <a:pt x="4919539" y="40918"/>
                </a:lnTo>
                <a:lnTo>
                  <a:pt x="4905183" y="19623"/>
                </a:lnTo>
                <a:lnTo>
                  <a:pt x="4883888" y="5265"/>
                </a:lnTo>
                <a:lnTo>
                  <a:pt x="4857810" y="0"/>
                </a:lnTo>
                <a:close/>
              </a:path>
            </a:pathLst>
          </a:custGeom>
          <a:solidFill>
            <a:srgbClr val="FCC941"/>
          </a:solidFill>
        </p:spPr>
        <p:txBody>
          <a:bodyPr wrap="square" lIns="0" tIns="0" rIns="0" bIns="0" rtlCol="0"/>
          <a:lstStyle/>
          <a:p>
            <a:endParaRPr/>
          </a:p>
        </p:txBody>
      </p:sp>
      <p:sp>
        <p:nvSpPr>
          <p:cNvPr id="11" name="object 11"/>
          <p:cNvSpPr txBox="1"/>
          <p:nvPr/>
        </p:nvSpPr>
        <p:spPr>
          <a:xfrm>
            <a:off x="898557" y="9188382"/>
            <a:ext cx="4892675" cy="954405"/>
          </a:xfrm>
          <a:prstGeom prst="rect">
            <a:avLst/>
          </a:prstGeom>
        </p:spPr>
        <p:txBody>
          <a:bodyPr vert="horz" wrap="square" lIns="0" tIns="12065" rIns="0" bIns="0" rtlCol="0">
            <a:spAutoFit/>
          </a:bodyPr>
          <a:lstStyle/>
          <a:p>
            <a:pPr marL="12700" marR="5080">
              <a:lnSpc>
                <a:spcPct val="101600"/>
              </a:lnSpc>
              <a:spcBef>
                <a:spcPts val="95"/>
              </a:spcBef>
            </a:pPr>
            <a:r>
              <a:rPr sz="1500" i="1" dirty="0">
                <a:latin typeface="Arial"/>
                <a:cs typeface="Arial"/>
              </a:rPr>
              <a:t>Adapted from “The Food Chain Game”, Canadian Parks and Wilderness Society - Southern Alberta (https://cpaws- southernalberta.org/education-program/food-chain-game/).</a:t>
            </a:r>
            <a:endParaRPr sz="1500" dirty="0">
              <a:latin typeface="Arial"/>
              <a:cs typeface="Arial"/>
            </a:endParaRPr>
          </a:p>
        </p:txBody>
      </p:sp>
      <p:sp>
        <p:nvSpPr>
          <p:cNvPr id="12" name="object 12"/>
          <p:cNvSpPr txBox="1"/>
          <p:nvPr/>
        </p:nvSpPr>
        <p:spPr>
          <a:xfrm>
            <a:off x="12414495" y="1883368"/>
            <a:ext cx="4411980" cy="7886133"/>
          </a:xfrm>
          <a:prstGeom prst="rect">
            <a:avLst/>
          </a:prstGeom>
        </p:spPr>
        <p:txBody>
          <a:bodyPr vert="horz" wrap="square" lIns="0" tIns="12065" rIns="0" bIns="0" rtlCol="0">
            <a:spAutoFit/>
          </a:bodyPr>
          <a:lstStyle/>
          <a:p>
            <a:pPr marL="12700" marR="375920">
              <a:lnSpc>
                <a:spcPct val="100000"/>
              </a:lnSpc>
              <a:spcBef>
                <a:spcPts val="95"/>
              </a:spcBef>
            </a:pPr>
            <a:r>
              <a:rPr sz="1900" dirty="0">
                <a:latin typeface="Arial" panose="020B0604020202020204" pitchFamily="34" charset="0"/>
                <a:cs typeface="Arial" panose="020B0604020202020204" pitchFamily="34" charset="0"/>
              </a:rPr>
              <a:t>Allow a short “think time” before discussion begins. Invite a variety of participants to share their ideas.</a:t>
            </a:r>
          </a:p>
          <a:p>
            <a:pPr marL="12700" marR="1059815">
              <a:lnSpc>
                <a:spcPct val="100000"/>
              </a:lnSpc>
              <a:spcBef>
                <a:spcPts val="1470"/>
              </a:spcBef>
            </a:pPr>
            <a:r>
              <a:rPr sz="1900" dirty="0">
                <a:latin typeface="Arial" panose="020B0604020202020204" pitchFamily="34" charset="0"/>
                <a:cs typeface="Arial" panose="020B0604020202020204" pitchFamily="34" charset="0"/>
              </a:rPr>
              <a:t>Sample questions to promote discussion:</a:t>
            </a:r>
          </a:p>
          <a:p>
            <a:pPr marL="12700">
              <a:lnSpc>
                <a:spcPct val="100000"/>
              </a:lnSpc>
              <a:spcBef>
                <a:spcPts val="855"/>
              </a:spcBef>
            </a:pPr>
            <a:r>
              <a:rPr sz="2400" b="1" dirty="0">
                <a:solidFill>
                  <a:srgbClr val="292899"/>
                </a:solidFill>
                <a:latin typeface="Arial" panose="020B0604020202020204" pitchFamily="34" charset="0"/>
                <a:cs typeface="Arial" panose="020B0604020202020204" pitchFamily="34" charset="0"/>
              </a:rPr>
              <a:t>Thinking about the game:</a:t>
            </a:r>
          </a:p>
          <a:p>
            <a:pPr marL="340995" marR="76835" indent="-187325" algn="l">
              <a:lnSpc>
                <a:spcPct val="100000"/>
              </a:lnSpc>
              <a:spcBef>
                <a:spcPts val="875"/>
              </a:spcBef>
              <a:buChar char="•"/>
              <a:tabLst>
                <a:tab pos="342265" algn="l"/>
              </a:tabLst>
            </a:pPr>
            <a:r>
              <a:rPr sz="1900" dirty="0">
                <a:latin typeface="Arial" panose="020B0604020202020204" pitchFamily="34" charset="0"/>
                <a:cs typeface="Arial" panose="020B0604020202020204" pitchFamily="34" charset="0"/>
              </a:rPr>
              <a:t>How did you feel when you were 	playing the game? Which role in the 	game did you prefer playing, and 	why?</a:t>
            </a:r>
          </a:p>
          <a:p>
            <a:pPr marL="340995" marR="169545" indent="-187325" algn="l">
              <a:lnSpc>
                <a:spcPct val="100000"/>
              </a:lnSpc>
              <a:spcBef>
                <a:spcPts val="355"/>
              </a:spcBef>
              <a:buChar char="•"/>
              <a:tabLst>
                <a:tab pos="342265" algn="l"/>
              </a:tabLst>
            </a:pPr>
            <a:r>
              <a:rPr sz="1900" dirty="0">
                <a:latin typeface="Arial" panose="020B0604020202020204" pitchFamily="34" charset="0"/>
                <a:cs typeface="Arial" panose="020B0604020202020204" pitchFamily="34" charset="0"/>
              </a:rPr>
              <a:t>What did you do to avoid getting 	caught? Do animals and plants use 	similar strategies?</a:t>
            </a:r>
          </a:p>
          <a:p>
            <a:pPr marL="340995" marR="5080" indent="-187325" algn="l">
              <a:lnSpc>
                <a:spcPct val="100000"/>
              </a:lnSpc>
              <a:spcBef>
                <a:spcPts val="360"/>
              </a:spcBef>
              <a:buChar char="•"/>
              <a:tabLst>
                <a:tab pos="342265" algn="l"/>
              </a:tabLst>
            </a:pPr>
            <a:r>
              <a:rPr sz="1900" dirty="0">
                <a:latin typeface="Arial" panose="020B0604020202020204" pitchFamily="34" charset="0"/>
                <a:cs typeface="Arial" panose="020B0604020202020204" pitchFamily="34" charset="0"/>
              </a:rPr>
              <a:t>What strategies did you use to catch 	other students? Do animals and 	plants use these strategies?</a:t>
            </a:r>
          </a:p>
          <a:p>
            <a:pPr marL="340995" marR="364490" indent="-187325" algn="l">
              <a:lnSpc>
                <a:spcPct val="100000"/>
              </a:lnSpc>
              <a:spcBef>
                <a:spcPts val="359"/>
              </a:spcBef>
              <a:buChar char="•"/>
              <a:tabLst>
                <a:tab pos="342265" algn="l"/>
              </a:tabLst>
            </a:pPr>
            <a:r>
              <a:rPr sz="1900" dirty="0">
                <a:latin typeface="Arial" panose="020B0604020202020204" pitchFamily="34" charset="0"/>
                <a:cs typeface="Arial" panose="020B0604020202020204" pitchFamily="34" charset="0"/>
              </a:rPr>
              <a:t>If we added humans to the food 	chain</a:t>
            </a:r>
            <a:r>
              <a:rPr lang="fr-CA" sz="190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what rules would we add?</a:t>
            </a:r>
          </a:p>
          <a:p>
            <a:pPr marL="340995" marR="437515" indent="-187325" algn="l">
              <a:lnSpc>
                <a:spcPct val="100000"/>
              </a:lnSpc>
              <a:spcBef>
                <a:spcPts val="360"/>
              </a:spcBef>
              <a:buChar char="•"/>
              <a:tabLst>
                <a:tab pos="342265" algn="l"/>
              </a:tabLst>
            </a:pPr>
            <a:r>
              <a:rPr sz="1900" dirty="0">
                <a:latin typeface="Arial" panose="020B0604020202020204" pitchFamily="34" charset="0"/>
                <a:cs typeface="Arial" panose="020B0604020202020204" pitchFamily="34" charset="0"/>
              </a:rPr>
              <a:t>What would happen if we added 	disease?</a:t>
            </a:r>
          </a:p>
          <a:p>
            <a:pPr marL="340995" marR="188595" indent="-187325" algn="l">
              <a:lnSpc>
                <a:spcPct val="100000"/>
              </a:lnSpc>
              <a:spcBef>
                <a:spcPts val="365"/>
              </a:spcBef>
              <a:buChar char="•"/>
              <a:tabLst>
                <a:tab pos="342265" algn="l"/>
              </a:tabLst>
            </a:pPr>
            <a:r>
              <a:rPr sz="1900" dirty="0">
                <a:latin typeface="Arial" panose="020B0604020202020204" pitchFamily="34" charset="0"/>
                <a:cs typeface="Arial" panose="020B0604020202020204" pitchFamily="34" charset="0"/>
              </a:rPr>
              <a:t>What would happen if we added a 	natural disaster,</a:t>
            </a:r>
            <a:r>
              <a:rPr lang="fr-CA" sz="190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such as a wildfire 	that burned up most of plants or a 	flood?</a:t>
            </a:r>
          </a:p>
        </p:txBody>
      </p:sp>
      <p:sp>
        <p:nvSpPr>
          <p:cNvPr id="13" name="object 13"/>
          <p:cNvSpPr txBox="1"/>
          <p:nvPr/>
        </p:nvSpPr>
        <p:spPr>
          <a:xfrm>
            <a:off x="5902414" y="1152836"/>
            <a:ext cx="949236" cy="321242"/>
          </a:xfrm>
          <a:prstGeom prst="rect">
            <a:avLst/>
          </a:prstGeom>
        </p:spPr>
        <p:txBody>
          <a:bodyPr vert="horz" wrap="square" lIns="0" tIns="13335" rIns="0" bIns="0" rtlCol="0">
            <a:spAutoFit/>
          </a:bodyPr>
          <a:lstStyle/>
          <a:p>
            <a:pPr marL="12700">
              <a:lnSpc>
                <a:spcPct val="100000"/>
              </a:lnSpc>
              <a:spcBef>
                <a:spcPts val="105"/>
              </a:spcBef>
            </a:pPr>
            <a:r>
              <a:rPr lang="en-CA" sz="2000" b="1" dirty="0">
                <a:solidFill>
                  <a:srgbClr val="00728F"/>
                </a:solidFill>
                <a:latin typeface="Arial" panose="020B0604020202020204" pitchFamily="34" charset="0"/>
                <a:cs typeface="Arial" panose="020B0604020202020204" pitchFamily="34" charset="0"/>
              </a:rPr>
              <a:t>Step 6</a:t>
            </a:r>
            <a:endParaRPr sz="2000" b="1" dirty="0">
              <a:solidFill>
                <a:srgbClr val="00728F"/>
              </a:solidFill>
              <a:latin typeface="Arial" panose="020B0604020202020204" pitchFamily="34" charset="0"/>
              <a:cs typeface="Arial" panose="020B0604020202020204" pitchFamily="34" charset="0"/>
            </a:endParaRPr>
          </a:p>
        </p:txBody>
      </p:sp>
      <p:sp>
        <p:nvSpPr>
          <p:cNvPr id="14" name="object 14"/>
          <p:cNvSpPr txBox="1"/>
          <p:nvPr/>
        </p:nvSpPr>
        <p:spPr>
          <a:xfrm>
            <a:off x="6985342" y="1205190"/>
            <a:ext cx="3958590" cy="3493770"/>
          </a:xfrm>
          <a:prstGeom prst="rect">
            <a:avLst/>
          </a:prstGeom>
        </p:spPr>
        <p:txBody>
          <a:bodyPr vert="horz" wrap="square" lIns="0" tIns="12065" rIns="0" bIns="0" rtlCol="0">
            <a:spAutoFit/>
          </a:bodyPr>
          <a:lstStyle/>
          <a:p>
            <a:pPr marL="12700" marR="5080">
              <a:lnSpc>
                <a:spcPct val="100000"/>
              </a:lnSpc>
              <a:spcBef>
                <a:spcPts val="95"/>
              </a:spcBef>
            </a:pPr>
            <a:r>
              <a:rPr sz="1900" dirty="0">
                <a:solidFill>
                  <a:srgbClr val="222222"/>
                </a:solidFill>
                <a:latin typeface="Arial MT"/>
                <a:cs typeface="Arial MT"/>
              </a:rPr>
              <a:t>Tell the students approximately how long the game will last (Try 10-20 minutes depending on the age and maturity of the group). Explain and model the signal that you will use to end the game (e.g., whistle, small drum, waving a flag). You are now ready to begin! Important note: When starting the game,</a:t>
            </a:r>
            <a:endParaRPr sz="1900" dirty="0">
              <a:latin typeface="Arial MT"/>
              <a:cs typeface="Arial MT"/>
            </a:endParaRPr>
          </a:p>
          <a:p>
            <a:pPr marL="12700" marR="45720">
              <a:lnSpc>
                <a:spcPts val="2280"/>
              </a:lnSpc>
              <a:spcBef>
                <a:spcPts val="35"/>
              </a:spcBef>
            </a:pPr>
            <a:r>
              <a:rPr sz="1900" dirty="0">
                <a:solidFill>
                  <a:srgbClr val="222222"/>
                </a:solidFill>
                <a:latin typeface="Arial MT"/>
                <a:cs typeface="Arial MT"/>
              </a:rPr>
              <a:t>give the producers a 10-second head start, followed by herbivores, carnivores and the decomposers.</a:t>
            </a:r>
            <a:endParaRPr sz="1900" dirty="0">
              <a:latin typeface="Arial MT"/>
              <a:cs typeface="Arial MT"/>
            </a:endParaRPr>
          </a:p>
        </p:txBody>
      </p:sp>
      <p:sp>
        <p:nvSpPr>
          <p:cNvPr id="16" name="object 16"/>
          <p:cNvSpPr txBox="1">
            <a:spLocks noGrp="1"/>
          </p:cNvSpPr>
          <p:nvPr>
            <p:ph type="ftr" sz="quarter" idx="10"/>
          </p:nvPr>
        </p:nvSpPr>
        <p:spPr/>
        <p:txBody>
          <a:bodyPr vert="horz" wrap="square" lIns="0" tIns="25400" rIns="0" bIns="0" rtlCol="0">
            <a:spAutoFit/>
          </a:bodyPr>
          <a:lstStyle/>
          <a:p>
            <a:r>
              <a:rPr lang="en-CA" dirty="0"/>
              <a:t>Mission: Explore to Restore — Living Planet Report Canada for Kids</a:t>
            </a:r>
          </a:p>
        </p:txBody>
      </p:sp>
      <p:sp>
        <p:nvSpPr>
          <p:cNvPr id="17" name="object 17"/>
          <p:cNvSpPr txBox="1">
            <a:spLocks noGrp="1"/>
          </p:cNvSpPr>
          <p:nvPr>
            <p:ph type="sldNum" sz="quarter" idx="11"/>
          </p:nvPr>
        </p:nvSpPr>
        <p:spPr/>
        <p:txBody>
          <a:bodyPr vert="horz" wrap="square" lIns="0" tIns="25400" rIns="0" bIns="0" rtlCol="0">
            <a:spAutoFit/>
          </a:bodyPr>
          <a:lstStyle/>
          <a:p>
            <a:fld id="{81D60167-4931-47E6-BA6A-407CBD079E47}" type="slidenum">
              <a:rPr lang="en-CA" dirty="0"/>
              <a:pPr/>
              <a:t>6</a:t>
            </a:fld>
            <a:endParaRPr lang="en-CA" dirty="0"/>
          </a:p>
        </p:txBody>
      </p:sp>
      <p:pic>
        <p:nvPicPr>
          <p:cNvPr id="20" name="Picture 19" descr="A yellow spiral on a black background&#10;&#10;Description automatically generated">
            <a:extLst>
              <a:ext uri="{FF2B5EF4-FFF2-40B4-BE49-F238E27FC236}">
                <a16:creationId xmlns:a16="http://schemas.microsoft.com/office/drawing/2014/main" id="{50402878-D3CC-04F1-F692-62C511AA3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2" y="-953793"/>
            <a:ext cx="7772400" cy="190758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white line on a black background&#10;&#10;Description automatically generated">
            <a:extLst>
              <a:ext uri="{FF2B5EF4-FFF2-40B4-BE49-F238E27FC236}">
                <a16:creationId xmlns:a16="http://schemas.microsoft.com/office/drawing/2014/main" id="{3CFCE9F2-E69B-B777-32CB-816FD3E40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25" y="-1895509"/>
            <a:ext cx="7772400" cy="3881093"/>
          </a:xfrm>
          <a:prstGeom prst="rect">
            <a:avLst/>
          </a:prstGeom>
        </p:spPr>
      </p:pic>
      <p:sp>
        <p:nvSpPr>
          <p:cNvPr id="3" name="object 3"/>
          <p:cNvSpPr txBox="1"/>
          <p:nvPr/>
        </p:nvSpPr>
        <p:spPr>
          <a:xfrm>
            <a:off x="949782" y="942379"/>
            <a:ext cx="4233306" cy="6651871"/>
          </a:xfrm>
          <a:prstGeom prst="rect">
            <a:avLst/>
          </a:prstGeom>
          <a:solidFill>
            <a:srgbClr val="FCC941"/>
          </a:solidFill>
        </p:spPr>
        <p:txBody>
          <a:bodyPr vert="horz" wrap="square" lIns="0" tIns="287020" rIns="0" bIns="108000" rtlCol="0">
            <a:spAutoFit/>
          </a:bodyPr>
          <a:lstStyle/>
          <a:p>
            <a:pPr marL="415925" marR="908685" algn="l">
              <a:lnSpc>
                <a:spcPts val="3080"/>
              </a:lnSpc>
            </a:pPr>
            <a:r>
              <a:rPr sz="2400" b="1" dirty="0">
                <a:solidFill>
                  <a:srgbClr val="292899"/>
                </a:solidFill>
                <a:latin typeface="Arial" panose="020B0604020202020204" pitchFamily="34" charset="0"/>
                <a:cs typeface="Arial" panose="020B0604020202020204" pitchFamily="34" charset="0"/>
              </a:rPr>
              <a:t>Thinking about real world ecosystems:</a:t>
            </a:r>
          </a:p>
          <a:p>
            <a:pPr marL="565150" marR="499745" indent="-187325">
              <a:lnSpc>
                <a:spcPct val="100000"/>
              </a:lnSpc>
              <a:spcBef>
                <a:spcPts val="875"/>
              </a:spcBef>
              <a:spcAft>
                <a:spcPts val="600"/>
              </a:spcAft>
              <a:buChar char="•"/>
            </a:pPr>
            <a:r>
              <a:rPr sz="1900" dirty="0">
                <a:latin typeface="Arial" panose="020B0604020202020204" pitchFamily="34" charset="0"/>
                <a:cs typeface="Arial" panose="020B0604020202020204" pitchFamily="34" charset="0"/>
              </a:rPr>
              <a:t>THINK - What might happen to the balance of an</a:t>
            </a:r>
            <a:r>
              <a:rPr lang="en-CA" sz="190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ecosystem if a species</a:t>
            </a:r>
            <a:r>
              <a:rPr lang="en-CA" sz="190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 especially a keystone species — disappeared?</a:t>
            </a:r>
          </a:p>
          <a:p>
            <a:pPr marL="565150" marR="606425" indent="-188595">
              <a:lnSpc>
                <a:spcPct val="100000"/>
              </a:lnSpc>
              <a:spcBef>
                <a:spcPts val="285"/>
              </a:spcBef>
              <a:spcAft>
                <a:spcPts val="600"/>
              </a:spcAft>
              <a:buChar char="•"/>
              <a:tabLst>
                <a:tab pos="565150" algn="l"/>
              </a:tabLst>
            </a:pPr>
            <a:r>
              <a:rPr sz="1900" dirty="0">
                <a:latin typeface="Arial" panose="020B0604020202020204" pitchFamily="34" charset="0"/>
                <a:cs typeface="Arial" panose="020B0604020202020204" pitchFamily="34" charset="0"/>
              </a:rPr>
              <a:t>CONNEC</a:t>
            </a:r>
            <a:r>
              <a:rPr lang="fr-CA" sz="1900" dirty="0">
                <a:latin typeface="Arial" panose="020B0604020202020204" pitchFamily="34" charset="0"/>
                <a:cs typeface="Arial" panose="020B0604020202020204" pitchFamily="34" charset="0"/>
              </a:rPr>
              <a:t>T</a:t>
            </a:r>
            <a:r>
              <a:rPr sz="1900" dirty="0">
                <a:latin typeface="Arial" panose="020B0604020202020204" pitchFamily="34" charset="0"/>
                <a:cs typeface="Arial" panose="020B0604020202020204" pitchFamily="34" charset="0"/>
              </a:rPr>
              <a:t> - What might happen to other species in the ecosystem if that species disappeared?</a:t>
            </a:r>
          </a:p>
          <a:p>
            <a:pPr marL="565150" marR="379095" indent="-188595">
              <a:lnSpc>
                <a:spcPct val="100000"/>
              </a:lnSpc>
              <a:spcBef>
                <a:spcPts val="355"/>
              </a:spcBef>
              <a:spcAft>
                <a:spcPts val="600"/>
              </a:spcAft>
              <a:buChar char="•"/>
              <a:tabLst>
                <a:tab pos="565150" algn="l"/>
              </a:tabLst>
            </a:pPr>
            <a:r>
              <a:rPr sz="1900" dirty="0">
                <a:latin typeface="Arial" panose="020B0604020202020204" pitchFamily="34" charset="0"/>
                <a:cs typeface="Arial" panose="020B0604020202020204" pitchFamily="34" charset="0"/>
              </a:rPr>
              <a:t>CONCLUDE - What does this tell us about the importance of biodiversity in keeping ecosystems healthy?</a:t>
            </a:r>
          </a:p>
          <a:p>
            <a:pPr marL="565150" marR="352425" indent="-188595">
              <a:lnSpc>
                <a:spcPct val="100000"/>
              </a:lnSpc>
              <a:spcBef>
                <a:spcPts val="350"/>
              </a:spcBef>
              <a:spcAft>
                <a:spcPts val="600"/>
              </a:spcAft>
              <a:buChar char="•"/>
              <a:tabLst>
                <a:tab pos="565150" algn="l"/>
              </a:tabLst>
            </a:pPr>
            <a:r>
              <a:rPr sz="1900" dirty="0">
                <a:latin typeface="Arial" panose="020B0604020202020204" pitchFamily="34" charset="0"/>
                <a:cs typeface="Arial" panose="020B0604020202020204" pitchFamily="34" charset="0"/>
              </a:rPr>
              <a:t>EXTEND - Why is it important for people to protect species, even ones that may seem small or unimportant?</a:t>
            </a:r>
          </a:p>
        </p:txBody>
      </p:sp>
      <p:sp>
        <p:nvSpPr>
          <p:cNvPr id="4" name="object 4"/>
          <p:cNvSpPr txBox="1"/>
          <p:nvPr/>
        </p:nvSpPr>
        <p:spPr>
          <a:xfrm>
            <a:off x="949782" y="8380830"/>
            <a:ext cx="4503638" cy="941604"/>
          </a:xfrm>
          <a:prstGeom prst="rect">
            <a:avLst/>
          </a:prstGeom>
        </p:spPr>
        <p:txBody>
          <a:bodyPr vert="horz" wrap="square" lIns="0" tIns="74295" rIns="0" bIns="0" rtlCol="0">
            <a:spAutoFit/>
          </a:bodyPr>
          <a:lstStyle/>
          <a:p>
            <a:pPr marL="1092200" marR="5080" indent="-1081088">
              <a:lnSpc>
                <a:spcPts val="2280"/>
              </a:lnSpc>
              <a:spcBef>
                <a:spcPts val="585"/>
              </a:spcBef>
            </a:pPr>
            <a:r>
              <a:rPr lang="en-CA" sz="2000" b="1" dirty="0">
                <a:solidFill>
                  <a:srgbClr val="00728F"/>
                </a:solidFill>
                <a:latin typeface="Arial" panose="020B0604020202020204" pitchFamily="34" charset="0"/>
                <a:cs typeface="Arial" panose="020B0604020202020204" pitchFamily="34" charset="0"/>
              </a:rPr>
              <a:t>Step 7</a:t>
            </a:r>
            <a:r>
              <a:rPr lang="en-CA" sz="23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Students complete the exit ticket on the back of the Mission #4 card.</a:t>
            </a:r>
            <a:endParaRPr sz="1900" dirty="0">
              <a:latin typeface="Arial" panose="020B0604020202020204" pitchFamily="34" charset="0"/>
              <a:cs typeface="Arial" panose="020B0604020202020204" pitchFamily="34" charset="0"/>
            </a:endParaRPr>
          </a:p>
        </p:txBody>
      </p:sp>
      <p:sp>
        <p:nvSpPr>
          <p:cNvPr id="5" name="object 5"/>
          <p:cNvSpPr/>
          <p:nvPr/>
        </p:nvSpPr>
        <p:spPr>
          <a:xfrm flipV="1">
            <a:off x="13785850" y="1744922"/>
            <a:ext cx="1494119" cy="108405"/>
          </a:xfrm>
          <a:custGeom>
            <a:avLst/>
            <a:gdLst/>
            <a:ahLst/>
            <a:cxnLst/>
            <a:rect l="l" t="t" r="r" b="b"/>
            <a:pathLst>
              <a:path w="1183640">
                <a:moveTo>
                  <a:pt x="0" y="0"/>
                </a:moveTo>
                <a:lnTo>
                  <a:pt x="1183210" y="0"/>
                </a:lnTo>
              </a:path>
            </a:pathLst>
          </a:custGeom>
          <a:ln w="38100">
            <a:solidFill>
              <a:srgbClr val="047390"/>
            </a:solidFill>
          </a:ln>
        </p:spPr>
        <p:txBody>
          <a:bodyPr wrap="square" lIns="0" tIns="0" rIns="0" bIns="0" rtlCol="0"/>
          <a:lstStyle/>
          <a:p>
            <a:endParaRPr/>
          </a:p>
        </p:txBody>
      </p:sp>
      <p:sp>
        <p:nvSpPr>
          <p:cNvPr id="6" name="object 6"/>
          <p:cNvSpPr txBox="1"/>
          <p:nvPr/>
        </p:nvSpPr>
        <p:spPr>
          <a:xfrm>
            <a:off x="12178899" y="1463675"/>
            <a:ext cx="1683151" cy="490706"/>
          </a:xfrm>
          <a:prstGeom prst="rect">
            <a:avLst/>
          </a:prstGeom>
        </p:spPr>
        <p:txBody>
          <a:bodyPr vert="horz" wrap="square" lIns="0" tIns="12700" rIns="0" bIns="0" rtlCol="0">
            <a:spAutoFit/>
          </a:bodyPr>
          <a:lstStyle/>
          <a:p>
            <a:pPr marL="12700">
              <a:lnSpc>
                <a:spcPct val="100000"/>
              </a:lnSpc>
              <a:spcBef>
                <a:spcPts val="100"/>
              </a:spcBef>
            </a:pPr>
            <a:r>
              <a:rPr sz="3050" b="1" dirty="0">
                <a:solidFill>
                  <a:srgbClr val="047390"/>
                </a:solidFill>
                <a:latin typeface="Arial" panose="020B0604020202020204" pitchFamily="34" charset="0"/>
                <a:cs typeface="Arial" panose="020B0604020202020204" pitchFamily="34" charset="0"/>
              </a:rPr>
              <a:t>Life as a</a:t>
            </a:r>
            <a:endParaRPr sz="3050" b="1" dirty="0">
              <a:latin typeface="Arial" panose="020B0604020202020204" pitchFamily="34" charset="0"/>
              <a:cs typeface="Arial" panose="020B0604020202020204" pitchFamily="34" charset="0"/>
            </a:endParaRPr>
          </a:p>
        </p:txBody>
      </p:sp>
      <p:sp>
        <p:nvSpPr>
          <p:cNvPr id="7" name="object 7"/>
          <p:cNvSpPr txBox="1"/>
          <p:nvPr/>
        </p:nvSpPr>
        <p:spPr>
          <a:xfrm>
            <a:off x="12508732" y="2040621"/>
            <a:ext cx="2685349" cy="2353529"/>
          </a:xfrm>
          <a:prstGeom prst="rect">
            <a:avLst/>
          </a:prstGeom>
        </p:spPr>
        <p:txBody>
          <a:bodyPr vert="horz" wrap="square" lIns="0" tIns="12065" rIns="0" bIns="0" rtlCol="0">
            <a:spAutoFit/>
          </a:bodyPr>
          <a:lstStyle/>
          <a:p>
            <a:pPr marL="12700" marR="219075">
              <a:lnSpc>
                <a:spcPct val="100000"/>
              </a:lnSpc>
              <a:spcBef>
                <a:spcPts val="95"/>
              </a:spcBef>
            </a:pPr>
            <a:r>
              <a:rPr sz="1900" dirty="0">
                <a:latin typeface="Arial" panose="020B0604020202020204" pitchFamily="34" charset="0"/>
                <a:cs typeface="Arial" panose="020B0604020202020204" pitchFamily="34" charset="0"/>
              </a:rPr>
              <a:t>Ask students to write about their</a:t>
            </a:r>
            <a:r>
              <a:rPr lang="en-CA" sz="190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experience. What do you think life is like being a herbivore,</a:t>
            </a:r>
          </a:p>
          <a:p>
            <a:pPr marL="12700" marR="5080">
              <a:lnSpc>
                <a:spcPts val="2280"/>
              </a:lnSpc>
              <a:spcBef>
                <a:spcPts val="55"/>
              </a:spcBef>
            </a:pPr>
            <a:r>
              <a:rPr sz="1900" dirty="0">
                <a:latin typeface="Arial" panose="020B0604020202020204" pitchFamily="34" charset="0"/>
                <a:cs typeface="Arial" panose="020B0604020202020204" pitchFamily="34" charset="0"/>
              </a:rPr>
              <a:t>carnivore, producer or decomposer? Is there one type of organism</a:t>
            </a:r>
          </a:p>
        </p:txBody>
      </p:sp>
      <p:pic>
        <p:nvPicPr>
          <p:cNvPr id="8" name="object 8"/>
          <p:cNvPicPr/>
          <p:nvPr/>
        </p:nvPicPr>
        <p:blipFill>
          <a:blip r:embed="rId4" cstate="print"/>
          <a:stretch>
            <a:fillRect/>
          </a:stretch>
        </p:blipFill>
        <p:spPr>
          <a:xfrm>
            <a:off x="12849026" y="4485727"/>
            <a:ext cx="6824018" cy="6800050"/>
          </a:xfrm>
          <a:prstGeom prst="rect">
            <a:avLst/>
          </a:prstGeom>
        </p:spPr>
      </p:pic>
      <p:sp>
        <p:nvSpPr>
          <p:cNvPr id="9" name="object 9"/>
          <p:cNvSpPr txBox="1"/>
          <p:nvPr/>
        </p:nvSpPr>
        <p:spPr>
          <a:xfrm>
            <a:off x="15576703" y="2042654"/>
            <a:ext cx="3288029" cy="2746265"/>
          </a:xfrm>
          <a:prstGeom prst="rect">
            <a:avLst/>
          </a:prstGeom>
        </p:spPr>
        <p:txBody>
          <a:bodyPr vert="horz" wrap="square" lIns="0" tIns="12065" rIns="0" bIns="0" rtlCol="0">
            <a:spAutoFit/>
          </a:bodyPr>
          <a:lstStyle/>
          <a:p>
            <a:pPr marL="12700" marR="79375">
              <a:lnSpc>
                <a:spcPct val="100000"/>
              </a:lnSpc>
              <a:spcBef>
                <a:spcPts val="95"/>
              </a:spcBef>
            </a:pPr>
            <a:r>
              <a:rPr sz="1900" dirty="0">
                <a:latin typeface="Arial" panose="020B0604020202020204" pitchFamily="34" charset="0"/>
                <a:cs typeface="Arial" panose="020B0604020202020204" pitchFamily="34" charset="0"/>
              </a:rPr>
              <a:t>(character type in this game) that you think has an easier time surviving?</a:t>
            </a:r>
          </a:p>
          <a:p>
            <a:pPr marL="12700">
              <a:lnSpc>
                <a:spcPct val="100000"/>
              </a:lnSpc>
              <a:spcBef>
                <a:spcPts val="359"/>
              </a:spcBef>
            </a:pPr>
            <a:r>
              <a:rPr sz="1900" b="1" dirty="0">
                <a:latin typeface="Arial" panose="020B0604020202020204" pitchFamily="34" charset="0"/>
                <a:cs typeface="Arial" panose="020B0604020202020204" pitchFamily="34" charset="0"/>
              </a:rPr>
              <a:t>Draw it out!</a:t>
            </a:r>
          </a:p>
          <a:p>
            <a:pPr marL="12700" marR="5080">
              <a:lnSpc>
                <a:spcPct val="100000"/>
              </a:lnSpc>
              <a:spcBef>
                <a:spcPts val="365"/>
              </a:spcBef>
            </a:pPr>
            <a:r>
              <a:rPr sz="1900" dirty="0">
                <a:latin typeface="Arial" panose="020B0604020202020204" pitchFamily="34" charset="0"/>
                <a:cs typeface="Arial" panose="020B0604020202020204" pitchFamily="34" charset="0"/>
              </a:rPr>
              <a:t>Ask students to research and draw a diagram of  the food chain requirements for the species that they chose in Lesson 3.</a:t>
            </a:r>
          </a:p>
        </p:txBody>
      </p:sp>
      <p:sp>
        <p:nvSpPr>
          <p:cNvPr id="12" name="object 12"/>
          <p:cNvSpPr txBox="1">
            <a:spLocks noGrp="1"/>
          </p:cNvSpPr>
          <p:nvPr>
            <p:ph type="ftr" sz="quarter" idx="10"/>
          </p:nvPr>
        </p:nvSpPr>
        <p:spPr/>
        <p:txBody>
          <a:bodyPr vert="horz" wrap="square" lIns="0" tIns="25400" rIns="0" bIns="0" rtlCol="0">
            <a:spAutoFit/>
          </a:bodyPr>
          <a:lstStyle/>
          <a:p>
            <a:r>
              <a:rPr lang="en-CA" dirty="0"/>
              <a:t>Mission: Explore to Restore — Living Planet Report Canada for Kids</a:t>
            </a:r>
          </a:p>
        </p:txBody>
      </p:sp>
      <p:sp>
        <p:nvSpPr>
          <p:cNvPr id="13" name="object 13"/>
          <p:cNvSpPr txBox="1">
            <a:spLocks noGrp="1"/>
          </p:cNvSpPr>
          <p:nvPr>
            <p:ph type="sldNum" sz="quarter" idx="11"/>
          </p:nvPr>
        </p:nvSpPr>
        <p:spPr/>
        <p:txBody>
          <a:bodyPr vert="horz" wrap="square" lIns="0" tIns="25400" rIns="0" bIns="0" rtlCol="0">
            <a:spAutoFit/>
          </a:bodyPr>
          <a:lstStyle/>
          <a:p>
            <a:fld id="{81D60167-4931-47E6-BA6A-407CBD079E47}" type="slidenum">
              <a:rPr lang="en-CA" dirty="0"/>
              <a:pPr/>
              <a:t>7</a:t>
            </a:fld>
            <a:endParaRPr lang="en-CA" dirty="0"/>
          </a:p>
        </p:txBody>
      </p:sp>
      <p:sp>
        <p:nvSpPr>
          <p:cNvPr id="10" name="object 10"/>
          <p:cNvSpPr txBox="1">
            <a:spLocks noGrp="1"/>
          </p:cNvSpPr>
          <p:nvPr>
            <p:ph type="title" idx="4294967295"/>
          </p:nvPr>
        </p:nvSpPr>
        <p:spPr>
          <a:xfrm>
            <a:off x="12191238" y="701675"/>
            <a:ext cx="6559550" cy="735013"/>
          </a:xfrm>
          <a:prstGeom prst="rect">
            <a:avLst/>
          </a:prstGeom>
        </p:spPr>
        <p:txBody>
          <a:bodyPr vert="horz" wrap="square" lIns="0" tIns="17145" rIns="0" bIns="0" rtlCol="0">
            <a:spAutoFit/>
          </a:bodyPr>
          <a:lstStyle/>
          <a:p>
            <a:pPr>
              <a:lnSpc>
                <a:spcPts val="5600"/>
              </a:lnSpc>
            </a:pPr>
            <a:r>
              <a:rPr sz="5300" b="1" dirty="0">
                <a:solidFill>
                  <a:srgbClr val="292899"/>
                </a:solidFill>
                <a:latin typeface="Arial" panose="020B0604020202020204" pitchFamily="34" charset="0"/>
                <a:cs typeface="Arial" panose="020B0604020202020204" pitchFamily="34" charset="0"/>
              </a:rPr>
              <a:t>Extension</a:t>
            </a:r>
            <a:r>
              <a:rPr lang="en-CA" sz="5300" b="1" dirty="0">
                <a:solidFill>
                  <a:srgbClr val="292899"/>
                </a:solidFill>
                <a:latin typeface="Arial" panose="020B0604020202020204" pitchFamily="34" charset="0"/>
                <a:cs typeface="Arial" panose="020B0604020202020204" pitchFamily="34" charset="0"/>
              </a:rPr>
              <a:t> </a:t>
            </a:r>
            <a:r>
              <a:rPr sz="5300" b="1" dirty="0">
                <a:solidFill>
                  <a:srgbClr val="292899"/>
                </a:solidFill>
                <a:latin typeface="Arial" panose="020B0604020202020204" pitchFamily="34" charset="0"/>
                <a:cs typeface="Arial" panose="020B0604020202020204" pitchFamily="34" charset="0"/>
              </a:rPr>
              <a:t>activities:</a:t>
            </a:r>
          </a:p>
        </p:txBody>
      </p:sp>
      <p:pic>
        <p:nvPicPr>
          <p:cNvPr id="11" name="object 11"/>
          <p:cNvPicPr/>
          <p:nvPr/>
        </p:nvPicPr>
        <p:blipFill>
          <a:blip r:embed="rId5" cstate="print"/>
          <a:stretch>
            <a:fillRect/>
          </a:stretch>
        </p:blipFill>
        <p:spPr>
          <a:xfrm>
            <a:off x="5183088" y="1587910"/>
            <a:ext cx="6914281" cy="8589790"/>
          </a:xfrm>
          <a:prstGeom prst="rect">
            <a:avLst/>
          </a:prstGeom>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936</TotalTime>
  <Words>2127</Words>
  <Application>Microsoft Office PowerPoint</Application>
  <PresentationFormat>Custom</PresentationFormat>
  <Paragraphs>186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MT</vt:lpstr>
      <vt:lpstr>Lucida Sans Unicode</vt:lpstr>
      <vt:lpstr>Office Theme</vt:lpstr>
      <vt:lpstr>PowerPoint Presentation</vt:lpstr>
      <vt:lpstr>A note about simulations</vt:lpstr>
      <vt:lpstr>Who’s who in the food web</vt:lpstr>
      <vt:lpstr>Table 1 : Ecosystem characters and what they do in the game</vt:lpstr>
      <vt:lpstr>Table 2 : How many game cards/strips of tape should I make?</vt:lpstr>
      <vt:lpstr>PowerPoint Presentation</vt:lpstr>
      <vt:lpstr>Extension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Ellen Jakubowski</cp:lastModifiedBy>
  <cp:revision>2</cp:revision>
  <dcterms:created xsi:type="dcterms:W3CDTF">2026-05-20T14:11:42Z</dcterms:created>
  <dcterms:modified xsi:type="dcterms:W3CDTF">2026-05-28T14:50:56Z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2026-05-08T00:00:00Z</vt:filetime>
  </property>
  <property fmtid="{D5CDD505-2E9C-101B-9397-08002B2CF9AE}" pid="3" name="Creator">
    <vt:lpwstr>Adobe InDesign 20.5 (Macintosh)</vt:lpwstr>
  </property>
  <property fmtid="{D5CDD505-2E9C-101B-9397-08002B2CF9AE}" pid="4" name="LastSaved">
    <vt:filetime>2026-05-20T00:00:00Z</vt:filetime>
  </property>
  <property fmtid="{D5CDD505-2E9C-101B-9397-08002B2CF9AE}" pid="5" name="Producer">
    <vt:lpwstr>Adobe PDF Library 17.0</vt:lpwstr>
  </property>
</Properties>
</file>