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4" r:id="rId2"/>
    <p:sldMasterId id="2147483690" r:id="rId3"/>
  </p:sldMasterIdLst>
  <p:sldIdLst>
    <p:sldId id="256" r:id="rId4"/>
    <p:sldId id="257" r:id="rId5"/>
    <p:sldId id="258" r:id="rId6"/>
    <p:sldId id="259" r:id="rId7"/>
    <p:sldId id="260" r:id="rId8"/>
    <p:sldId id="261" r:id="rId9"/>
    <p:sldId id="262" r:id="rId10"/>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26"/>
  </p:normalViewPr>
  <p:slideViewPr>
    <p:cSldViewPr>
      <p:cViewPr varScale="1">
        <p:scale>
          <a:sx n="70" d="100"/>
          <a:sy n="70" d="100"/>
        </p:scale>
        <p:origin x="896"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383764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3897658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1915816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249771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257953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E8778B-BAF9-410D-AB35-F872CFB4E84C}"/>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6" name="Slide Number Placeholder 5">
            <a:extLst>
              <a:ext uri="{FF2B5EF4-FFF2-40B4-BE49-F238E27FC236}">
                <a16:creationId xmlns:a16="http://schemas.microsoft.com/office/drawing/2014/main" id="{13E652D5-4076-D833-F538-CD0A9A746E99}"/>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420447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sz="half" idx="2"/>
          </p:nvPr>
        </p:nvSpPr>
        <p:spPr>
          <a:xfrm>
            <a:off x="1165274" y="3245067"/>
            <a:ext cx="5523230" cy="6322695"/>
          </a:xfrm>
          <a:prstGeom prst="rect">
            <a:avLst/>
          </a:prstGeom>
        </p:spPr>
        <p:txBody>
          <a:bodyPr wrap="square" lIns="0" tIns="0" rIns="0" bIns="0">
            <a:spAutoFit/>
          </a:bodyPr>
          <a:lstStyle>
            <a:lvl1pPr>
              <a:defRPr sz="3050" b="0" i="0">
                <a:solidFill>
                  <a:srgbClr val="047390"/>
                </a:solidFill>
                <a:latin typeface="Arial MT"/>
                <a:cs typeface="Arial MT"/>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8BFDB93-8EA2-B837-D38F-D2F45D76450E}"/>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8" name="Slide Number Placeholder 7">
            <a:extLst>
              <a:ext uri="{FF2B5EF4-FFF2-40B4-BE49-F238E27FC236}">
                <a16:creationId xmlns:a16="http://schemas.microsoft.com/office/drawing/2014/main" id="{A69076F7-5E94-821E-9844-7375FA29CF5B}"/>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215034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65BA20DF-A8EF-71E4-F3AF-930BF93AE2A4}"/>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8" name="Slide Number Placeholder 7">
            <a:extLst>
              <a:ext uri="{FF2B5EF4-FFF2-40B4-BE49-F238E27FC236}">
                <a16:creationId xmlns:a16="http://schemas.microsoft.com/office/drawing/2014/main" id="{58494240-7751-A0F0-A5BF-755BE01AA15F}"/>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284727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E3707E8-5041-133D-8BB4-AA9C4CC2CD7D}"/>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9" name="Slide Number Placeholder 8">
            <a:extLst>
              <a:ext uri="{FF2B5EF4-FFF2-40B4-BE49-F238E27FC236}">
                <a16:creationId xmlns:a16="http://schemas.microsoft.com/office/drawing/2014/main" id="{FC3120B1-4466-389C-DA3F-82D4253C4B08}"/>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299836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766A821-2B72-EE21-90BF-FFBF2C8C4F70}"/>
              </a:ext>
            </a:extLst>
          </p:cNvPr>
          <p:cNvSpPr>
            <a:spLocks noGrp="1"/>
          </p:cNvSpPr>
          <p:nvPr>
            <p:ph type="ftr" sz="quarter" idx="10"/>
          </p:nvPr>
        </p:nvSpPr>
        <p:spPr/>
        <p:txBody>
          <a:body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7" name="Slide Number Placeholder 6">
            <a:extLst>
              <a:ext uri="{FF2B5EF4-FFF2-40B4-BE49-F238E27FC236}">
                <a16:creationId xmlns:a16="http://schemas.microsoft.com/office/drawing/2014/main" id="{C4CE364C-1D24-7257-1DE0-97B631B456C4}"/>
              </a:ext>
            </a:extLst>
          </p:cNvPr>
          <p:cNvSpPr>
            <a:spLocks noGrp="1"/>
          </p:cNvSpPr>
          <p:nvPr>
            <p:ph type="sldNum" sz="quarter" idx="11"/>
          </p:nvPr>
        </p:nvSpPr>
        <p:spPr/>
        <p:txBody>
          <a:body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2995774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929679" y="1606373"/>
            <a:ext cx="4686935" cy="1590039"/>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2518" y="10939744"/>
            <a:ext cx="5575935"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95" dirty="0"/>
              <a:t>Mission:</a:t>
            </a:r>
            <a:r>
              <a:rPr spc="-75" dirty="0"/>
              <a:t> </a:t>
            </a:r>
            <a:r>
              <a:rPr spc="-114" dirty="0"/>
              <a:t>Explore</a:t>
            </a:r>
            <a:r>
              <a:rPr spc="-75" dirty="0"/>
              <a:t> </a:t>
            </a:r>
            <a:r>
              <a:rPr spc="-70" dirty="0"/>
              <a:t>to</a:t>
            </a:r>
            <a:r>
              <a:rPr spc="-75" dirty="0"/>
              <a:t> </a:t>
            </a:r>
            <a:r>
              <a:rPr spc="-114" dirty="0"/>
              <a:t>Restore</a:t>
            </a:r>
            <a:r>
              <a:rPr spc="-75" dirty="0"/>
              <a:t> </a:t>
            </a:r>
            <a:r>
              <a:rPr dirty="0"/>
              <a:t>—</a:t>
            </a:r>
            <a:r>
              <a:rPr spc="-75" dirty="0"/>
              <a:t> </a:t>
            </a:r>
            <a:r>
              <a:rPr spc="-114" dirty="0"/>
              <a:t>Living</a:t>
            </a:r>
            <a:r>
              <a:rPr spc="-70" dirty="0"/>
              <a:t> </a:t>
            </a:r>
            <a:r>
              <a:rPr spc="-100" dirty="0"/>
              <a:t>Planet</a:t>
            </a:r>
            <a:r>
              <a:rPr spc="-75" dirty="0"/>
              <a:t> </a:t>
            </a:r>
            <a:r>
              <a:rPr spc="-95" dirty="0"/>
              <a:t>Report</a:t>
            </a:r>
            <a:r>
              <a:rPr spc="-75" dirty="0"/>
              <a:t> </a:t>
            </a:r>
            <a:r>
              <a:rPr spc="-110" dirty="0"/>
              <a:t>Canada</a:t>
            </a:r>
            <a:r>
              <a:rPr spc="-75" dirty="0"/>
              <a:t> </a:t>
            </a:r>
            <a:r>
              <a:rPr spc="-45" dirty="0"/>
              <a:t>for</a:t>
            </a:r>
            <a:r>
              <a:rPr spc="-75" dirty="0"/>
              <a:t> </a:t>
            </a:r>
            <a:r>
              <a:rPr spc="-40" dirty="0"/>
              <a:t>Kids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5/22/26</a:t>
            </a:fld>
            <a:endParaRPr lang="en-US"/>
          </a:p>
        </p:txBody>
      </p:sp>
      <p:sp>
        <p:nvSpPr>
          <p:cNvPr id="6" name="Holder 6"/>
          <p:cNvSpPr>
            <a:spLocks noGrp="1"/>
          </p:cNvSpPr>
          <p:nvPr>
            <p:ph type="sldNum" sz="quarter" idx="7"/>
          </p:nvPr>
        </p:nvSpPr>
        <p:spPr>
          <a:xfrm>
            <a:off x="18987501" y="10946867"/>
            <a:ext cx="1879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919668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595"/>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17" name="bg object 17"/>
          <p:cNvSpPr/>
          <p:nvPr/>
        </p:nvSpPr>
        <p:spPr>
          <a:xfrm>
            <a:off x="0" y="10849093"/>
            <a:ext cx="20104100" cy="452755"/>
          </a:xfrm>
          <a:custGeom>
            <a:avLst/>
            <a:gdLst/>
            <a:ahLst/>
            <a:cxnLst/>
            <a:rect l="l" t="t" r="r" b="b"/>
            <a:pathLst>
              <a:path w="20104100" h="452754">
                <a:moveTo>
                  <a:pt x="0" y="452342"/>
                </a:moveTo>
                <a:lnTo>
                  <a:pt x="20104099" y="452342"/>
                </a:lnTo>
                <a:lnTo>
                  <a:pt x="20104099" y="0"/>
                </a:lnTo>
                <a:lnTo>
                  <a:pt x="0" y="0"/>
                </a:lnTo>
                <a:lnTo>
                  <a:pt x="0" y="452342"/>
                </a:lnTo>
                <a:close/>
              </a:path>
            </a:pathLst>
          </a:custGeom>
          <a:ln w="10470">
            <a:solidFill>
              <a:srgbClr val="000000"/>
            </a:solidFill>
          </a:ln>
        </p:spPr>
        <p:txBody>
          <a:bodyPr wrap="square" lIns="0" tIns="0" rIns="0" bIns="0" rtlCol="0"/>
          <a:lstStyle/>
          <a:p>
            <a:endParaRPr/>
          </a:p>
        </p:txBody>
      </p:sp>
      <p:sp>
        <p:nvSpPr>
          <p:cNvPr id="4" name="Holder 4"/>
          <p:cNvSpPr>
            <a:spLocks noGrp="1"/>
          </p:cNvSpPr>
          <p:nvPr>
            <p:ph type="ftr" sz="quarter" idx="5"/>
          </p:nvPr>
        </p:nvSpPr>
        <p:spPr>
          <a:xfrm>
            <a:off x="885918" y="10939744"/>
            <a:ext cx="5575935" cy="207749"/>
          </a:xfrm>
          <a:prstGeom prst="rect">
            <a:avLst/>
          </a:prstGeom>
        </p:spPr>
        <p:txBody>
          <a:bodyPr wrap="square" lIns="0" tIns="0" rIns="0" bIns="0">
            <a:spAutoFit/>
          </a:bodyPr>
          <a:lstStyle>
            <a:lvl1pPr>
              <a:defRPr sz="1350" b="0" i="0" spc="0">
                <a:solidFill>
                  <a:schemeClr val="bg1"/>
                </a:solidFill>
                <a:latin typeface="Arial" panose="020B0604020202020204" pitchFamily="34" charset="0"/>
                <a:cs typeface="Arial" panose="020B0604020202020204" pitchFamily="34" charset="0"/>
              </a:defRPr>
            </a:lvl1pPr>
          </a:lstStyle>
          <a:p>
            <a:pPr marL="12700">
              <a:lnSpc>
                <a:spcPct val="100000"/>
              </a:lnSpc>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6" name="Holder 6"/>
          <p:cNvSpPr>
            <a:spLocks noGrp="1"/>
          </p:cNvSpPr>
          <p:nvPr>
            <p:ph type="sldNum" sz="quarter" idx="7"/>
          </p:nvPr>
        </p:nvSpPr>
        <p:spPr>
          <a:xfrm>
            <a:off x="18738850" y="10946867"/>
            <a:ext cx="609599" cy="207749"/>
          </a:xfrm>
          <a:prstGeom prst="rect">
            <a:avLst/>
          </a:prstGeom>
        </p:spPr>
        <p:txBody>
          <a:bodyPr wrap="square" lIns="0" tIns="0" rIns="0" bIns="0">
            <a:spAutoFit/>
          </a:bodyPr>
          <a:lstStyle>
            <a:lvl1pPr>
              <a:defRPr sz="1350" b="0" i="0" spc="0" dirty="0">
                <a:solidFill>
                  <a:schemeClr val="bg1"/>
                </a:solidFill>
                <a:latin typeface="Arial" panose="020B0604020202020204" pitchFamily="34" charset="0"/>
                <a:cs typeface="Arial" panose="020B0604020202020204" pitchFamily="34" charset="0"/>
              </a:defRPr>
            </a:lvl1pPr>
          </a:lstStyle>
          <a:p>
            <a:pPr marL="38100">
              <a:lnSpc>
                <a:spcPct val="100000"/>
              </a:lnSpc>
              <a:spcBef>
                <a:spcPts val="200"/>
              </a:spcBef>
            </a:pPr>
            <a:fld id="{81D60167-4931-47E6-BA6A-407CBD079E47}" type="slidenum">
              <a:rPr lang="en-CA" spc="-50" dirty="0"/>
              <a:t>‹#›</a:t>
            </a:fld>
            <a:endParaRPr lang="en-CA" spc="-50" dirty="0"/>
          </a:p>
        </p:txBody>
      </p:sp>
    </p:spTree>
    <p:extLst>
      <p:ext uri="{BB962C8B-B14F-4D97-AF65-F5344CB8AC3E}">
        <p14:creationId xmlns:p14="http://schemas.microsoft.com/office/powerpoint/2010/main" val="240788584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atahub.wwf.ca/fr-ca/" TargetMode="External"/><Relationship Id="rId2" Type="http://schemas.openxmlformats.org/officeDocument/2006/relationships/hyperlink" Target="https://wwf.ca/fr/carteducarbon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themeOverride" Target="../theme/themeOverride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screenshot of a video game&#10;&#10;Description automatically generated">
            <a:extLst>
              <a:ext uri="{FF2B5EF4-FFF2-40B4-BE49-F238E27FC236}">
                <a16:creationId xmlns:a16="http://schemas.microsoft.com/office/drawing/2014/main" id="{C84FCC28-D956-38C8-4475-8817CBFB7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
        <p:nvSpPr>
          <p:cNvPr id="6" name="object 6"/>
          <p:cNvSpPr txBox="1"/>
          <p:nvPr/>
        </p:nvSpPr>
        <p:spPr>
          <a:xfrm>
            <a:off x="5005549" y="290544"/>
            <a:ext cx="5225415"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Rapport Planète vivante Canada pour enfants</a:t>
            </a:r>
            <a:endParaRPr sz="1900">
              <a:latin typeface="Arial" panose="020B0604020202020204" pitchFamily="34" charset="0"/>
              <a:cs typeface="Arial" panose="020B0604020202020204" pitchFamily="34" charset="0"/>
            </a:endParaRPr>
          </a:p>
        </p:txBody>
      </p:sp>
      <p:sp>
        <p:nvSpPr>
          <p:cNvPr id="19" name="object 19"/>
          <p:cNvSpPr/>
          <p:nvPr/>
        </p:nvSpPr>
        <p:spPr>
          <a:xfrm>
            <a:off x="9123632" y="5069969"/>
            <a:ext cx="4925060" cy="3100095"/>
          </a:xfrm>
          <a:custGeom>
            <a:avLst/>
            <a:gdLst/>
            <a:ahLst/>
            <a:cxnLst/>
            <a:rect l="l" t="t" r="r" b="b"/>
            <a:pathLst>
              <a:path w="4925059" h="2873375">
                <a:moveTo>
                  <a:pt x="4877683" y="0"/>
                </a:moveTo>
                <a:lnTo>
                  <a:pt x="47118" y="0"/>
                </a:lnTo>
                <a:lnTo>
                  <a:pt x="28779" y="3703"/>
                </a:lnTo>
                <a:lnTo>
                  <a:pt x="13801" y="13801"/>
                </a:lnTo>
                <a:lnTo>
                  <a:pt x="3703" y="28779"/>
                </a:lnTo>
                <a:lnTo>
                  <a:pt x="0" y="47118"/>
                </a:lnTo>
                <a:lnTo>
                  <a:pt x="0" y="2826249"/>
                </a:lnTo>
                <a:lnTo>
                  <a:pt x="3703" y="2844588"/>
                </a:lnTo>
                <a:lnTo>
                  <a:pt x="13801" y="2859566"/>
                </a:lnTo>
                <a:lnTo>
                  <a:pt x="28779" y="2869664"/>
                </a:lnTo>
                <a:lnTo>
                  <a:pt x="47118" y="2873368"/>
                </a:lnTo>
                <a:lnTo>
                  <a:pt x="4877683" y="2873368"/>
                </a:lnTo>
                <a:lnTo>
                  <a:pt x="4896027" y="2869664"/>
                </a:lnTo>
                <a:lnTo>
                  <a:pt x="4911004" y="2859566"/>
                </a:lnTo>
                <a:lnTo>
                  <a:pt x="4921101" y="2844588"/>
                </a:lnTo>
                <a:lnTo>
                  <a:pt x="4924802" y="2826249"/>
                </a:lnTo>
                <a:lnTo>
                  <a:pt x="4924802" y="47118"/>
                </a:lnTo>
                <a:lnTo>
                  <a:pt x="4921101" y="28779"/>
                </a:lnTo>
                <a:lnTo>
                  <a:pt x="4911004" y="13801"/>
                </a:lnTo>
                <a:lnTo>
                  <a:pt x="4896027" y="3703"/>
                </a:lnTo>
                <a:lnTo>
                  <a:pt x="4877683"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9110932" y="4354130"/>
            <a:ext cx="4763522" cy="425758"/>
          </a:xfrm>
          <a:prstGeom prst="rect">
            <a:avLst/>
          </a:prstGeom>
        </p:spPr>
        <p:txBody>
          <a:bodyPr vert="horz" wrap="square" lIns="0" tIns="132080" rIns="0" bIns="0" rtlCol="0">
            <a:spAutoFit/>
          </a:bodyPr>
          <a:lstStyle/>
          <a:p>
            <a:pPr marL="12700">
              <a:lnSpc>
                <a:spcPct val="100000"/>
              </a:lnSpc>
              <a:spcBef>
                <a:spcPts val="1040"/>
              </a:spcBef>
            </a:pPr>
            <a:r>
              <a:rPr sz="1900" dirty="0">
                <a:latin typeface="Arial" panose="020B0604020202020204" pitchFamily="34" charset="0"/>
                <a:cs typeface="Arial" panose="020B0604020202020204" pitchFamily="34" charset="0"/>
              </a:rPr>
              <a:t>Niveaux scolaires : 4e à 6e année</a:t>
            </a:r>
            <a:endParaRPr sz="1900">
              <a:latin typeface="Arial" panose="020B0604020202020204" pitchFamily="34" charset="0"/>
              <a:cs typeface="Arial" panose="020B0604020202020204" pitchFamily="34" charset="0"/>
            </a:endParaRPr>
          </a:p>
        </p:txBody>
      </p:sp>
      <p:sp>
        <p:nvSpPr>
          <p:cNvPr id="22" name="object 22"/>
          <p:cNvSpPr txBox="1"/>
          <p:nvPr/>
        </p:nvSpPr>
        <p:spPr>
          <a:xfrm>
            <a:off x="9252289" y="5262327"/>
            <a:ext cx="4622165" cy="2618024"/>
          </a:xfrm>
          <a:prstGeom prst="rect">
            <a:avLst/>
          </a:prstGeom>
        </p:spPr>
        <p:txBody>
          <a:bodyPr vert="horz" wrap="square" lIns="0" tIns="12065" rIns="0" bIns="0" rtlCol="0">
            <a:spAutoFit/>
          </a:bodyPr>
          <a:lstStyle/>
          <a:p>
            <a:pPr marL="12700" marR="5080">
              <a:spcBef>
                <a:spcPts val="95"/>
              </a:spcBef>
            </a:pPr>
            <a:r>
              <a:rPr lang="en-CA" sz="3550" b="1" dirty="0">
                <a:solidFill>
                  <a:srgbClr val="FFFFFF"/>
                </a:solidFill>
                <a:latin typeface="Arial" panose="020B0604020202020204" pitchFamily="34" charset="0"/>
                <a:cs typeface="Arial" panose="020B0604020202020204" pitchFamily="34" charset="0"/>
              </a:rPr>
              <a:t>Objectif principal :</a:t>
            </a:r>
            <a:endParaRPr lang="en-CA" sz="3550" b="1">
              <a:latin typeface="Arial" panose="020B0604020202020204" pitchFamily="34" charset="0"/>
              <a:cs typeface="Arial" panose="020B0604020202020204" pitchFamily="34" charset="0"/>
            </a:endParaRPr>
          </a:p>
          <a:p>
            <a:pPr marL="12700" marR="5080">
              <a:spcBef>
                <a:spcPts val="95"/>
              </a:spcBef>
            </a:pPr>
            <a:r>
              <a:rPr lang="en-CA" sz="1900" dirty="0">
                <a:solidFill>
                  <a:srgbClr val="FFFFFF"/>
                </a:solidFill>
                <a:latin typeface="Arial" panose="020B0604020202020204" pitchFamily="34" charset="0"/>
                <a:cs typeface="Arial" panose="020B0604020202020204" pitchFamily="34" charset="0"/>
              </a:rPr>
              <a:t>Les élèves se servent des histoires</a:t>
            </a:r>
            <a:r>
              <a:rPr lang="en-CA" sz="190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d’espèces sur le site Web RPVC pour enfants du WWF-Canada (wwf.ca/ rpvcenfants) et de la cartographie visuelle pour explorer la biodiversité en établissant des liens entre les espèces, leurs habitats et les écosystèmes.</a:t>
            </a:r>
            <a:endParaRPr sz="1900">
              <a:latin typeface="Arial" panose="020B0604020202020204" pitchFamily="34" charset="0"/>
              <a:cs typeface="Arial" panose="020B0604020202020204" pitchFamily="34" charset="0"/>
            </a:endParaRPr>
          </a:p>
        </p:txBody>
      </p:sp>
      <p:sp>
        <p:nvSpPr>
          <p:cNvPr id="24" name="object 24"/>
          <p:cNvSpPr txBox="1"/>
          <p:nvPr/>
        </p:nvSpPr>
        <p:spPr>
          <a:xfrm>
            <a:off x="9110932" y="8460145"/>
            <a:ext cx="5284518" cy="1769715"/>
          </a:xfrm>
          <a:prstGeom prst="rect">
            <a:avLst/>
          </a:prstGeom>
        </p:spPr>
        <p:txBody>
          <a:bodyPr vert="horz" wrap="square" lIns="0" tIns="109220" rIns="0" bIns="0" rtlCol="0">
            <a:spAutoFit/>
          </a:bodyPr>
          <a:lstStyle/>
          <a:p>
            <a:pPr>
              <a:lnSpc>
                <a:spcPts val="2360"/>
              </a:lnSpc>
              <a:spcBef>
                <a:spcPts val="860"/>
              </a:spcBef>
            </a:pPr>
            <a:r>
              <a:rPr lang="en-CA" sz="3200" dirty="0">
                <a:latin typeface="Arial" panose="020B0604020202020204" pitchFamily="34" charset="0"/>
                <a:cs typeface="Arial" panose="020B0604020202020204" pitchFamily="34" charset="0"/>
              </a:rPr>
              <a:t>Résultats d’apprentissage</a:t>
            </a:r>
            <a:endParaRPr lang="en-CA" sz="3200">
              <a:latin typeface="Arial" panose="020B0604020202020204" pitchFamily="34" charset="0"/>
              <a:cs typeface="Arial" panose="020B0604020202020204" pitchFamily="34" charset="0"/>
            </a:endParaRPr>
          </a:p>
          <a:p>
            <a:pPr>
              <a:lnSpc>
                <a:spcPts val="2360"/>
              </a:lnSpc>
              <a:spcBef>
                <a:spcPts val="860"/>
              </a:spcBef>
            </a:pPr>
            <a:r>
              <a:rPr sz="3200" dirty="0">
                <a:latin typeface="Arial" panose="020B0604020202020204" pitchFamily="34" charset="0"/>
                <a:cs typeface="Arial" panose="020B0604020202020204" pitchFamily="34" charset="0"/>
              </a:rPr>
              <a:t>généraux :</a:t>
            </a:r>
            <a:endParaRPr sz="3200">
              <a:latin typeface="Arial" panose="020B0604020202020204" pitchFamily="34" charset="0"/>
              <a:cs typeface="Arial" panose="020B0604020202020204" pitchFamily="34" charset="0"/>
            </a:endParaRPr>
          </a:p>
          <a:p>
            <a:pPr marL="12700" marR="5080">
              <a:lnSpc>
                <a:spcPct val="100000"/>
              </a:lnSpc>
              <a:spcBef>
                <a:spcPts val="409"/>
              </a:spcBef>
            </a:pPr>
            <a:r>
              <a:rPr sz="1900" dirty="0">
                <a:latin typeface="Arial" panose="020B0604020202020204" pitchFamily="34" charset="0"/>
                <a:cs typeface="Arial" panose="020B0604020202020204" pitchFamily="34" charset="0"/>
              </a:rPr>
              <a:t>Voir l’annexe 1 pour les résultats d’apprentissage généraux qui s’appliquent</a:t>
            </a:r>
            <a:r>
              <a:rPr lang="en-CA" sz="1900" dirty="0">
                <a:latin typeface="Arial" panose="020B0604020202020204" pitchFamily="34" charset="0"/>
                <a:cs typeface="Arial" panose="020B0604020202020204" pitchFamily="34" charset="0"/>
              </a:rPr>
              <a:t> </a:t>
            </a:r>
            <a:br>
              <a:rPr lang="en-CA" sz="1900" dirty="0">
                <a:latin typeface="Arial" panose="020B0604020202020204" pitchFamily="34" charset="0"/>
                <a:cs typeface="Arial" panose="020B0604020202020204" pitchFamily="34" charset="0"/>
              </a:rPr>
            </a:br>
            <a:r>
              <a:rPr sz="1900" dirty="0">
                <a:latin typeface="Arial" panose="020B0604020202020204" pitchFamily="34" charset="0"/>
                <a:cs typeface="Arial" panose="020B0604020202020204" pitchFamily="34" charset="0"/>
              </a:rPr>
              <a:t>à votre province ou territoire.</a:t>
            </a:r>
            <a:endParaRPr sz="1900">
              <a:latin typeface="Arial" panose="020B0604020202020204" pitchFamily="34" charset="0"/>
              <a:cs typeface="Arial" panose="020B0604020202020204" pitchFamily="34" charset="0"/>
            </a:endParaRPr>
          </a:p>
        </p:txBody>
      </p:sp>
      <p:sp>
        <p:nvSpPr>
          <p:cNvPr id="26" name="object 26"/>
          <p:cNvSpPr/>
          <p:nvPr/>
        </p:nvSpPr>
        <p:spPr>
          <a:xfrm>
            <a:off x="942379" y="4390830"/>
            <a:ext cx="6445010" cy="6104890"/>
          </a:xfrm>
          <a:custGeom>
            <a:avLst/>
            <a:gdLst/>
            <a:ahLst/>
            <a:cxnLst/>
            <a:rect l="l" t="t" r="r" b="b"/>
            <a:pathLst>
              <a:path w="6970395" h="6104890">
                <a:moveTo>
                  <a:pt x="6923003" y="0"/>
                </a:moveTo>
                <a:lnTo>
                  <a:pt x="47118" y="0"/>
                </a:lnTo>
                <a:lnTo>
                  <a:pt x="28779" y="3703"/>
                </a:lnTo>
                <a:lnTo>
                  <a:pt x="13801" y="13801"/>
                </a:lnTo>
                <a:lnTo>
                  <a:pt x="3703" y="28779"/>
                </a:lnTo>
                <a:lnTo>
                  <a:pt x="0" y="47118"/>
                </a:lnTo>
                <a:lnTo>
                  <a:pt x="0" y="6057742"/>
                </a:lnTo>
                <a:lnTo>
                  <a:pt x="3703" y="6076086"/>
                </a:lnTo>
                <a:lnTo>
                  <a:pt x="13801" y="6091063"/>
                </a:lnTo>
                <a:lnTo>
                  <a:pt x="28779" y="6101159"/>
                </a:lnTo>
                <a:lnTo>
                  <a:pt x="47118" y="6104861"/>
                </a:lnTo>
                <a:lnTo>
                  <a:pt x="6923003" y="6104861"/>
                </a:lnTo>
                <a:lnTo>
                  <a:pt x="6941343" y="6101159"/>
                </a:lnTo>
                <a:lnTo>
                  <a:pt x="6956320" y="6091063"/>
                </a:lnTo>
                <a:lnTo>
                  <a:pt x="6966419" y="6076086"/>
                </a:lnTo>
                <a:lnTo>
                  <a:pt x="6970122" y="6057742"/>
                </a:lnTo>
                <a:lnTo>
                  <a:pt x="6970122" y="47118"/>
                </a:lnTo>
                <a:lnTo>
                  <a:pt x="6966419" y="28779"/>
                </a:lnTo>
                <a:lnTo>
                  <a:pt x="6956320" y="13801"/>
                </a:lnTo>
                <a:lnTo>
                  <a:pt x="6941343" y="3703"/>
                </a:lnTo>
                <a:lnTo>
                  <a:pt x="6923003"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1083736" y="5786542"/>
            <a:ext cx="6066384" cy="128654"/>
          </a:xfrm>
          <a:custGeom>
            <a:avLst/>
            <a:gdLst/>
            <a:ahLst/>
            <a:cxnLst/>
            <a:rect l="l" t="t" r="r" b="b"/>
            <a:pathLst>
              <a:path w="6687820">
                <a:moveTo>
                  <a:pt x="0" y="0"/>
                </a:moveTo>
                <a:lnTo>
                  <a:pt x="6687408"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1083736" y="7515419"/>
            <a:ext cx="6066384" cy="45719"/>
          </a:xfrm>
          <a:custGeom>
            <a:avLst/>
            <a:gdLst/>
            <a:ahLst/>
            <a:cxnLst/>
            <a:rect l="l" t="t" r="r" b="b"/>
            <a:pathLst>
              <a:path w="6687820">
                <a:moveTo>
                  <a:pt x="0" y="0"/>
                </a:moveTo>
                <a:lnTo>
                  <a:pt x="6687408"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txBox="1"/>
          <p:nvPr/>
        </p:nvSpPr>
        <p:spPr>
          <a:xfrm>
            <a:off x="1166266" y="4601233"/>
            <a:ext cx="6066384" cy="979114"/>
          </a:xfrm>
          <a:prstGeom prst="rect">
            <a:avLst/>
          </a:prstGeom>
        </p:spPr>
        <p:txBody>
          <a:bodyPr vert="horz" wrap="square" lIns="0" tIns="12065" rIns="0" bIns="0" rtlCol="0">
            <a:spAutoFit/>
          </a:bodyPr>
          <a:lstStyle/>
          <a:p>
            <a:pPr marL="12700">
              <a:spcBef>
                <a:spcPts val="95"/>
              </a:spcBef>
              <a:spcAft>
                <a:spcPts val="600"/>
              </a:spcAft>
            </a:pPr>
            <a:r>
              <a:rPr lang="en-CA" sz="1900" dirty="0">
                <a:latin typeface="Arial" panose="020B0604020202020204" pitchFamily="34" charset="0"/>
                <a:cs typeface="Arial" panose="020B0604020202020204" pitchFamily="34" charset="0"/>
              </a:rPr>
              <a:t>DURÉE DE L’ACTIVITÉ :</a:t>
            </a:r>
            <a:endParaRPr lang="en-CA" sz="1900">
              <a:latin typeface="Arial" panose="020B0604020202020204" pitchFamily="34" charset="0"/>
              <a:cs typeface="Arial" panose="020B0604020202020204" pitchFamily="34" charset="0"/>
            </a:endParaRPr>
          </a:p>
          <a:p>
            <a:pPr marL="12700">
              <a:spcBef>
                <a:spcPts val="95"/>
              </a:spcBef>
            </a:pPr>
            <a:r>
              <a:rPr sz="1900" b="1" dirty="0">
                <a:latin typeface="Arial" panose="020B0604020202020204" pitchFamily="34" charset="0"/>
                <a:cs typeface="Arial" panose="020B0604020202020204" pitchFamily="34" charset="0"/>
              </a:rPr>
              <a:t>Deux périodes de classe (par exemple, univers social et</a:t>
            </a:r>
            <a:r>
              <a:rPr lang="en-CA" sz="1900" b="1" dirty="0">
                <a:latin typeface="Arial" panose="020B0604020202020204" pitchFamily="34" charset="0"/>
                <a:cs typeface="Arial" panose="020B0604020202020204" pitchFamily="34" charset="0"/>
              </a:rPr>
              <a:t> science). Environ 90 minutes.</a:t>
            </a:r>
            <a:endParaRPr lang="en-CA" sz="1900" b="1">
              <a:latin typeface="Arial" panose="020B0604020202020204" pitchFamily="34" charset="0"/>
              <a:cs typeface="Arial" panose="020B0604020202020204" pitchFamily="34" charset="0"/>
            </a:endParaRPr>
          </a:p>
        </p:txBody>
      </p:sp>
      <p:sp>
        <p:nvSpPr>
          <p:cNvPr id="33" name="object 33"/>
          <p:cNvSpPr txBox="1"/>
          <p:nvPr/>
        </p:nvSpPr>
        <p:spPr>
          <a:xfrm>
            <a:off x="1178965" y="5870135"/>
            <a:ext cx="5633313" cy="1468992"/>
          </a:xfrm>
          <a:prstGeom prst="rect">
            <a:avLst/>
          </a:prstGeom>
        </p:spPr>
        <p:txBody>
          <a:bodyPr vert="horz" wrap="square" lIns="0" tIns="106045" rIns="0" bIns="0" rtlCol="0">
            <a:spAutoFit/>
          </a:bodyPr>
          <a:lstStyle/>
          <a:p>
            <a:pPr marL="12700">
              <a:spcBef>
                <a:spcPts val="835"/>
              </a:spcBef>
            </a:pPr>
            <a:r>
              <a:rPr lang="en-CA" sz="1900" dirty="0">
                <a:latin typeface="Arial" panose="020B0604020202020204" pitchFamily="34" charset="0"/>
                <a:cs typeface="Arial" panose="020B0604020202020204" pitchFamily="34" charset="0"/>
              </a:rPr>
              <a:t>OUTILS D’ÉVALUATION :</a:t>
            </a:r>
            <a:endParaRPr lang="en-CA" sz="1900">
              <a:latin typeface="Arial" panose="020B0604020202020204" pitchFamily="34" charset="0"/>
              <a:cs typeface="Arial" panose="020B0604020202020204" pitchFamily="34" charset="0"/>
            </a:endParaRPr>
          </a:p>
          <a:p>
            <a:pPr marL="12700">
              <a:lnSpc>
                <a:spcPct val="100000"/>
              </a:lnSpc>
              <a:spcBef>
                <a:spcPts val="835"/>
              </a:spcBef>
            </a:pPr>
            <a:r>
              <a:rPr sz="1900" dirty="0">
                <a:latin typeface="Arial" panose="020B0604020202020204" pitchFamily="34" charset="0"/>
                <a:cs typeface="Arial" panose="020B0604020202020204" pitchFamily="34" charset="0"/>
              </a:rPr>
              <a:t>Élève : </a:t>
            </a:r>
            <a:r>
              <a:rPr sz="1900" b="1" dirty="0">
                <a:latin typeface="Arial" panose="020B0604020202020204" pitchFamily="34" charset="0"/>
                <a:cs typeface="Arial" panose="020B0604020202020204" pitchFamily="34" charset="0"/>
              </a:rPr>
              <a:t>Carte et verso de la carte de mission no 5</a:t>
            </a:r>
            <a:endParaRPr sz="1900" b="1">
              <a:latin typeface="Arial" panose="020B0604020202020204" pitchFamily="34" charset="0"/>
              <a:cs typeface="Arial" panose="020B0604020202020204" pitchFamily="34" charset="0"/>
            </a:endParaRPr>
          </a:p>
          <a:p>
            <a:pPr marL="12700" marR="5080">
              <a:lnSpc>
                <a:spcPct val="100000"/>
              </a:lnSpc>
              <a:spcBef>
                <a:spcPts val="740"/>
              </a:spcBef>
            </a:pPr>
            <a:r>
              <a:rPr sz="1900" dirty="0">
                <a:latin typeface="Arial" panose="020B0604020202020204" pitchFamily="34" charset="0"/>
                <a:cs typeface="Arial" panose="020B0604020202020204" pitchFamily="34" charset="0"/>
              </a:rPr>
              <a:t>Enseignant : </a:t>
            </a:r>
            <a:r>
              <a:rPr sz="1900" b="1" dirty="0">
                <a:latin typeface="Arial" panose="020B0604020202020204" pitchFamily="34" charset="0"/>
                <a:cs typeface="Arial" panose="020B0604020202020204" pitchFamily="34" charset="0"/>
              </a:rPr>
              <a:t>Grille d’évaluation de l’apprentissage par l’enquête</a:t>
            </a:r>
            <a:endParaRPr sz="1900" b="1">
              <a:latin typeface="Arial" panose="020B0604020202020204" pitchFamily="34" charset="0"/>
              <a:cs typeface="Arial" panose="020B0604020202020204" pitchFamily="34" charset="0"/>
            </a:endParaRPr>
          </a:p>
        </p:txBody>
      </p:sp>
      <p:sp>
        <p:nvSpPr>
          <p:cNvPr id="34" name="object 34"/>
          <p:cNvSpPr txBox="1"/>
          <p:nvPr/>
        </p:nvSpPr>
        <p:spPr>
          <a:xfrm>
            <a:off x="1166265" y="7675192"/>
            <a:ext cx="6066384" cy="2740815"/>
          </a:xfrm>
          <a:prstGeom prst="rect">
            <a:avLst/>
          </a:prstGeom>
        </p:spPr>
        <p:txBody>
          <a:bodyPr vert="horz" wrap="square" lIns="0" tIns="12065" rIns="0" bIns="0" rtlCol="0">
            <a:spAutoFit/>
          </a:bodyPr>
          <a:lstStyle/>
          <a:p>
            <a:pPr marL="12700" marR="5080">
              <a:lnSpc>
                <a:spcPct val="100000"/>
              </a:lnSpc>
              <a:spcBef>
                <a:spcPts val="95"/>
              </a:spcBef>
              <a:spcAft>
                <a:spcPts val="600"/>
              </a:spcAft>
            </a:pPr>
            <a:r>
              <a:rPr sz="1900" dirty="0">
                <a:latin typeface="Arial" panose="020B0604020202020204" pitchFamily="34" charset="0"/>
                <a:cs typeface="Arial" panose="020B0604020202020204" pitchFamily="34" charset="0"/>
              </a:rPr>
              <a:t>MATÉRIEL REQUIS : </a:t>
            </a:r>
            <a:endParaRPr lang="en-CA" sz="1900" dirty="0">
              <a:latin typeface="Arial" panose="020B0604020202020204" pitchFamily="34" charset="0"/>
              <a:cs typeface="Arial" panose="020B0604020202020204" pitchFamily="34" charset="0"/>
            </a:endParaRPr>
          </a:p>
          <a:p>
            <a:pPr marL="12700" marR="5080">
              <a:lnSpc>
                <a:spcPct val="100000"/>
              </a:lnSpc>
              <a:spcBef>
                <a:spcPts val="95"/>
              </a:spcBef>
            </a:pPr>
            <a:r>
              <a:rPr sz="1900" b="1" dirty="0">
                <a:latin typeface="Arial" panose="020B0604020202020204" pitchFamily="34" charset="0"/>
                <a:cs typeface="Arial" panose="020B0604020202020204" pitchFamily="34" charset="0"/>
              </a:rPr>
              <a:t>Accès à une variété de cartes. Cartes routières, atlas, une grande carte du Canada et un ou plusieurs ordinateurs avec accès à une imprimante.</a:t>
            </a:r>
            <a:endParaRPr sz="1900" b="1">
              <a:latin typeface="Arial" panose="020B0604020202020204" pitchFamily="34" charset="0"/>
              <a:cs typeface="Arial" panose="020B0604020202020204" pitchFamily="34" charset="0"/>
            </a:endParaRPr>
          </a:p>
          <a:p>
            <a:pPr marL="12700" marR="294640">
              <a:lnSpc>
                <a:spcPts val="2280"/>
              </a:lnSpc>
              <a:spcBef>
                <a:spcPts val="60"/>
              </a:spcBef>
            </a:pPr>
            <a:r>
              <a:rPr sz="1900" b="1" dirty="0">
                <a:latin typeface="Arial" panose="020B0604020202020204" pitchFamily="34" charset="0"/>
                <a:cs typeface="Arial" panose="020B0604020202020204" pitchFamily="34" charset="0"/>
              </a:rPr>
              <a:t>Fournissez aux élèves les plus grandes feuilles de papier possibles – format 11 x 17 pouces si possible. Ils auront également besoin de crayons, de gommes à effacer, de marqueurs, de crayons de couleur et de feutres à pointe fine.</a:t>
            </a:r>
            <a:endParaRPr sz="1900" b="1">
              <a:latin typeface="Arial" panose="020B0604020202020204" pitchFamily="34" charset="0"/>
              <a:cs typeface="Arial" panose="020B0604020202020204" pitchFamily="34" charset="0"/>
            </a:endParaRPr>
          </a:p>
        </p:txBody>
      </p:sp>
      <p:sp>
        <p:nvSpPr>
          <p:cNvPr id="36" name="object 36"/>
          <p:cNvSpPr txBox="1"/>
          <p:nvPr/>
        </p:nvSpPr>
        <p:spPr>
          <a:xfrm>
            <a:off x="15246869" y="4539958"/>
            <a:ext cx="3795395" cy="5744842"/>
          </a:xfrm>
          <a:prstGeom prst="rect">
            <a:avLst/>
          </a:prstGeom>
        </p:spPr>
        <p:txBody>
          <a:bodyPr vert="horz" wrap="square" lIns="0" tIns="109220" rIns="0" bIns="0" rtlCol="0">
            <a:spAutoFit/>
          </a:bodyPr>
          <a:lstStyle/>
          <a:p>
            <a:pPr marL="12700">
              <a:lnSpc>
                <a:spcPts val="2560"/>
              </a:lnSpc>
              <a:spcBef>
                <a:spcPts val="860"/>
              </a:spcBef>
            </a:pPr>
            <a:r>
              <a:rPr lang="en-CA" sz="3200" dirty="0">
                <a:latin typeface="Arial" panose="020B0604020202020204" pitchFamily="34" charset="0"/>
                <a:cs typeface="Arial" panose="020B0604020202020204" pitchFamily="34" charset="0"/>
              </a:rPr>
              <a:t>Compétences</a:t>
            </a:r>
            <a:endParaRPr lang="en-CA" sz="3200">
              <a:latin typeface="Arial" panose="020B0604020202020204" pitchFamily="34" charset="0"/>
              <a:cs typeface="Arial" panose="020B0604020202020204" pitchFamily="34" charset="0"/>
            </a:endParaRPr>
          </a:p>
          <a:p>
            <a:pPr marL="12700">
              <a:lnSpc>
                <a:spcPts val="2560"/>
              </a:lnSpc>
              <a:spcBef>
                <a:spcPts val="860"/>
              </a:spcBef>
            </a:pPr>
            <a:r>
              <a:rPr lang="en-CA" sz="3200" dirty="0">
                <a:latin typeface="Arial" panose="020B0604020202020204" pitchFamily="34" charset="0"/>
                <a:cs typeface="Arial" panose="020B0604020202020204" pitchFamily="34" charset="0"/>
              </a:rPr>
              <a:t>développées :</a:t>
            </a:r>
            <a:endParaRPr lang="en-CA" sz="3200">
              <a:latin typeface="Arial" panose="020B0604020202020204" pitchFamily="34" charset="0"/>
              <a:cs typeface="Arial" panose="020B0604020202020204" pitchFamily="34" charset="0"/>
            </a:endParaRPr>
          </a:p>
          <a:p>
            <a:pPr marL="12700" marR="5080">
              <a:lnSpc>
                <a:spcPct val="100000"/>
              </a:lnSpc>
              <a:spcBef>
                <a:spcPts val="409"/>
              </a:spcBef>
            </a:pPr>
            <a:r>
              <a:rPr lang="en-CA" sz="1900" dirty="0">
                <a:latin typeface="Arial" panose="020B0604020202020204" pitchFamily="34" charset="0"/>
                <a:cs typeface="Arial" panose="020B0604020202020204" pitchFamily="34" charset="0"/>
              </a:rPr>
              <a:t>Les élèves découvriront des régions, provinces, territoires, collectivités, plans d’eau, ressources naturelles, symboles cartographiques et types de cartes. Ils acquerront des compétences telles que la localisation de lieux sur une carte, l’annotation et la coloration de cartes et la capacité de différencier les types de cartes.</a:t>
            </a:r>
            <a:endParaRPr lang="en-CA" sz="1900">
              <a:latin typeface="Arial" panose="020B0604020202020204" pitchFamily="34" charset="0"/>
              <a:cs typeface="Arial" panose="020B0604020202020204" pitchFamily="34" charset="0"/>
            </a:endParaRPr>
          </a:p>
          <a:p>
            <a:pPr marL="12700" marR="105410">
              <a:lnSpc>
                <a:spcPts val="2280"/>
              </a:lnSpc>
              <a:spcBef>
                <a:spcPts val="25"/>
              </a:spcBef>
            </a:pPr>
            <a:r>
              <a:rPr sz="1900" dirty="0">
                <a:latin typeface="Arial" panose="020B0604020202020204" pitchFamily="34" charset="0"/>
                <a:cs typeface="Arial" panose="020B0604020202020204" pitchFamily="34" charset="0"/>
              </a:rPr>
              <a:t>Ils seront également en mesure d’identifier les caractéristiques d’une région et la façon dont elle favorise la présence d’espèces précises au Canada.</a:t>
            </a:r>
            <a:endParaRPr sz="1900">
              <a:latin typeface="Arial" panose="020B0604020202020204" pitchFamily="34" charset="0"/>
              <a:cs typeface="Arial" panose="020B0604020202020204" pitchFamily="34" charset="0"/>
            </a:endParaRPr>
          </a:p>
        </p:txBody>
      </p:sp>
      <p:pic>
        <p:nvPicPr>
          <p:cNvPr id="44" name="Picture 43" descr="A black background with white text&#10;&#10;Description automatically generated">
            <a:extLst>
              <a:ext uri="{FF2B5EF4-FFF2-40B4-BE49-F238E27FC236}">
                <a16:creationId xmlns:a16="http://schemas.microsoft.com/office/drawing/2014/main" id="{A6B4CF6C-A8B6-E76D-38B4-F4BCEB9F3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234" y="1651745"/>
            <a:ext cx="6620509" cy="2668470"/>
          </a:xfrm>
          <a:prstGeom prst="rect">
            <a:avLst/>
          </a:prstGeom>
        </p:spPr>
      </p:pic>
      <p:sp>
        <p:nvSpPr>
          <p:cNvPr id="51" name="object 18">
            <a:extLst>
              <a:ext uri="{FF2B5EF4-FFF2-40B4-BE49-F238E27FC236}">
                <a16:creationId xmlns:a16="http://schemas.microsoft.com/office/drawing/2014/main" id="{0E4A9402-B195-220B-4B57-8B6760947338}"/>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2" name="object 20">
            <a:extLst>
              <a:ext uri="{FF2B5EF4-FFF2-40B4-BE49-F238E27FC236}">
                <a16:creationId xmlns:a16="http://schemas.microsoft.com/office/drawing/2014/main" id="{C1FB11DB-53CC-9A25-2E8C-C06922E30382}"/>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dirty="0">
                <a:solidFill>
                  <a:srgbClr val="222222"/>
                </a:solidFill>
                <a:latin typeface="Arial" panose="020B0604020202020204" pitchFamily="34" charset="0"/>
                <a:cs typeface="Arial" panose="020B0604020202020204" pitchFamily="34" charset="0"/>
              </a:rPr>
              <a:t>PLAN DE COURS</a:t>
            </a:r>
            <a:endParaRPr sz="4000" dirty="0">
              <a:latin typeface="Arial" panose="020B0604020202020204" pitchFamily="34" charset="0"/>
              <a:cs typeface="Arial" panose="020B0604020202020204" pitchFamily="34" charset="0"/>
            </a:endParaRPr>
          </a:p>
        </p:txBody>
      </p:sp>
      <p:sp>
        <p:nvSpPr>
          <p:cNvPr id="53" name="object 21">
            <a:extLst>
              <a:ext uri="{FF2B5EF4-FFF2-40B4-BE49-F238E27FC236}">
                <a16:creationId xmlns:a16="http://schemas.microsoft.com/office/drawing/2014/main" id="{D7E6F76F-CBED-D790-5435-6E7E9A0CD87B}"/>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dirty="0">
                <a:solidFill>
                  <a:srgbClr val="222222"/>
                </a:solidFill>
                <a:latin typeface="Arial" panose="020B0604020202020204" pitchFamily="34" charset="0"/>
                <a:cs typeface="Arial" panose="020B0604020202020204" pitchFamily="34" charset="0"/>
              </a:rPr>
              <a:t>5</a:t>
            </a:r>
            <a:endParaRPr sz="11950" dirty="0">
              <a:latin typeface="Arial" panose="020B0604020202020204" pitchFamily="34" charset="0"/>
              <a:cs typeface="Arial" panose="020B0604020202020204" pitchFamily="34" charset="0"/>
            </a:endParaRPr>
          </a:p>
        </p:txBody>
      </p:sp>
      <p:pic>
        <p:nvPicPr>
          <p:cNvPr id="54" name="Picture 53" descr="A logo of a panda&#10;&#10;Description automatically generated">
            <a:extLst>
              <a:ext uri="{FF2B5EF4-FFF2-40B4-BE49-F238E27FC236}">
                <a16:creationId xmlns:a16="http://schemas.microsoft.com/office/drawing/2014/main" id="{9CA1A7E4-64B4-4411-7DC8-C0B1A48C6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27732"/>
            <a:ext cx="20104100" cy="10781030"/>
            <a:chOff x="0" y="527732"/>
            <a:chExt cx="20104100" cy="10781030"/>
          </a:xfrm>
        </p:grpSpPr>
        <p:pic>
          <p:nvPicPr>
            <p:cNvPr id="3" name="object 3"/>
            <p:cNvPicPr/>
            <p:nvPr/>
          </p:nvPicPr>
          <p:blipFill>
            <a:blip r:embed="rId2" cstate="print"/>
            <a:stretch>
              <a:fillRect/>
            </a:stretch>
          </p:blipFill>
          <p:spPr>
            <a:xfrm>
              <a:off x="4627252" y="834927"/>
              <a:ext cx="12864696" cy="10473628"/>
            </a:xfrm>
            <a:prstGeom prst="rect">
              <a:avLst/>
            </a:prstGeom>
          </p:spPr>
        </p:pic>
        <p:pic>
          <p:nvPicPr>
            <p:cNvPr id="4" name="object 4"/>
            <p:cNvPicPr/>
            <p:nvPr/>
          </p:nvPicPr>
          <p:blipFill>
            <a:blip r:embed="rId3" cstate="print"/>
            <a:stretch>
              <a:fillRect/>
            </a:stretch>
          </p:blipFill>
          <p:spPr>
            <a:xfrm>
              <a:off x="14462743" y="682104"/>
              <a:ext cx="4879495" cy="4486071"/>
            </a:xfrm>
            <a:prstGeom prst="rect">
              <a:avLst/>
            </a:prstGeom>
          </p:spPr>
        </p:pic>
        <p:pic>
          <p:nvPicPr>
            <p:cNvPr id="5" name="object 5"/>
            <p:cNvPicPr/>
            <p:nvPr/>
          </p:nvPicPr>
          <p:blipFill>
            <a:blip r:embed="rId4" cstate="print"/>
            <a:stretch>
              <a:fillRect/>
            </a:stretch>
          </p:blipFill>
          <p:spPr>
            <a:xfrm>
              <a:off x="13214256" y="527732"/>
              <a:ext cx="1822635" cy="2261711"/>
            </a:xfrm>
            <a:prstGeom prst="rect">
              <a:avLst/>
            </a:prstGeom>
          </p:spPr>
        </p:pic>
      </p:grpSp>
      <p:sp>
        <p:nvSpPr>
          <p:cNvPr id="6" name="object 6" descr="$PPTXTitle"/>
          <p:cNvSpPr txBox="1">
            <a:spLocks noGrp="1"/>
          </p:cNvSpPr>
          <p:nvPr>
            <p:ph type="title"/>
          </p:nvPr>
        </p:nvSpPr>
        <p:spPr>
          <a:xfrm>
            <a:off x="929679" y="863038"/>
            <a:ext cx="2948940" cy="1104790"/>
          </a:xfrm>
          <a:prstGeom prst="rect">
            <a:avLst/>
          </a:prstGeom>
        </p:spPr>
        <p:txBody>
          <a:bodyPr vert="horz" wrap="square" lIns="0" tIns="12065" rIns="0" bIns="0" rtlCol="0">
            <a:spAutoFit/>
          </a:bodyPr>
          <a:lstStyle/>
          <a:p>
            <a:pPr marL="12700">
              <a:lnSpc>
                <a:spcPct val="100000"/>
              </a:lnSpc>
              <a:spcBef>
                <a:spcPts val="95"/>
              </a:spcBef>
            </a:pPr>
            <a:r>
              <a:rPr sz="3550" dirty="0">
                <a:solidFill>
                  <a:srgbClr val="000000"/>
                </a:solidFill>
                <a:latin typeface="Arial" panose="020B0604020202020204" pitchFamily="34" charset="0"/>
                <a:cs typeface="Arial" panose="020B0604020202020204" pitchFamily="34" charset="0"/>
              </a:rPr>
              <a:t>Mise en contexte :</a:t>
            </a:r>
            <a:endParaRPr sz="3550">
              <a:latin typeface="Arial" panose="020B0604020202020204" pitchFamily="34" charset="0"/>
              <a:cs typeface="Arial" panose="020B0604020202020204" pitchFamily="34" charset="0"/>
            </a:endParaRPr>
          </a:p>
        </p:txBody>
      </p:sp>
      <p:sp>
        <p:nvSpPr>
          <p:cNvPr id="7" name="object 7"/>
          <p:cNvSpPr txBox="1"/>
          <p:nvPr/>
        </p:nvSpPr>
        <p:spPr>
          <a:xfrm>
            <a:off x="929679" y="1967828"/>
            <a:ext cx="3906520" cy="5574924"/>
          </a:xfrm>
          <a:prstGeom prst="rect">
            <a:avLst/>
          </a:prstGeom>
        </p:spPr>
        <p:txBody>
          <a:bodyPr vert="horz" wrap="square" lIns="0" tIns="12065" rIns="0" bIns="0" rtlCol="0">
            <a:spAutoFit/>
          </a:bodyPr>
          <a:lstStyle/>
          <a:p>
            <a:pPr marL="12700" marR="13970">
              <a:lnSpc>
                <a:spcPct val="100000"/>
              </a:lnSpc>
              <a:spcBef>
                <a:spcPts val="95"/>
              </a:spcBef>
            </a:pPr>
            <a:r>
              <a:rPr sz="1900" dirty="0">
                <a:latin typeface="Arial" panose="020B0604020202020204" pitchFamily="34" charset="0"/>
                <a:cs typeface="Arial" panose="020B0604020202020204" pitchFamily="34" charset="0"/>
              </a:rPr>
              <a:t>Au cours des leçons précédentes, les élèves ont découvert le Rapport Planète vivante Canada 2025 du WWF-Canada. Ils ont écouté Jessica Currie, scientifique au WWF-Canada, expliquer pourquoi il est important d’étudier les espèces. Ils ont choisi une espèce sur laquelle effectuer</a:t>
            </a:r>
            <a:endParaRPr sz="1900">
              <a:latin typeface="Arial" panose="020B0604020202020204" pitchFamily="34" charset="0"/>
              <a:cs typeface="Arial" panose="020B0604020202020204" pitchFamily="34" charset="0"/>
            </a:endParaRPr>
          </a:p>
          <a:p>
            <a:pPr marL="12700" marR="212090">
              <a:lnSpc>
                <a:spcPts val="2280"/>
              </a:lnSpc>
              <a:spcBef>
                <a:spcPts val="35"/>
              </a:spcBef>
            </a:pPr>
            <a:r>
              <a:rPr sz="1900" dirty="0">
                <a:latin typeface="Arial" panose="020B0604020202020204" pitchFamily="34" charset="0"/>
                <a:cs typeface="Arial" panose="020B0604020202020204" pitchFamily="34" charset="0"/>
              </a:rPr>
              <a:t>des recherches et ont participé à une simulation leur permettant de comprendre les interactions dans une chaîne alimentaire. À</a:t>
            </a:r>
            <a:endParaRPr sz="1900">
              <a:latin typeface="Arial" panose="020B0604020202020204" pitchFamily="34" charset="0"/>
              <a:cs typeface="Arial" panose="020B0604020202020204" pitchFamily="34" charset="0"/>
            </a:endParaRPr>
          </a:p>
          <a:p>
            <a:pPr marL="12700">
              <a:lnSpc>
                <a:spcPts val="2185"/>
              </a:lnSpc>
            </a:pPr>
            <a:r>
              <a:rPr sz="1900" dirty="0">
                <a:latin typeface="Arial" panose="020B0604020202020204" pitchFamily="34" charset="0"/>
                <a:cs typeface="Arial" panose="020B0604020202020204" pitchFamily="34" charset="0"/>
              </a:rPr>
              <a:t>présent, les élèves vont apprendre</a:t>
            </a:r>
            <a:endParaRPr sz="1900">
              <a:latin typeface="Arial" panose="020B0604020202020204" pitchFamily="34" charset="0"/>
              <a:cs typeface="Arial" panose="020B0604020202020204" pitchFamily="34" charset="0"/>
            </a:endParaRPr>
          </a:p>
          <a:p>
            <a:pPr marL="12700" marR="210185">
              <a:lnSpc>
                <a:spcPts val="2280"/>
              </a:lnSpc>
              <a:spcBef>
                <a:spcPts val="75"/>
              </a:spcBef>
            </a:pPr>
            <a:r>
              <a:rPr sz="1900" dirty="0">
                <a:latin typeface="Arial" panose="020B0604020202020204" pitchFamily="34" charset="0"/>
                <a:cs typeface="Arial" panose="020B0604020202020204" pitchFamily="34" charset="0"/>
              </a:rPr>
              <a:t>à cartographier des données importantes concernant leur espèce, ce qui les aidera à mieux comprendre l’interdépendance des écosystèmes.</a:t>
            </a:r>
            <a:endParaRPr sz="190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0F0FF685-A75A-93B2-40D8-7FE410DF549C}"/>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67326C2E-E66B-1E71-C386-ED998B20ABAF}"/>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2119" y="3128699"/>
            <a:ext cx="14128750" cy="7139153"/>
          </a:xfrm>
          <a:custGeom>
            <a:avLst/>
            <a:gdLst/>
            <a:ahLst/>
            <a:cxnLst/>
            <a:rect l="l" t="t" r="r" b="b"/>
            <a:pathLst>
              <a:path w="14128750" h="7011670">
                <a:moveTo>
                  <a:pt x="14034473" y="0"/>
                </a:moveTo>
                <a:lnTo>
                  <a:pt x="94237" y="0"/>
                </a:lnTo>
                <a:lnTo>
                  <a:pt x="57554" y="7405"/>
                </a:lnTo>
                <a:lnTo>
                  <a:pt x="27599" y="27599"/>
                </a:lnTo>
                <a:lnTo>
                  <a:pt x="7405" y="57554"/>
                </a:lnTo>
                <a:lnTo>
                  <a:pt x="0" y="94237"/>
                </a:lnTo>
                <a:lnTo>
                  <a:pt x="0" y="6917066"/>
                </a:lnTo>
                <a:lnTo>
                  <a:pt x="7405" y="6953750"/>
                </a:lnTo>
                <a:lnTo>
                  <a:pt x="27599" y="6983704"/>
                </a:lnTo>
                <a:lnTo>
                  <a:pt x="57554" y="7003899"/>
                </a:lnTo>
                <a:lnTo>
                  <a:pt x="94237" y="7011304"/>
                </a:lnTo>
                <a:lnTo>
                  <a:pt x="14034473" y="7011304"/>
                </a:lnTo>
                <a:lnTo>
                  <a:pt x="14071156" y="7003899"/>
                </a:lnTo>
                <a:lnTo>
                  <a:pt x="14101111" y="6983704"/>
                </a:lnTo>
                <a:lnTo>
                  <a:pt x="14121306" y="6953750"/>
                </a:lnTo>
                <a:lnTo>
                  <a:pt x="14128711" y="6917066"/>
                </a:lnTo>
                <a:lnTo>
                  <a:pt x="14128711" y="94237"/>
                </a:lnTo>
                <a:lnTo>
                  <a:pt x="14121306" y="57554"/>
                </a:lnTo>
                <a:lnTo>
                  <a:pt x="14101111" y="27599"/>
                </a:lnTo>
                <a:lnTo>
                  <a:pt x="14071156" y="7405"/>
                </a:lnTo>
                <a:lnTo>
                  <a:pt x="14034473"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1115014" y="3282685"/>
            <a:ext cx="6680834" cy="6824304"/>
          </a:xfrm>
          <a:prstGeom prst="rect">
            <a:avLst/>
          </a:prstGeom>
        </p:spPr>
        <p:txBody>
          <a:bodyPr vert="horz" wrap="square" lIns="0" tIns="12065" rIns="0" bIns="0" rtlCol="0">
            <a:spAutoFit/>
          </a:bodyPr>
          <a:lstStyle/>
          <a:p>
            <a:pPr marL="12700" marR="443865" algn="just">
              <a:lnSpc>
                <a:spcPct val="100000"/>
              </a:lnSpc>
              <a:spcBef>
                <a:spcPts val="95"/>
              </a:spcBef>
            </a:pPr>
            <a:r>
              <a:rPr sz="1900" b="1" dirty="0">
                <a:latin typeface="Arial" panose="020B0604020202020204" pitchFamily="34" charset="0"/>
                <a:cs typeface="Arial" panose="020B0604020202020204" pitchFamily="34" charset="0"/>
              </a:rPr>
              <a:t>Jared Davis, responsable de la protection culturelle, Première Nation de Blueberry River </a:t>
            </a:r>
            <a:r>
              <a:rPr sz="1900" i="1" dirty="0">
                <a:latin typeface="Arial" panose="020B0604020202020204" pitchFamily="34" charset="0"/>
                <a:cs typeface="Arial" panose="020B0604020202020204" pitchFamily="34" charset="0"/>
              </a:rPr>
              <a:t>(page 53 du RPVC 2025)</a:t>
            </a:r>
            <a:endParaRPr sz="1900">
              <a:latin typeface="Arial" panose="020B0604020202020204" pitchFamily="34" charset="0"/>
              <a:cs typeface="Arial" panose="020B0604020202020204" pitchFamily="34" charset="0"/>
            </a:endParaRPr>
          </a:p>
          <a:p>
            <a:pPr marL="342265" marR="138430">
              <a:lnSpc>
                <a:spcPct val="100000"/>
              </a:lnSpc>
              <a:spcBef>
                <a:spcPts val="730"/>
              </a:spcBef>
            </a:pPr>
            <a:r>
              <a:rPr sz="1900" dirty="0">
                <a:latin typeface="Arial" panose="020B0604020202020204" pitchFamily="34" charset="0"/>
                <a:cs typeface="Arial" panose="020B0604020202020204" pitchFamily="34" charset="0"/>
              </a:rPr>
              <a:t>Jared Davis, membre de la Première Nation de Blueberry River, dans le nord-est de la Colombie-Britannique, occupe le poste de responsable de la protection culturelle au sein du service des terres de sa communauté.</a:t>
            </a:r>
            <a:endParaRPr sz="1900">
              <a:latin typeface="Arial" panose="020B0604020202020204" pitchFamily="34" charset="0"/>
              <a:cs typeface="Arial" panose="020B0604020202020204" pitchFamily="34" charset="0"/>
            </a:endParaRPr>
          </a:p>
          <a:p>
            <a:pPr marL="342265" marR="10795">
              <a:lnSpc>
                <a:spcPct val="100000"/>
              </a:lnSpc>
              <a:spcBef>
                <a:spcPts val="715"/>
              </a:spcBef>
            </a:pPr>
            <a:r>
              <a:rPr sz="1900" dirty="0">
                <a:latin typeface="Arial" panose="020B0604020202020204" pitchFamily="34" charset="0"/>
                <a:cs typeface="Arial" panose="020B0604020202020204" pitchFamily="34" charset="0"/>
              </a:rPr>
              <a:t>Après avoir obtenu un diplôme en études autochtones à l’Université de l’Alberta, il s’est rendu compte « qu’on ne peut pas tout apprendre dans les livres et à quel point il est important de renouer avec la communauté et d’être sur le terrain ». Il est donc revenu s’installer dans sa région natale.</a:t>
            </a:r>
            <a:endParaRPr sz="1900">
              <a:latin typeface="Arial" panose="020B0604020202020204" pitchFamily="34" charset="0"/>
              <a:cs typeface="Arial" panose="020B0604020202020204" pitchFamily="34" charset="0"/>
            </a:endParaRPr>
          </a:p>
          <a:p>
            <a:pPr marL="342265" marR="264160">
              <a:lnSpc>
                <a:spcPct val="100000"/>
              </a:lnSpc>
              <a:spcBef>
                <a:spcPts val="715"/>
              </a:spcBef>
            </a:pPr>
            <a:r>
              <a:rPr sz="1900" dirty="0">
                <a:latin typeface="Arial" panose="020B0604020202020204" pitchFamily="34" charset="0"/>
                <a:cs typeface="Arial" panose="020B0604020202020204" pitchFamily="34" charset="0"/>
              </a:rPr>
              <a:t>En tant que responsable de la protection culturelle, il a acquis une meilleure compréhension du territoire et</a:t>
            </a:r>
            <a:endParaRPr sz="1900">
              <a:latin typeface="Arial" panose="020B0604020202020204" pitchFamily="34" charset="0"/>
              <a:cs typeface="Arial" panose="020B0604020202020204" pitchFamily="34" charset="0"/>
            </a:endParaRPr>
          </a:p>
          <a:p>
            <a:pPr marL="342265" marR="5080">
              <a:lnSpc>
                <a:spcPts val="2280"/>
              </a:lnSpc>
              <a:spcBef>
                <a:spcPts val="70"/>
              </a:spcBef>
            </a:pPr>
            <a:r>
              <a:rPr sz="1900" dirty="0">
                <a:latin typeface="Arial" panose="020B0604020202020204" pitchFamily="34" charset="0"/>
                <a:cs typeface="Arial" panose="020B0604020202020204" pitchFamily="34" charset="0"/>
              </a:rPr>
              <a:t>des réglementations en matière de chasse et de pêche, tout en se familiarisant avec les espèces et l’habitat de la région.</a:t>
            </a:r>
            <a:endParaRPr sz="1900">
              <a:latin typeface="Arial" panose="020B0604020202020204" pitchFamily="34" charset="0"/>
              <a:cs typeface="Arial" panose="020B0604020202020204" pitchFamily="34" charset="0"/>
            </a:endParaRPr>
          </a:p>
          <a:p>
            <a:pPr marL="12700" marR="548005" algn="just">
              <a:lnSpc>
                <a:spcPct val="100000"/>
              </a:lnSpc>
              <a:spcBef>
                <a:spcPts val="650"/>
              </a:spcBef>
            </a:pPr>
            <a:r>
              <a:rPr sz="1900" b="1" dirty="0">
                <a:latin typeface="Arial" panose="020B0604020202020204" pitchFamily="34" charset="0"/>
                <a:cs typeface="Arial" panose="020B0604020202020204" pitchFamily="34" charset="0"/>
              </a:rPr>
              <a:t>Jared: </a:t>
            </a:r>
            <a:r>
              <a:rPr sz="1900" b="1" i="1" dirty="0">
                <a:solidFill>
                  <a:srgbClr val="2E3092"/>
                </a:solidFill>
                <a:latin typeface="Arial" panose="020B0604020202020204" pitchFamily="34" charset="0"/>
                <a:cs typeface="Arial" panose="020B0604020202020204" pitchFamily="34" charset="0"/>
              </a:rPr>
              <a:t>J’ai discuté avec mes Aînés et mon père, et ils m’ont dit que les populations d’orignaux et de wapitis</a:t>
            </a:r>
            <a:r>
              <a:rPr lang="en-CA" sz="1900" b="1" i="1" dirty="0">
                <a:solidFill>
                  <a:srgbClr val="2E3092"/>
                </a:solidFill>
                <a:latin typeface="Arial" panose="020B0604020202020204" pitchFamily="34" charset="0"/>
                <a:cs typeface="Arial" panose="020B0604020202020204" pitchFamily="34" charset="0"/>
              </a:rPr>
              <a:t> avaient clairement diminué par rapport à l’époque où ils étaient jeunes. Avant, il suffisait de</a:t>
            </a:r>
            <a:endParaRPr sz="1900">
              <a:latin typeface="Arial" panose="020B0604020202020204" pitchFamily="34" charset="0"/>
              <a:cs typeface="Arial" panose="020B0604020202020204" pitchFamily="34" charset="0"/>
            </a:endParaRPr>
          </a:p>
        </p:txBody>
      </p:sp>
      <p:sp>
        <p:nvSpPr>
          <p:cNvPr id="4" name="object 4"/>
          <p:cNvSpPr txBox="1"/>
          <p:nvPr/>
        </p:nvSpPr>
        <p:spPr>
          <a:xfrm>
            <a:off x="8037924" y="3282444"/>
            <a:ext cx="6677659" cy="6714017"/>
          </a:xfrm>
          <a:prstGeom prst="rect">
            <a:avLst/>
          </a:prstGeom>
        </p:spPr>
        <p:txBody>
          <a:bodyPr vert="horz" wrap="square" lIns="0" tIns="12065" rIns="0" bIns="0" rtlCol="0">
            <a:spAutoFit/>
          </a:bodyPr>
          <a:lstStyle/>
          <a:p>
            <a:pPr marL="12700" marR="5080">
              <a:lnSpc>
                <a:spcPct val="100000"/>
              </a:lnSpc>
              <a:spcBef>
                <a:spcPts val="95"/>
              </a:spcBef>
            </a:pPr>
            <a:r>
              <a:rPr lang="en-CA" sz="1900" b="1" i="1" dirty="0">
                <a:solidFill>
                  <a:srgbClr val="2E3092"/>
                </a:solidFill>
                <a:latin typeface="Arial" panose="020B0604020202020204" pitchFamily="34" charset="0"/>
                <a:cs typeface="Arial" panose="020B0604020202020204" pitchFamily="34" charset="0"/>
              </a:rPr>
              <a:t>s’aventurer sur les sentiers des environs pour croiser </a:t>
            </a:r>
            <a:r>
              <a:rPr sz="1900" b="1" i="1" dirty="0">
                <a:solidFill>
                  <a:srgbClr val="2E3092"/>
                </a:solidFill>
                <a:latin typeface="Arial" panose="020B0604020202020204" pitchFamily="34" charset="0"/>
                <a:cs typeface="Arial" panose="020B0604020202020204" pitchFamily="34" charset="0"/>
              </a:rPr>
              <a:t>d’imposants orignaux et wapitis mâles. On en voyait partout, et ils étaient en bien meilleure santé qu’aujourd’hui.</a:t>
            </a:r>
            <a:endParaRPr sz="1900">
              <a:latin typeface="Arial" panose="020B0604020202020204" pitchFamily="34" charset="0"/>
              <a:cs typeface="Arial" panose="020B0604020202020204" pitchFamily="34" charset="0"/>
            </a:endParaRPr>
          </a:p>
          <a:p>
            <a:pPr marL="12700" marR="193675">
              <a:lnSpc>
                <a:spcPct val="100000"/>
              </a:lnSpc>
              <a:spcBef>
                <a:spcPts val="720"/>
              </a:spcBef>
            </a:pPr>
            <a:r>
              <a:rPr sz="1900" b="1" i="1" dirty="0">
                <a:solidFill>
                  <a:srgbClr val="2E3092"/>
                </a:solidFill>
                <a:latin typeface="Arial" panose="020B0604020202020204" pitchFamily="34" charset="0"/>
                <a:cs typeface="Arial" panose="020B0604020202020204" pitchFamily="34" charset="0"/>
              </a:rPr>
              <a:t>Aujourd’hui, leurs populations se maintiennent, mais elles ne progressent pas, elles ne s’épanouissent pas. Les effets cumulés de la multiplication des routes et du développement urbain ne causent pas seulement leur mort dans des accidents de la route, mais ont également modifié leur habitat et leurs aires de mise bas, ce qui affecte leurs populations et leur état de santé.</a:t>
            </a:r>
            <a:endParaRPr sz="1900">
              <a:latin typeface="Arial" panose="020B0604020202020204" pitchFamily="34" charset="0"/>
              <a:cs typeface="Arial" panose="020B0604020202020204" pitchFamily="34" charset="0"/>
            </a:endParaRPr>
          </a:p>
          <a:p>
            <a:pPr marL="12700">
              <a:lnSpc>
                <a:spcPct val="100000"/>
              </a:lnSpc>
              <a:spcBef>
                <a:spcPts val="710"/>
              </a:spcBef>
            </a:pPr>
            <a:r>
              <a:rPr sz="1900" b="1" i="1" dirty="0">
                <a:solidFill>
                  <a:srgbClr val="2E3092"/>
                </a:solidFill>
                <a:latin typeface="Arial" panose="020B0604020202020204" pitchFamily="34" charset="0"/>
                <a:cs typeface="Arial" panose="020B0604020202020204" pitchFamily="34" charset="0"/>
              </a:rPr>
              <a:t>…</a:t>
            </a:r>
            <a:endParaRPr sz="1900">
              <a:latin typeface="Arial" panose="020B0604020202020204" pitchFamily="34" charset="0"/>
              <a:cs typeface="Arial" panose="020B0604020202020204" pitchFamily="34" charset="0"/>
            </a:endParaRPr>
          </a:p>
          <a:p>
            <a:pPr marL="12700" marR="107950">
              <a:lnSpc>
                <a:spcPct val="100000"/>
              </a:lnSpc>
              <a:spcBef>
                <a:spcPts val="735"/>
              </a:spcBef>
            </a:pPr>
            <a:r>
              <a:rPr sz="1900" b="1" i="1" dirty="0">
                <a:solidFill>
                  <a:srgbClr val="2E3092"/>
                </a:solidFill>
                <a:latin typeface="Arial" panose="020B0604020202020204" pitchFamily="34" charset="0"/>
                <a:cs typeface="Arial" panose="020B0604020202020204" pitchFamily="34" charset="0"/>
              </a:rPr>
              <a:t>Grâce au programme de subventions, nous nous assurons que nos trappeurs et chasseurs signalent toute présence d’espèces – en prenant des photos et en précisant où ils les ont vues. Ils notent également quelles routes sont empruntées et dans quelles zones ils se trouvent. Nous menons également plusieurs projets de surveillance des espèces par caméra pour nous aider à comprendre quels animaux sont présents et en quel nombre.</a:t>
            </a:r>
            <a:endParaRPr sz="1900">
              <a:latin typeface="Arial" panose="020B0604020202020204" pitchFamily="34" charset="0"/>
              <a:cs typeface="Arial" panose="020B0604020202020204" pitchFamily="34" charset="0"/>
            </a:endParaRPr>
          </a:p>
        </p:txBody>
      </p:sp>
      <p:sp>
        <p:nvSpPr>
          <p:cNvPr id="6" name="object 6"/>
          <p:cNvSpPr txBox="1"/>
          <p:nvPr/>
        </p:nvSpPr>
        <p:spPr>
          <a:xfrm>
            <a:off x="15538450" y="2120750"/>
            <a:ext cx="3561064" cy="8147102"/>
          </a:xfrm>
          <a:prstGeom prst="rect">
            <a:avLst/>
          </a:prstGeom>
        </p:spPr>
        <p:txBody>
          <a:bodyPr vert="horz" wrap="square" lIns="0" tIns="285750" rIns="0" bIns="0" rtlCol="0">
            <a:spAutoFit/>
          </a:bodyPr>
          <a:lstStyle/>
          <a:p>
            <a:pPr marL="12700">
              <a:lnSpc>
                <a:spcPct val="100000"/>
              </a:lnSpc>
              <a:spcBef>
                <a:spcPts val="2250"/>
              </a:spcBef>
            </a:pPr>
            <a:r>
              <a:rPr sz="3550" b="1" dirty="0">
                <a:latin typeface="Arial" panose="020B0604020202020204" pitchFamily="34" charset="0"/>
                <a:cs typeface="Arial" panose="020B0604020202020204" pitchFamily="34" charset="0"/>
              </a:rPr>
              <a:t>Questions de suivi</a:t>
            </a:r>
            <a:endParaRPr sz="3550" b="1">
              <a:latin typeface="Arial" panose="020B0604020202020204" pitchFamily="34" charset="0"/>
              <a:cs typeface="Arial" panose="020B0604020202020204" pitchFamily="34" charset="0"/>
            </a:endParaRPr>
          </a:p>
          <a:p>
            <a:pPr marL="389255" marR="270510" indent="-377190">
              <a:lnSpc>
                <a:spcPct val="100000"/>
              </a:lnSpc>
              <a:spcBef>
                <a:spcPts val="1150"/>
              </a:spcBef>
              <a:buAutoNum type="arabicPeriod"/>
              <a:tabLst>
                <a:tab pos="389255" algn="l"/>
              </a:tabLst>
            </a:pPr>
            <a:r>
              <a:rPr sz="1900" b="1" dirty="0">
                <a:latin typeface="Arial" panose="020B0604020202020204" pitchFamily="34" charset="0"/>
                <a:cs typeface="Arial" panose="020B0604020202020204" pitchFamily="34" charset="0"/>
              </a:rPr>
              <a:t>Observation et liens : </a:t>
            </a:r>
            <a:r>
              <a:rPr sz="1900" dirty="0">
                <a:latin typeface="Arial" panose="020B0604020202020204" pitchFamily="34" charset="0"/>
                <a:cs typeface="Arial" panose="020B0604020202020204" pitchFamily="34" charset="0"/>
              </a:rPr>
              <a:t>Quels changements Jared Davis décrit-il dans les populations d’orignaux</a:t>
            </a:r>
            <a:br>
              <a:rPr lang="en-CA" sz="1900" dirty="0">
                <a:latin typeface="Arial" panose="020B0604020202020204" pitchFamily="34" charset="0"/>
                <a:cs typeface="Arial" panose="020B0604020202020204" pitchFamily="34" charset="0"/>
              </a:rPr>
            </a:br>
            <a:r>
              <a:rPr sz="1900" dirty="0">
                <a:latin typeface="Arial" panose="020B0604020202020204" pitchFamily="34" charset="0"/>
                <a:cs typeface="Arial" panose="020B0604020202020204" pitchFamily="34" charset="0"/>
              </a:rPr>
              <a:t>et de wapitis près de sa communauté?</a:t>
            </a:r>
            <a:endParaRPr sz="1900">
              <a:latin typeface="Arial" panose="020B0604020202020204" pitchFamily="34" charset="0"/>
              <a:cs typeface="Arial" panose="020B0604020202020204" pitchFamily="34" charset="0"/>
            </a:endParaRPr>
          </a:p>
          <a:p>
            <a:pPr marL="389255" marR="5080" indent="-377190">
              <a:lnSpc>
                <a:spcPct val="100000"/>
              </a:lnSpc>
              <a:spcBef>
                <a:spcPts val="720"/>
              </a:spcBef>
              <a:buAutoNum type="arabicPeriod"/>
              <a:tabLst>
                <a:tab pos="389255" algn="l"/>
              </a:tabLst>
            </a:pPr>
            <a:r>
              <a:rPr sz="1900" b="1" dirty="0">
                <a:latin typeface="Arial" panose="020B0604020202020204" pitchFamily="34" charset="0"/>
                <a:cs typeface="Arial" panose="020B0604020202020204" pitchFamily="34" charset="0"/>
              </a:rPr>
              <a:t>Réflexion et impact : </a:t>
            </a:r>
            <a:r>
              <a:rPr sz="1900" dirty="0">
                <a:latin typeface="Arial" panose="020B0604020202020204" pitchFamily="34" charset="0"/>
                <a:cs typeface="Arial" panose="020B0604020202020204" pitchFamily="34" charset="0"/>
              </a:rPr>
              <a:t>Comment ces changements affectent-ils la vie, les trad</a:t>
            </a:r>
            <a:r>
              <a:rPr lang="en-CA" sz="1900" dirty="0">
                <a:latin typeface="Arial" panose="020B0604020202020204" pitchFamily="34" charset="0"/>
                <a:cs typeface="Arial" panose="020B0604020202020204" pitchFamily="34" charset="0"/>
              </a:rPr>
              <a:t>-</a:t>
            </a:r>
            <a:r>
              <a:rPr sz="1900" dirty="0">
                <a:latin typeface="Arial" panose="020B0604020202020204" pitchFamily="34" charset="0"/>
                <a:cs typeface="Arial" panose="020B0604020202020204" pitchFamily="34" charset="0"/>
              </a:rPr>
              <a:t>itions et la culture des gens?</a:t>
            </a:r>
            <a:endParaRPr sz="1900">
              <a:latin typeface="Arial" panose="020B0604020202020204" pitchFamily="34" charset="0"/>
              <a:cs typeface="Arial" panose="020B0604020202020204" pitchFamily="34" charset="0"/>
            </a:endParaRPr>
          </a:p>
          <a:p>
            <a:pPr marL="389255" marR="209550" indent="-377190">
              <a:lnSpc>
                <a:spcPct val="100000"/>
              </a:lnSpc>
              <a:spcBef>
                <a:spcPts val="725"/>
              </a:spcBef>
              <a:buAutoNum type="arabicPeriod"/>
              <a:tabLst>
                <a:tab pos="389255" algn="l"/>
              </a:tabLst>
            </a:pPr>
            <a:r>
              <a:rPr sz="1900" b="1" dirty="0">
                <a:latin typeface="Arial" panose="020B0604020202020204" pitchFamily="34" charset="0"/>
                <a:cs typeface="Arial" panose="020B0604020202020204" pitchFamily="34" charset="0"/>
              </a:rPr>
              <a:t>Pensée critique/</a:t>
            </a:r>
            <a:r>
              <a:rPr lang="en-CA" sz="1900" b="1" dirty="0">
                <a:latin typeface="Arial" panose="020B0604020202020204" pitchFamily="34" charset="0"/>
                <a:cs typeface="Arial" panose="020B0604020202020204" pitchFamily="34" charset="0"/>
              </a:rPr>
              <a:t> </a:t>
            </a:r>
            <a:r>
              <a:rPr sz="1900" b="1" dirty="0">
                <a:latin typeface="Arial" panose="020B0604020202020204" pitchFamily="34" charset="0"/>
                <a:cs typeface="Arial" panose="020B0604020202020204" pitchFamily="34" charset="0"/>
              </a:rPr>
              <a:t>orientation vers l’avenir : </a:t>
            </a:r>
            <a:r>
              <a:rPr sz="1900" dirty="0">
                <a:latin typeface="Arial" panose="020B0604020202020204" pitchFamily="34" charset="0"/>
                <a:cs typeface="Arial" panose="020B0604020202020204" pitchFamily="34" charset="0"/>
              </a:rPr>
              <a:t>Jared explique que les chasseurs et les trappeurs notent les endroits où les animaux sont aperçus et utilisent des caméras de surveillance des espèces. Pourquoi est-il utile de consigner les emplace</a:t>
            </a:r>
            <a:r>
              <a:rPr lang="en-CA" sz="1900" dirty="0">
                <a:latin typeface="Arial" panose="020B0604020202020204" pitchFamily="34" charset="0"/>
                <a:cs typeface="Arial" panose="020B0604020202020204" pitchFamily="34" charset="0"/>
              </a:rPr>
              <a:t>-</a:t>
            </a:r>
            <a:r>
              <a:rPr sz="1900" dirty="0">
                <a:latin typeface="Arial" panose="020B0604020202020204" pitchFamily="34" charset="0"/>
                <a:cs typeface="Arial" panose="020B0604020202020204" pitchFamily="34" charset="0"/>
              </a:rPr>
              <a:t>ments des animaux?</a:t>
            </a:r>
            <a:endParaRPr sz="1900">
              <a:latin typeface="Arial" panose="020B0604020202020204" pitchFamily="34" charset="0"/>
              <a:cs typeface="Arial" panose="020B0604020202020204" pitchFamily="34" charset="0"/>
            </a:endParaRPr>
          </a:p>
        </p:txBody>
      </p:sp>
      <p:sp>
        <p:nvSpPr>
          <p:cNvPr id="9" name="object 9"/>
          <p:cNvSpPr txBox="1"/>
          <p:nvPr/>
        </p:nvSpPr>
        <p:spPr>
          <a:xfrm>
            <a:off x="929679" y="1733321"/>
            <a:ext cx="2847975" cy="596958"/>
          </a:xfrm>
          <a:prstGeom prst="rect">
            <a:avLst/>
          </a:prstGeom>
        </p:spPr>
        <p:txBody>
          <a:bodyPr vert="horz" wrap="square" lIns="0" tIns="12065" rIns="0" bIns="0" rtlCol="0">
            <a:spAutoFit/>
          </a:bodyPr>
          <a:lstStyle/>
          <a:p>
            <a:pPr marL="12700">
              <a:lnSpc>
                <a:spcPct val="100000"/>
              </a:lnSpc>
              <a:spcBef>
                <a:spcPts val="95"/>
              </a:spcBef>
            </a:pPr>
            <a:r>
              <a:rPr sz="1900" b="1" dirty="0">
                <a:latin typeface="Arial" panose="020B0604020202020204" pitchFamily="34" charset="0"/>
                <a:cs typeface="Arial" panose="020B0604020202020204" pitchFamily="34" charset="0"/>
              </a:rPr>
              <a:t>NOTE À L’ENSEIGNANT :</a:t>
            </a:r>
            <a:endParaRPr sz="1900" b="1">
              <a:latin typeface="Arial" panose="020B0604020202020204" pitchFamily="34" charset="0"/>
              <a:cs typeface="Arial" panose="020B0604020202020204" pitchFamily="34" charset="0"/>
            </a:endParaRPr>
          </a:p>
        </p:txBody>
      </p:sp>
      <p:sp>
        <p:nvSpPr>
          <p:cNvPr id="10" name="object 10"/>
          <p:cNvSpPr txBox="1"/>
          <p:nvPr/>
        </p:nvSpPr>
        <p:spPr>
          <a:xfrm>
            <a:off x="929679" y="2116483"/>
            <a:ext cx="14099540" cy="892810"/>
          </a:xfrm>
          <a:prstGeom prst="rect">
            <a:avLst/>
          </a:prstGeom>
        </p:spPr>
        <p:txBody>
          <a:bodyPr vert="horz" wrap="square" lIns="0" tIns="12065" rIns="0" bIns="0" rtlCol="0">
            <a:spAutoFit/>
          </a:bodyPr>
          <a:lstStyle/>
          <a:p>
            <a:pPr marL="12700" marR="5080">
              <a:lnSpc>
                <a:spcPct val="100000"/>
              </a:lnSpc>
              <a:spcBef>
                <a:spcPts val="95"/>
              </a:spcBef>
            </a:pPr>
            <a:r>
              <a:rPr sz="1900" i="1" dirty="0">
                <a:latin typeface="Arial" panose="020B0604020202020204" pitchFamily="34" charset="0"/>
                <a:cs typeface="Arial" panose="020B0604020202020204" pitchFamily="34" charset="0"/>
              </a:rPr>
              <a:t>Lisez à haute voix ce témoignage de Jared Davis, tiré du </a:t>
            </a:r>
            <a:r>
              <a:rPr sz="1900" dirty="0">
                <a:latin typeface="Arial" panose="020B0604020202020204" pitchFamily="34" charset="0"/>
                <a:cs typeface="Arial" panose="020B0604020202020204" pitchFamily="34" charset="0"/>
              </a:rPr>
              <a:t>Rapport Planète vivante Canada 2025</a:t>
            </a:r>
            <a:r>
              <a:rPr sz="1900" i="1" dirty="0">
                <a:latin typeface="Arial" panose="020B0604020202020204" pitchFamily="34" charset="0"/>
                <a:cs typeface="Arial" panose="020B0604020202020204" pitchFamily="34" charset="0"/>
              </a:rPr>
              <a:t>. Si vous avez une carte du Canada dans votre classe, prenez un instant pour repérer le territoire des Premières Nations de Blueberry River, situé à environ 80 kilomètres au nord-ouest de Fort St. John, en Colombie-Britannique.</a:t>
            </a:r>
            <a:endParaRPr sz="1900">
              <a:latin typeface="Arial" panose="020B0604020202020204" pitchFamily="34" charset="0"/>
              <a:cs typeface="Arial" panose="020B0604020202020204" pitchFamily="34" charset="0"/>
            </a:endParaRPr>
          </a:p>
        </p:txBody>
      </p:sp>
      <p:sp>
        <p:nvSpPr>
          <p:cNvPr id="13" name="object 10">
            <a:extLst>
              <a:ext uri="{FF2B5EF4-FFF2-40B4-BE49-F238E27FC236}">
                <a16:creationId xmlns:a16="http://schemas.microsoft.com/office/drawing/2014/main" id="{1B4B7C76-9FE6-D765-4D6D-A5311BCDD1C6}"/>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4" name="object 11">
            <a:extLst>
              <a:ext uri="{FF2B5EF4-FFF2-40B4-BE49-F238E27FC236}">
                <a16:creationId xmlns:a16="http://schemas.microsoft.com/office/drawing/2014/main" id="{FFE64E25-57CE-B511-EC80-80699AE2FD35}"/>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sp>
        <p:nvSpPr>
          <p:cNvPr id="17" name="object 5" descr="$PPTXTitle">
            <a:extLst>
              <a:ext uri="{FF2B5EF4-FFF2-40B4-BE49-F238E27FC236}">
                <a16:creationId xmlns:a16="http://schemas.microsoft.com/office/drawing/2014/main" id="{10EC33F7-0290-B7F8-B37D-520130E1419F}"/>
              </a:ext>
            </a:extLst>
          </p:cNvPr>
          <p:cNvSpPr txBox="1">
            <a:spLocks noGrp="1"/>
          </p:cNvSpPr>
          <p:nvPr>
            <p:ph type="title"/>
          </p:nvPr>
        </p:nvSpPr>
        <p:spPr>
          <a:xfrm>
            <a:off x="0" y="777799"/>
            <a:ext cx="20104100" cy="940001"/>
          </a:xfrm>
          <a:prstGeom prst="rect">
            <a:avLst/>
          </a:prstGeom>
        </p:spPr>
        <p:txBody>
          <a:bodyPr vert="horz" wrap="square" lIns="0" tIns="16510" rIns="0" bIns="0" rtlCol="0">
            <a:spAutoFit/>
          </a:bodyPr>
          <a:lstStyle/>
          <a:p>
            <a:pPr marL="12700" algn="ctr">
              <a:lnSpc>
                <a:spcPct val="100000"/>
              </a:lnSpc>
              <a:spcBef>
                <a:spcPts val="130"/>
              </a:spcBef>
            </a:pPr>
            <a:r>
              <a:rPr sz="6000" b="1" dirty="0">
                <a:solidFill>
                  <a:srgbClr val="292899"/>
                </a:solidFill>
                <a:latin typeface="Arial" panose="020B0604020202020204" pitchFamily="34" charset="0"/>
                <a:cs typeface="Arial" panose="020B0604020202020204" pitchFamily="34" charset="0"/>
              </a:rPr>
              <a:t>Perspectives autochtones :</a:t>
            </a:r>
          </a:p>
        </p:txBody>
      </p:sp>
      <p:pic>
        <p:nvPicPr>
          <p:cNvPr id="18" name="Picture 17" descr="A yellow spiral on a black background&#10;&#10;Description automatically generated">
            <a:extLst>
              <a:ext uri="{FF2B5EF4-FFF2-40B4-BE49-F238E27FC236}">
                <a16:creationId xmlns:a16="http://schemas.microsoft.com/office/drawing/2014/main" id="{8E647AC3-1C78-7F6F-6441-184C36F6E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450" y="701675"/>
            <a:ext cx="3380800" cy="781879"/>
          </a:xfrm>
          <a:prstGeom prst="rect">
            <a:avLst/>
          </a:prstGeom>
        </p:spPr>
      </p:pic>
      <p:pic>
        <p:nvPicPr>
          <p:cNvPr id="19" name="Picture 18" descr="A yellow spiral on a black background&#10;&#10;Description automatically generated">
            <a:extLst>
              <a:ext uri="{FF2B5EF4-FFF2-40B4-BE49-F238E27FC236}">
                <a16:creationId xmlns:a16="http://schemas.microsoft.com/office/drawing/2014/main" id="{186C9F4F-A4F3-CC73-ABAF-DF8C8861F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81850" y="780737"/>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9678" y="2872904"/>
            <a:ext cx="5970905" cy="7743787"/>
          </a:xfrm>
          <a:prstGeom prst="rect">
            <a:avLst/>
          </a:prstGeom>
        </p:spPr>
        <p:txBody>
          <a:bodyPr vert="horz" wrap="square" lIns="0" tIns="74295" rIns="0" bIns="0" rtlCol="0">
            <a:spAutoFit/>
          </a:bodyPr>
          <a:lstStyle/>
          <a:p>
            <a:pPr marL="1125538" marR="167640" indent="-1101725">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1</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Commencez par demander : « Selon vous, de quelle façon les scientifiques utilisent-ils les cartes pour comprendre et protéger les animaux et les écosystèmes? »</a:t>
            </a:r>
            <a:endParaRPr sz="1900">
              <a:latin typeface="Arial" panose="020B0604020202020204" pitchFamily="34" charset="0"/>
              <a:cs typeface="Arial" panose="020B0604020202020204" pitchFamily="34" charset="0"/>
            </a:endParaRPr>
          </a:p>
          <a:p>
            <a:pPr marL="1125538" marR="5080">
              <a:lnSpc>
                <a:spcPct val="100000"/>
              </a:lnSpc>
              <a:spcBef>
                <a:spcPts val="1015"/>
              </a:spcBef>
            </a:pPr>
            <a:r>
              <a:rPr sz="1900" dirty="0">
                <a:solidFill>
                  <a:srgbClr val="222222"/>
                </a:solidFill>
                <a:latin typeface="Arial" panose="020B0604020202020204" pitchFamily="34" charset="0"/>
                <a:cs typeface="Arial" panose="020B0604020202020204" pitchFamily="34" charset="0"/>
              </a:rPr>
              <a:t>Expliquez aux élèves que les scientifiques du WWF-Canada créent des cartes pour relayer de l’information importante. Par exemple, ils cartographient :</a:t>
            </a:r>
            <a:endParaRPr sz="1900">
              <a:latin typeface="Arial" panose="020B0604020202020204" pitchFamily="34" charset="0"/>
              <a:cs typeface="Arial" panose="020B0604020202020204" pitchFamily="34" charset="0"/>
            </a:endParaRPr>
          </a:p>
          <a:p>
            <a:pPr marL="1468438" marR="145415" indent="-342900">
              <a:lnSpc>
                <a:spcPct val="100000"/>
              </a:lnSpc>
              <a:spcBef>
                <a:spcPts val="1100"/>
              </a:spcBef>
              <a:buFont typeface="Arial" panose="020B0604020202020204" pitchFamily="34" charset="0"/>
              <a:buChar char="•"/>
            </a:pPr>
            <a:r>
              <a:rPr sz="1900" dirty="0">
                <a:solidFill>
                  <a:srgbClr val="222222"/>
                </a:solidFill>
                <a:latin typeface="Arial" panose="020B0604020202020204" pitchFamily="34" charset="0"/>
                <a:cs typeface="Arial" panose="020B0604020202020204" pitchFamily="34" charset="0"/>
              </a:rPr>
              <a:t>les endroits au Canada où la restauration d’écosystèmes terrestres convertis pourrait mener aux plus grands bienfaits pour la biodiversité et le climat (https:// wwf.ca/fr/analyse-de-restauration/);</a:t>
            </a:r>
            <a:endParaRPr sz="1900">
              <a:latin typeface="Arial" panose="020B0604020202020204" pitchFamily="34" charset="0"/>
              <a:cs typeface="Arial" panose="020B0604020202020204" pitchFamily="34" charset="0"/>
            </a:endParaRPr>
          </a:p>
          <a:p>
            <a:pPr marL="1468438" marR="320675" indent="-342900">
              <a:lnSpc>
                <a:spcPct val="100000"/>
              </a:lnSpc>
              <a:spcBef>
                <a:spcPts val="715"/>
              </a:spcBef>
              <a:buFont typeface="Arial" panose="020B0604020202020204" pitchFamily="34" charset="0"/>
              <a:buChar char="•"/>
            </a:pPr>
            <a:r>
              <a:rPr sz="1900" dirty="0">
                <a:solidFill>
                  <a:srgbClr val="222222"/>
                </a:solidFill>
                <a:latin typeface="Arial" panose="020B0604020202020204" pitchFamily="34" charset="0"/>
                <a:cs typeface="Arial" panose="020B0604020202020204" pitchFamily="34" charset="0"/>
              </a:rPr>
              <a:t>le carbone stocké dans les écosystèmes canadiens (</a:t>
            </a:r>
            <a:r>
              <a:rPr sz="1900" dirty="0">
                <a:solidFill>
                  <a:srgbClr val="222222"/>
                </a:solidFill>
                <a:latin typeface="Arial" panose="020B0604020202020204" pitchFamily="34" charset="0"/>
                <a:cs typeface="Arial" panose="020B0604020202020204" pitchFamily="34" charset="0"/>
                <a:hlinkClick r:id="rId2"/>
              </a:rPr>
              <a:t>https://wwf.ca/fr/carteducarbone/</a:t>
            </a:r>
            <a:r>
              <a:rPr sz="1900" dirty="0">
                <a:solidFill>
                  <a:srgbClr val="222222"/>
                </a:solidFill>
                <a:latin typeface="Arial" panose="020B0604020202020204" pitchFamily="34" charset="0"/>
                <a:cs typeface="Arial" panose="020B0604020202020204" pitchFamily="34" charset="0"/>
              </a:rPr>
              <a:t>)</a:t>
            </a:r>
            <a:endParaRPr sz="1900">
              <a:latin typeface="Arial" panose="020B0604020202020204" pitchFamily="34" charset="0"/>
              <a:cs typeface="Arial" panose="020B0604020202020204" pitchFamily="34" charset="0"/>
            </a:endParaRPr>
          </a:p>
          <a:p>
            <a:pPr marL="1125538" marR="333375">
              <a:lnSpc>
                <a:spcPct val="100000"/>
              </a:lnSpc>
              <a:spcBef>
                <a:spcPts val="1100"/>
              </a:spcBef>
            </a:pPr>
            <a:r>
              <a:rPr sz="1900" dirty="0">
                <a:solidFill>
                  <a:srgbClr val="222222"/>
                </a:solidFill>
                <a:latin typeface="Arial" panose="020B0604020202020204" pitchFamily="34" charset="0"/>
                <a:cs typeface="Arial" panose="020B0604020202020204" pitchFamily="34" charset="0"/>
              </a:rPr>
              <a:t>Vous pouvez trouver de nombreux autres exemples sur la plateforme de données Planète vivante du WWF-Canada (</a:t>
            </a:r>
            <a:r>
              <a:rPr sz="1900" dirty="0">
                <a:solidFill>
                  <a:srgbClr val="222222"/>
                </a:solidFill>
                <a:latin typeface="Arial" panose="020B0604020202020204" pitchFamily="34" charset="0"/>
                <a:cs typeface="Arial" panose="020B0604020202020204" pitchFamily="34" charset="0"/>
                <a:hlinkClick r:id="rId3"/>
              </a:rPr>
              <a:t>https://datahub.wwf.ca/fr-ca/</a:t>
            </a:r>
            <a:r>
              <a:rPr sz="1900" dirty="0">
                <a:solidFill>
                  <a:srgbClr val="222222"/>
                </a:solidFill>
                <a:latin typeface="Arial" panose="020B0604020202020204" pitchFamily="34" charset="0"/>
                <a:cs typeface="Arial" panose="020B0604020202020204" pitchFamily="34" charset="0"/>
              </a:rPr>
              <a:t>).</a:t>
            </a:r>
            <a:endParaRPr sz="1900">
              <a:latin typeface="Arial" panose="020B0604020202020204" pitchFamily="34" charset="0"/>
              <a:cs typeface="Arial" panose="020B0604020202020204" pitchFamily="34" charset="0"/>
            </a:endParaRPr>
          </a:p>
          <a:p>
            <a:pPr marL="1125538" marR="668655">
              <a:lnSpc>
                <a:spcPct val="100000"/>
              </a:lnSpc>
              <a:spcBef>
                <a:spcPts val="1095"/>
              </a:spcBef>
            </a:pPr>
            <a:r>
              <a:rPr sz="1900" dirty="0">
                <a:solidFill>
                  <a:srgbClr val="222222"/>
                </a:solidFill>
                <a:latin typeface="Arial" panose="020B0604020202020204" pitchFamily="34" charset="0"/>
                <a:cs typeface="Arial" panose="020B0604020202020204" pitchFamily="34" charset="0"/>
              </a:rPr>
              <a:t>Animez une discussion générale avec la classe au sujet des cartes. </a:t>
            </a:r>
            <a:endParaRPr sz="1900">
              <a:latin typeface="Arial" panose="020B0604020202020204" pitchFamily="34" charset="0"/>
              <a:cs typeface="Arial" panose="020B0604020202020204" pitchFamily="34" charset="0"/>
            </a:endParaRPr>
          </a:p>
        </p:txBody>
      </p:sp>
      <p:sp>
        <p:nvSpPr>
          <p:cNvPr id="3" name="object 3" descr="$PPTXTitle"/>
          <p:cNvSpPr txBox="1">
            <a:spLocks noGrp="1"/>
          </p:cNvSpPr>
          <p:nvPr>
            <p:ph type="title"/>
          </p:nvPr>
        </p:nvSpPr>
        <p:spPr>
          <a:xfrm>
            <a:off x="929679" y="818094"/>
            <a:ext cx="5962650" cy="2084994"/>
          </a:xfrm>
          <a:prstGeom prst="rect">
            <a:avLst/>
          </a:prstGeom>
        </p:spPr>
        <p:txBody>
          <a:bodyPr vert="horz" wrap="square" lIns="0" tIns="256540" rIns="0" bIns="0" rtlCol="0">
            <a:spAutoFit/>
          </a:bodyPr>
          <a:lstStyle/>
          <a:p>
            <a:pPr marL="12700" marR="5080">
              <a:lnSpc>
                <a:spcPct val="73400"/>
              </a:lnSpc>
              <a:spcBef>
                <a:spcPts val="2020"/>
              </a:spcBef>
            </a:pPr>
            <a:r>
              <a:rPr sz="5400" b="1" dirty="0">
                <a:solidFill>
                  <a:srgbClr val="292899"/>
                </a:solidFill>
                <a:latin typeface="Arial" panose="020B0604020202020204" pitchFamily="34" charset="0"/>
                <a:cs typeface="Arial" panose="020B0604020202020204" pitchFamily="34" charset="0"/>
              </a:rPr>
              <a:t>Instructions pour l’activité de la mission</a:t>
            </a:r>
          </a:p>
        </p:txBody>
      </p:sp>
      <p:sp>
        <p:nvSpPr>
          <p:cNvPr id="4" name="object 4"/>
          <p:cNvSpPr/>
          <p:nvPr/>
        </p:nvSpPr>
        <p:spPr>
          <a:xfrm>
            <a:off x="14254652" y="5908728"/>
            <a:ext cx="4072890" cy="643255"/>
          </a:xfrm>
          <a:custGeom>
            <a:avLst/>
            <a:gdLst/>
            <a:ahLst/>
            <a:cxnLst/>
            <a:rect l="l" t="t" r="r" b="b"/>
            <a:pathLst>
              <a:path w="4072890" h="643254">
                <a:moveTo>
                  <a:pt x="3970737" y="0"/>
                </a:moveTo>
                <a:lnTo>
                  <a:pt x="102143" y="0"/>
                </a:lnTo>
                <a:lnTo>
                  <a:pt x="62382" y="7018"/>
                </a:lnTo>
                <a:lnTo>
                  <a:pt x="29915" y="26160"/>
                </a:lnTo>
                <a:lnTo>
                  <a:pt x="8026" y="54550"/>
                </a:lnTo>
                <a:lnTo>
                  <a:pt x="0" y="89316"/>
                </a:lnTo>
                <a:lnTo>
                  <a:pt x="0" y="553794"/>
                </a:lnTo>
                <a:lnTo>
                  <a:pt x="8026" y="588560"/>
                </a:lnTo>
                <a:lnTo>
                  <a:pt x="29915" y="616951"/>
                </a:lnTo>
                <a:lnTo>
                  <a:pt x="62382" y="636092"/>
                </a:lnTo>
                <a:lnTo>
                  <a:pt x="102143" y="643111"/>
                </a:lnTo>
                <a:lnTo>
                  <a:pt x="3970737" y="643111"/>
                </a:lnTo>
                <a:lnTo>
                  <a:pt x="4010498" y="636092"/>
                </a:lnTo>
                <a:lnTo>
                  <a:pt x="4042965" y="616951"/>
                </a:lnTo>
                <a:lnTo>
                  <a:pt x="4064854" y="588560"/>
                </a:lnTo>
                <a:lnTo>
                  <a:pt x="4072881" y="553794"/>
                </a:lnTo>
                <a:lnTo>
                  <a:pt x="4072881" y="89316"/>
                </a:lnTo>
                <a:lnTo>
                  <a:pt x="4064854" y="54550"/>
                </a:lnTo>
                <a:lnTo>
                  <a:pt x="4042965" y="26160"/>
                </a:lnTo>
                <a:lnTo>
                  <a:pt x="4010498" y="7018"/>
                </a:lnTo>
                <a:lnTo>
                  <a:pt x="3970737" y="0"/>
                </a:lnTo>
                <a:close/>
              </a:path>
            </a:pathLst>
          </a:custGeom>
          <a:solidFill>
            <a:srgbClr val="222222"/>
          </a:solidFill>
        </p:spPr>
        <p:txBody>
          <a:bodyPr wrap="square" lIns="0" tIns="0" rIns="0" bIns="0" rtlCol="0"/>
          <a:lstStyle/>
          <a:p>
            <a:endParaRPr/>
          </a:p>
        </p:txBody>
      </p:sp>
      <p:sp>
        <p:nvSpPr>
          <p:cNvPr id="5" name="object 5"/>
          <p:cNvSpPr txBox="1"/>
          <p:nvPr/>
        </p:nvSpPr>
        <p:spPr>
          <a:xfrm>
            <a:off x="14395450" y="6062714"/>
            <a:ext cx="4072890" cy="304571"/>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CC941"/>
                </a:solidFill>
                <a:latin typeface="Arial" panose="020B0604020202020204" pitchFamily="34" charset="0"/>
                <a:cs typeface="Arial" panose="020B0604020202020204" pitchFamily="34" charset="0"/>
              </a:rPr>
              <a:t>CONSEIL POUR L’ENSEIGNANT</a:t>
            </a:r>
            <a:endParaRPr sz="1900" b="1">
              <a:latin typeface="Arial" panose="020B0604020202020204" pitchFamily="34" charset="0"/>
              <a:cs typeface="Arial" panose="020B0604020202020204" pitchFamily="34" charset="0"/>
            </a:endParaRPr>
          </a:p>
        </p:txBody>
      </p:sp>
      <p:sp>
        <p:nvSpPr>
          <p:cNvPr id="6" name="object 6"/>
          <p:cNvSpPr/>
          <p:nvPr/>
        </p:nvSpPr>
        <p:spPr>
          <a:xfrm>
            <a:off x="14236913" y="6551840"/>
            <a:ext cx="4925060" cy="3446236"/>
          </a:xfrm>
          <a:custGeom>
            <a:avLst/>
            <a:gdLst/>
            <a:ahLst/>
            <a:cxnLst/>
            <a:rect l="l" t="t" r="r" b="b"/>
            <a:pathLst>
              <a:path w="4925059" h="3626484">
                <a:moveTo>
                  <a:pt x="4830564" y="0"/>
                </a:moveTo>
                <a:lnTo>
                  <a:pt x="94237" y="0"/>
                </a:lnTo>
                <a:lnTo>
                  <a:pt x="57554" y="7405"/>
                </a:lnTo>
                <a:lnTo>
                  <a:pt x="27599" y="27599"/>
                </a:lnTo>
                <a:lnTo>
                  <a:pt x="7405" y="57554"/>
                </a:lnTo>
                <a:lnTo>
                  <a:pt x="0" y="94237"/>
                </a:lnTo>
                <a:lnTo>
                  <a:pt x="0" y="3531620"/>
                </a:lnTo>
                <a:lnTo>
                  <a:pt x="7405" y="3568303"/>
                </a:lnTo>
                <a:lnTo>
                  <a:pt x="27599" y="3598258"/>
                </a:lnTo>
                <a:lnTo>
                  <a:pt x="57554" y="3618453"/>
                </a:lnTo>
                <a:lnTo>
                  <a:pt x="94237" y="3625858"/>
                </a:lnTo>
                <a:lnTo>
                  <a:pt x="4830564" y="3625858"/>
                </a:lnTo>
                <a:lnTo>
                  <a:pt x="4867248" y="3618453"/>
                </a:lnTo>
                <a:lnTo>
                  <a:pt x="4897202" y="3598258"/>
                </a:lnTo>
                <a:lnTo>
                  <a:pt x="4917397" y="3568303"/>
                </a:lnTo>
                <a:lnTo>
                  <a:pt x="4924802" y="3531620"/>
                </a:lnTo>
                <a:lnTo>
                  <a:pt x="4924802" y="94237"/>
                </a:lnTo>
                <a:lnTo>
                  <a:pt x="4917397" y="57554"/>
                </a:lnTo>
                <a:lnTo>
                  <a:pt x="4897202" y="27599"/>
                </a:lnTo>
                <a:lnTo>
                  <a:pt x="4867248" y="7405"/>
                </a:lnTo>
                <a:lnTo>
                  <a:pt x="4830564" y="0"/>
                </a:lnTo>
                <a:close/>
              </a:path>
            </a:pathLst>
          </a:custGeom>
          <a:solidFill>
            <a:srgbClr val="FCC941"/>
          </a:solidFill>
        </p:spPr>
        <p:txBody>
          <a:bodyPr wrap="square" lIns="0" tIns="0" rIns="0" bIns="0" rtlCol="0"/>
          <a:lstStyle/>
          <a:p>
            <a:endParaRPr/>
          </a:p>
        </p:txBody>
      </p:sp>
      <p:sp>
        <p:nvSpPr>
          <p:cNvPr id="7" name="object 7"/>
          <p:cNvSpPr txBox="1"/>
          <p:nvPr/>
        </p:nvSpPr>
        <p:spPr>
          <a:xfrm>
            <a:off x="14472180" y="6736537"/>
            <a:ext cx="4454525" cy="2945999"/>
          </a:xfrm>
          <a:prstGeom prst="rect">
            <a:avLst/>
          </a:prstGeom>
        </p:spPr>
        <p:txBody>
          <a:bodyPr vert="horz" wrap="square" lIns="0" tIns="12065" rIns="0" bIns="0" rtlCol="0">
            <a:spAutoFit/>
          </a:bodyPr>
          <a:lstStyle/>
          <a:p>
            <a:pPr marL="12700" marR="70485">
              <a:lnSpc>
                <a:spcPct val="100000"/>
              </a:lnSpc>
              <a:spcBef>
                <a:spcPts val="95"/>
              </a:spcBef>
            </a:pPr>
            <a:r>
              <a:rPr sz="1900" dirty="0">
                <a:latin typeface="Arial" panose="020B0604020202020204" pitchFamily="34" charset="0"/>
                <a:cs typeface="Arial" panose="020B0604020202020204" pitchFamily="34" charset="0"/>
              </a:rPr>
              <a:t>L’introduction de l’enseignant devrait inclure une grande carte du Canada en format papier ou affichée sur un écran de projection relié à un ordinateur.</a:t>
            </a:r>
            <a:endParaRPr sz="1900">
              <a:latin typeface="Arial" panose="020B0604020202020204" pitchFamily="34" charset="0"/>
              <a:cs typeface="Arial" panose="020B0604020202020204" pitchFamily="34" charset="0"/>
            </a:endParaRPr>
          </a:p>
          <a:p>
            <a:pPr marL="12700" marR="5080">
              <a:lnSpc>
                <a:spcPts val="2280"/>
              </a:lnSpc>
              <a:spcBef>
                <a:spcPts val="55"/>
              </a:spcBef>
            </a:pPr>
            <a:r>
              <a:rPr sz="1900" dirty="0">
                <a:latin typeface="Arial" panose="020B0604020202020204" pitchFamily="34" charset="0"/>
                <a:cs typeface="Arial" panose="020B0604020202020204" pitchFamily="34" charset="0"/>
              </a:rPr>
              <a:t>Établissez un lien entre le site Web RPVC pour enfants (wwf.ca/rpvcenfants) et la cartographie en soulignant comment les scientifiques du WWF-Canada créent des cartes pour relayer de l’information importante.</a:t>
            </a:r>
            <a:endParaRPr sz="1900">
              <a:latin typeface="Arial" panose="020B0604020202020204" pitchFamily="34" charset="0"/>
              <a:cs typeface="Arial" panose="020B0604020202020204" pitchFamily="34" charset="0"/>
            </a:endParaRPr>
          </a:p>
        </p:txBody>
      </p:sp>
      <p:sp>
        <p:nvSpPr>
          <p:cNvPr id="8" name="object 8"/>
          <p:cNvSpPr txBox="1"/>
          <p:nvPr/>
        </p:nvSpPr>
        <p:spPr>
          <a:xfrm>
            <a:off x="14139744" y="946366"/>
            <a:ext cx="5038090" cy="3813223"/>
          </a:xfrm>
          <a:prstGeom prst="rect">
            <a:avLst/>
          </a:prstGeom>
        </p:spPr>
        <p:txBody>
          <a:bodyPr vert="horz" wrap="square" lIns="0" tIns="12065" rIns="0" bIns="0" rtlCol="0">
            <a:spAutoFit/>
          </a:bodyPr>
          <a:lstStyle/>
          <a:p>
            <a:pPr marL="12700" marR="5080">
              <a:lnSpc>
                <a:spcPct val="100000"/>
              </a:lnSpc>
              <a:spcBef>
                <a:spcPts val="95"/>
              </a:spcBef>
            </a:pPr>
            <a:r>
              <a:rPr lang="en-CA" sz="1900" dirty="0">
                <a:solidFill>
                  <a:srgbClr val="222222"/>
                </a:solidFill>
                <a:latin typeface="Arial" panose="020B0604020202020204" pitchFamily="34" charset="0"/>
                <a:cs typeface="Arial" panose="020B0604020202020204" pitchFamily="34" charset="0"/>
              </a:rPr>
              <a:t>Organisez </a:t>
            </a:r>
            <a:r>
              <a:rPr sz="1900" dirty="0">
                <a:solidFill>
                  <a:srgbClr val="222222"/>
                </a:solidFill>
                <a:latin typeface="Arial" panose="020B0604020202020204" pitchFamily="34" charset="0"/>
                <a:cs typeface="Arial" panose="020B0604020202020204" pitchFamily="34" charset="0"/>
              </a:rPr>
              <a:t>une activité de type « réfléchir, discuter, partager ». Demandez aux élèves de se rappeler la dernière fois où ils ont utilisé une carte, comme Google Maps ou un système GPS dans une voiture. Demandez-leur de</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 réfléchir » à ce qu’ils savent des cartes, de « discuter » avec un autre camarade (ou deux, selon la taille du groupe), puis de</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 partager » leurs réflexions avec la classe.</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Vous pouvez noter les idées sur un tableau blanc ou une grande feuille de papier (cette dernière option est préférable pour que la classe puisse s’y référer plus tard).</a:t>
            </a:r>
            <a:endParaRPr sz="1900">
              <a:latin typeface="Arial" panose="020B0604020202020204" pitchFamily="34" charset="0"/>
              <a:cs typeface="Arial" panose="020B0604020202020204" pitchFamily="34" charset="0"/>
            </a:endParaRPr>
          </a:p>
        </p:txBody>
      </p:sp>
      <p:pic>
        <p:nvPicPr>
          <p:cNvPr id="13" name="object 13"/>
          <p:cNvPicPr/>
          <p:nvPr/>
        </p:nvPicPr>
        <p:blipFill>
          <a:blip r:embed="rId4" cstate="print"/>
          <a:stretch>
            <a:fillRect/>
          </a:stretch>
        </p:blipFill>
        <p:spPr>
          <a:xfrm>
            <a:off x="5867193" y="718952"/>
            <a:ext cx="7877299" cy="9870652"/>
          </a:xfrm>
          <a:prstGeom prst="rect">
            <a:avLst/>
          </a:prstGeom>
        </p:spPr>
      </p:pic>
      <p:sp>
        <p:nvSpPr>
          <p:cNvPr id="17" name="object 10">
            <a:extLst>
              <a:ext uri="{FF2B5EF4-FFF2-40B4-BE49-F238E27FC236}">
                <a16:creationId xmlns:a16="http://schemas.microsoft.com/office/drawing/2014/main" id="{72BE0836-9F8F-98CA-8CAA-3C7D9694C397}"/>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8" name="object 11">
            <a:extLst>
              <a:ext uri="{FF2B5EF4-FFF2-40B4-BE49-F238E27FC236}">
                <a16:creationId xmlns:a16="http://schemas.microsoft.com/office/drawing/2014/main" id="{E81544BB-3647-52F1-8BDA-9F147E44FCD5}"/>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19" name="Picture 18" descr="A yellow spiral on a black background&#10;&#10;Description automatically generated">
            <a:extLst>
              <a:ext uri="{FF2B5EF4-FFF2-40B4-BE49-F238E27FC236}">
                <a16:creationId xmlns:a16="http://schemas.microsoft.com/office/drawing/2014/main" id="{3DC93283-C143-BCC2-F142-2D212ED89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white line on a black background&#10;&#10;Description automatically generated">
            <a:extLst>
              <a:ext uri="{FF2B5EF4-FFF2-40B4-BE49-F238E27FC236}">
                <a16:creationId xmlns:a16="http://schemas.microsoft.com/office/drawing/2014/main" id="{448209B3-7752-B832-F3F7-B74C6936C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890" y="6485878"/>
            <a:ext cx="7772400" cy="3881093"/>
          </a:xfrm>
          <a:prstGeom prst="rect">
            <a:avLst/>
          </a:prstGeom>
        </p:spPr>
      </p:pic>
      <p:sp>
        <p:nvSpPr>
          <p:cNvPr id="2" name="object 2"/>
          <p:cNvSpPr/>
          <p:nvPr/>
        </p:nvSpPr>
        <p:spPr>
          <a:xfrm>
            <a:off x="929680" y="7141102"/>
            <a:ext cx="5830778" cy="3338118"/>
          </a:xfrm>
          <a:custGeom>
            <a:avLst/>
            <a:gdLst/>
            <a:ahLst/>
            <a:cxnLst/>
            <a:rect l="l" t="t" r="r" b="b"/>
            <a:pathLst>
              <a:path w="5530850" h="3385820">
                <a:moveTo>
                  <a:pt x="5436138" y="0"/>
                </a:moveTo>
                <a:lnTo>
                  <a:pt x="94237" y="0"/>
                </a:lnTo>
                <a:lnTo>
                  <a:pt x="57554" y="7405"/>
                </a:lnTo>
                <a:lnTo>
                  <a:pt x="27599" y="27599"/>
                </a:lnTo>
                <a:lnTo>
                  <a:pt x="7405" y="57554"/>
                </a:lnTo>
                <a:lnTo>
                  <a:pt x="0" y="94237"/>
                </a:lnTo>
                <a:lnTo>
                  <a:pt x="0" y="3290957"/>
                </a:lnTo>
                <a:lnTo>
                  <a:pt x="7405" y="3327636"/>
                </a:lnTo>
                <a:lnTo>
                  <a:pt x="27599" y="3357591"/>
                </a:lnTo>
                <a:lnTo>
                  <a:pt x="57554" y="3377788"/>
                </a:lnTo>
                <a:lnTo>
                  <a:pt x="94237" y="3385195"/>
                </a:lnTo>
                <a:lnTo>
                  <a:pt x="5436138" y="3385195"/>
                </a:lnTo>
                <a:lnTo>
                  <a:pt x="5472817" y="3377788"/>
                </a:lnTo>
                <a:lnTo>
                  <a:pt x="5502772" y="3357591"/>
                </a:lnTo>
                <a:lnTo>
                  <a:pt x="5522969" y="3327636"/>
                </a:lnTo>
                <a:lnTo>
                  <a:pt x="5530376" y="3290957"/>
                </a:lnTo>
                <a:lnTo>
                  <a:pt x="5530376" y="94237"/>
                </a:lnTo>
                <a:lnTo>
                  <a:pt x="5522969" y="57554"/>
                </a:lnTo>
                <a:lnTo>
                  <a:pt x="5502772" y="27599"/>
                </a:lnTo>
                <a:lnTo>
                  <a:pt x="5472817" y="7405"/>
                </a:lnTo>
                <a:lnTo>
                  <a:pt x="5436138" y="0"/>
                </a:lnTo>
                <a:close/>
              </a:path>
            </a:pathLst>
          </a:custGeom>
          <a:solidFill>
            <a:srgbClr val="222222"/>
          </a:solidFill>
        </p:spPr>
        <p:txBody>
          <a:bodyPr wrap="square" lIns="144000" tIns="1440000" rIns="144000" bIns="0" rtlCol="0"/>
          <a:lstStyle/>
          <a:p>
            <a:endParaRPr sz="1900">
              <a:latin typeface="Arial" panose="020B0604020202020204" pitchFamily="34" charset="0"/>
              <a:cs typeface="Arial" panose="020B0604020202020204" pitchFamily="34" charset="0"/>
            </a:endParaRPr>
          </a:p>
        </p:txBody>
      </p:sp>
      <p:sp>
        <p:nvSpPr>
          <p:cNvPr id="3" name="object 3"/>
          <p:cNvSpPr txBox="1"/>
          <p:nvPr/>
        </p:nvSpPr>
        <p:spPr>
          <a:xfrm>
            <a:off x="929679" y="893905"/>
            <a:ext cx="5945505" cy="6160982"/>
          </a:xfrm>
          <a:prstGeom prst="rect">
            <a:avLst/>
          </a:prstGeom>
        </p:spPr>
        <p:txBody>
          <a:bodyPr vert="horz" wrap="square" lIns="0" tIns="74295" rIns="0" bIns="0" rtlCol="0">
            <a:spAutoFit/>
          </a:bodyPr>
          <a:lstStyle/>
          <a:p>
            <a:pPr marL="1125538" marR="268605" indent="-1101725">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2</a:t>
            </a:r>
            <a:r>
              <a:rPr lang="en-CA" sz="23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En vous appuyant sur les connaissances de la classe, vous pouvez créer un tableau S-V-A. Après avoir inscrit tout ce que la classe « sait » dans la section « Ce que je sais » du tableau, demandez aux élèves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ce qu’ils « veulent savoir » concernant les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cartes. Donnez-leur le temps de réfléchir. Préparez-vous à les aider si nécessaire. Une fois que vous avez noté leurs réflexions et leurs questions, place à la partie « Ce que j’ai appris » de cette activité!</a:t>
            </a:r>
            <a:endParaRPr sz="1900">
              <a:latin typeface="Arial" panose="020B0604020202020204" pitchFamily="34" charset="0"/>
              <a:cs typeface="Arial" panose="020B0604020202020204" pitchFamily="34" charset="0"/>
            </a:endParaRPr>
          </a:p>
          <a:p>
            <a:pPr marL="1125538" marR="161925" indent="-1101725">
              <a:lnSpc>
                <a:spcPts val="2280"/>
              </a:lnSpc>
              <a:spcBef>
                <a:spcPts val="1585"/>
              </a:spcBef>
            </a:pPr>
            <a:r>
              <a:rPr sz="2000" b="1" dirty="0">
                <a:solidFill>
                  <a:srgbClr val="047390"/>
                </a:solidFill>
                <a:latin typeface="Arial" panose="020B0604020202020204" pitchFamily="34" charset="0"/>
                <a:cs typeface="Arial" panose="020B0604020202020204" pitchFamily="34" charset="0"/>
              </a:rPr>
              <a:t>Étape 3</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En fonction du niveau de connaissances de la classe sur les cartes, vous pouvez créer une affiche de référence sur les cartes. Si nécessaire, élaborez l’affiche de référence ensemble, avant de demander aux élèves de créer leurs propres cartes. Cette étape pourrait nécessiter une période de classe complète.</a:t>
            </a:r>
            <a:endParaRPr lang="en-CA" sz="1900">
              <a:latin typeface="Arial" panose="020B0604020202020204" pitchFamily="34" charset="0"/>
              <a:cs typeface="Arial" panose="020B0604020202020204" pitchFamily="34" charset="0"/>
            </a:endParaRPr>
          </a:p>
        </p:txBody>
      </p:sp>
      <p:grpSp>
        <p:nvGrpSpPr>
          <p:cNvPr id="4" name="object 4"/>
          <p:cNvGrpSpPr/>
          <p:nvPr/>
        </p:nvGrpSpPr>
        <p:grpSpPr>
          <a:xfrm>
            <a:off x="13214256" y="942379"/>
            <a:ext cx="5948045" cy="4684395"/>
            <a:chOff x="13214256" y="942379"/>
            <a:chExt cx="5948045" cy="4684395"/>
          </a:xfrm>
        </p:grpSpPr>
        <p:sp>
          <p:nvSpPr>
            <p:cNvPr id="5" name="object 5"/>
            <p:cNvSpPr/>
            <p:nvPr/>
          </p:nvSpPr>
          <p:spPr>
            <a:xfrm>
              <a:off x="13214256" y="1495638"/>
              <a:ext cx="5948045" cy="4131310"/>
            </a:xfrm>
            <a:custGeom>
              <a:avLst/>
              <a:gdLst/>
              <a:ahLst/>
              <a:cxnLst/>
              <a:rect l="l" t="t" r="r" b="b"/>
              <a:pathLst>
                <a:path w="5948044" h="4131310">
                  <a:moveTo>
                    <a:pt x="5853224" y="0"/>
                  </a:moveTo>
                  <a:lnTo>
                    <a:pt x="94237" y="0"/>
                  </a:lnTo>
                  <a:lnTo>
                    <a:pt x="57554" y="7405"/>
                  </a:lnTo>
                  <a:lnTo>
                    <a:pt x="27599" y="27599"/>
                  </a:lnTo>
                  <a:lnTo>
                    <a:pt x="7405" y="57554"/>
                  </a:lnTo>
                  <a:lnTo>
                    <a:pt x="0" y="94237"/>
                  </a:lnTo>
                  <a:lnTo>
                    <a:pt x="0" y="4036662"/>
                  </a:lnTo>
                  <a:lnTo>
                    <a:pt x="7405" y="4073346"/>
                  </a:lnTo>
                  <a:lnTo>
                    <a:pt x="27599" y="4103300"/>
                  </a:lnTo>
                  <a:lnTo>
                    <a:pt x="57554" y="4123495"/>
                  </a:lnTo>
                  <a:lnTo>
                    <a:pt x="94237" y="4130900"/>
                  </a:lnTo>
                  <a:lnTo>
                    <a:pt x="5853224" y="4130900"/>
                  </a:lnTo>
                  <a:lnTo>
                    <a:pt x="5889908" y="4123495"/>
                  </a:lnTo>
                  <a:lnTo>
                    <a:pt x="5919862" y="4103300"/>
                  </a:lnTo>
                  <a:lnTo>
                    <a:pt x="5940057" y="4073346"/>
                  </a:lnTo>
                  <a:lnTo>
                    <a:pt x="5947462" y="4036662"/>
                  </a:lnTo>
                  <a:lnTo>
                    <a:pt x="5947462" y="94237"/>
                  </a:lnTo>
                  <a:lnTo>
                    <a:pt x="5940057" y="57554"/>
                  </a:lnTo>
                  <a:lnTo>
                    <a:pt x="5919862" y="27599"/>
                  </a:lnTo>
                  <a:lnTo>
                    <a:pt x="5889908" y="7405"/>
                  </a:lnTo>
                  <a:lnTo>
                    <a:pt x="5853224"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13214256" y="942379"/>
              <a:ext cx="4173854" cy="643255"/>
            </a:xfrm>
            <a:custGeom>
              <a:avLst/>
              <a:gdLst/>
              <a:ahLst/>
              <a:cxnLst/>
              <a:rect l="l" t="t" r="r" b="b"/>
              <a:pathLst>
                <a:path w="4173855" h="643255">
                  <a:moveTo>
                    <a:pt x="4079247" y="0"/>
                  </a:moveTo>
                  <a:lnTo>
                    <a:pt x="94237" y="0"/>
                  </a:lnTo>
                  <a:lnTo>
                    <a:pt x="57554" y="7405"/>
                  </a:lnTo>
                  <a:lnTo>
                    <a:pt x="27599" y="27599"/>
                  </a:lnTo>
                  <a:lnTo>
                    <a:pt x="7405" y="57554"/>
                  </a:lnTo>
                  <a:lnTo>
                    <a:pt x="0" y="94237"/>
                  </a:lnTo>
                  <a:lnTo>
                    <a:pt x="0" y="548873"/>
                  </a:lnTo>
                  <a:lnTo>
                    <a:pt x="7405" y="585556"/>
                  </a:lnTo>
                  <a:lnTo>
                    <a:pt x="27599" y="615511"/>
                  </a:lnTo>
                  <a:lnTo>
                    <a:pt x="57554" y="635706"/>
                  </a:lnTo>
                  <a:lnTo>
                    <a:pt x="94237" y="643111"/>
                  </a:lnTo>
                  <a:lnTo>
                    <a:pt x="4079247" y="643111"/>
                  </a:lnTo>
                  <a:lnTo>
                    <a:pt x="4115931" y="635706"/>
                  </a:lnTo>
                  <a:lnTo>
                    <a:pt x="4145885" y="615511"/>
                  </a:lnTo>
                  <a:lnTo>
                    <a:pt x="4166080" y="585556"/>
                  </a:lnTo>
                  <a:lnTo>
                    <a:pt x="4173485" y="548873"/>
                  </a:lnTo>
                  <a:lnTo>
                    <a:pt x="4173485" y="94237"/>
                  </a:lnTo>
                  <a:lnTo>
                    <a:pt x="4166080" y="57554"/>
                  </a:lnTo>
                  <a:lnTo>
                    <a:pt x="4145885" y="27599"/>
                  </a:lnTo>
                  <a:lnTo>
                    <a:pt x="4115931" y="7405"/>
                  </a:lnTo>
                  <a:lnTo>
                    <a:pt x="4079247"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7" name="object 7"/>
          <p:cNvSpPr txBox="1"/>
          <p:nvPr/>
        </p:nvSpPr>
        <p:spPr>
          <a:xfrm>
            <a:off x="13437151" y="1096364"/>
            <a:ext cx="5394325" cy="4392549"/>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CC941"/>
                </a:solidFill>
                <a:latin typeface="Arial" panose="020B0604020202020204" pitchFamily="34" charset="0"/>
                <a:cs typeface="Arial" panose="020B0604020202020204" pitchFamily="34" charset="0"/>
              </a:rPr>
              <a:t>CONSEIL POUR L’ENSEIGNANT :</a:t>
            </a:r>
            <a:endParaRPr sz="1900" b="1">
              <a:latin typeface="Arial" panose="020B0604020202020204" pitchFamily="34" charset="0"/>
              <a:cs typeface="Arial" panose="020B0604020202020204" pitchFamily="34" charset="0"/>
            </a:endParaRPr>
          </a:p>
          <a:p>
            <a:pPr marL="12700" marR="202565">
              <a:lnSpc>
                <a:spcPct val="100000"/>
              </a:lnSpc>
              <a:spcBef>
                <a:spcPts val="2075"/>
              </a:spcBef>
            </a:pPr>
            <a:r>
              <a:rPr sz="1900" dirty="0">
                <a:latin typeface="Arial" panose="020B0604020202020204" pitchFamily="34" charset="0"/>
                <a:cs typeface="Arial" panose="020B0604020202020204" pitchFamily="34" charset="0"/>
              </a:rPr>
              <a:t>La taille de chaque groupe (quatre à six élèves par groupe d’espèce) et le matériel disponible détermineront le type de cartes qui seront créées. Si les élèves peuvent travailler sur</a:t>
            </a:r>
            <a:endParaRPr sz="1900">
              <a:latin typeface="Arial" panose="020B0604020202020204" pitchFamily="34" charset="0"/>
              <a:cs typeface="Arial" panose="020B0604020202020204" pitchFamily="34" charset="0"/>
            </a:endParaRPr>
          </a:p>
          <a:p>
            <a:pPr marL="12700" marR="377825">
              <a:lnSpc>
                <a:spcPts val="2280"/>
              </a:lnSpc>
              <a:spcBef>
                <a:spcPts val="60"/>
              </a:spcBef>
            </a:pPr>
            <a:r>
              <a:rPr sz="1900" dirty="0">
                <a:latin typeface="Arial" panose="020B0604020202020204" pitchFamily="34" charset="0"/>
                <a:cs typeface="Arial" panose="020B0604020202020204" pitchFamily="34" charset="0"/>
              </a:rPr>
              <a:t>la carte de façon collaborative, on peut leur confier les tâches ci-dessous et les intégrer à la carte principale. Si ces élèves préfèrent travailler seuls, ils peuvent réaliser une carte distincte pour leur tâche spécifique, créant ainsi un « collage » cartographique de leur</a:t>
            </a:r>
            <a:endParaRPr sz="1900">
              <a:latin typeface="Arial" panose="020B0604020202020204" pitchFamily="34" charset="0"/>
              <a:cs typeface="Arial" panose="020B0604020202020204" pitchFamily="34" charset="0"/>
            </a:endParaRPr>
          </a:p>
          <a:p>
            <a:pPr marL="12700">
              <a:lnSpc>
                <a:spcPts val="2175"/>
              </a:lnSpc>
            </a:pPr>
            <a:r>
              <a:rPr sz="1900" dirty="0">
                <a:latin typeface="Arial" panose="020B0604020202020204" pitchFamily="34" charset="0"/>
                <a:cs typeface="Arial" panose="020B0604020202020204" pitchFamily="34" charset="0"/>
              </a:rPr>
              <a:t>travail. Dans chaque groupe d’espèce, confiez à</a:t>
            </a:r>
            <a:endParaRPr sz="1900">
              <a:latin typeface="Arial" panose="020B0604020202020204" pitchFamily="34" charset="0"/>
              <a:cs typeface="Arial" panose="020B0604020202020204" pitchFamily="34" charset="0"/>
            </a:endParaRPr>
          </a:p>
          <a:p>
            <a:pPr marL="12700" marR="5080">
              <a:lnSpc>
                <a:spcPts val="2280"/>
              </a:lnSpc>
              <a:spcBef>
                <a:spcPts val="75"/>
              </a:spcBef>
            </a:pPr>
            <a:r>
              <a:rPr sz="1900" dirty="0">
                <a:latin typeface="Arial" panose="020B0604020202020204" pitchFamily="34" charset="0"/>
                <a:cs typeface="Arial" panose="020B0604020202020204" pitchFamily="34" charset="0"/>
              </a:rPr>
              <a:t>différents élèves la tâche de mettre en évidence différentes données sur la carte.</a:t>
            </a:r>
            <a:endParaRPr sz="1900">
              <a:latin typeface="Arial" panose="020B0604020202020204" pitchFamily="34" charset="0"/>
              <a:cs typeface="Arial" panose="020B0604020202020204" pitchFamily="34" charset="0"/>
            </a:endParaRPr>
          </a:p>
        </p:txBody>
      </p:sp>
      <p:sp>
        <p:nvSpPr>
          <p:cNvPr id="9" name="object 9"/>
          <p:cNvSpPr txBox="1"/>
          <p:nvPr/>
        </p:nvSpPr>
        <p:spPr>
          <a:xfrm>
            <a:off x="7065618" y="830130"/>
            <a:ext cx="5924550" cy="6403420"/>
          </a:xfrm>
          <a:prstGeom prst="rect">
            <a:avLst/>
          </a:prstGeom>
        </p:spPr>
        <p:txBody>
          <a:bodyPr vert="horz" wrap="square" lIns="0" tIns="25400" rIns="0" bIns="0" rtlCol="0">
            <a:spAutoFit/>
          </a:bodyPr>
          <a:lstStyle/>
          <a:p>
            <a:pPr marL="1125538" marR="307975" indent="-1101725">
              <a:lnSpc>
                <a:spcPct val="114900"/>
              </a:lnSpc>
              <a:spcBef>
                <a:spcPts val="200"/>
              </a:spcBef>
            </a:pPr>
            <a:r>
              <a:rPr sz="2000" b="1" dirty="0">
                <a:solidFill>
                  <a:srgbClr val="047390"/>
                </a:solidFill>
                <a:latin typeface="Arial" panose="020B0604020202020204" pitchFamily="34" charset="0"/>
                <a:cs typeface="Arial" panose="020B0604020202020204" pitchFamily="34" charset="0"/>
              </a:rPr>
              <a:t>Étape 4 </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Fournissez aux élèves du papier ainsi que du matériel pour dessiner et colorier. Les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élèves doivent se référer à leur fiche de travail « Enquête sur les espèces » du RPVC pour enfants, qu’ils ont remplie lors de la leçon 3. Ils devront se reporter à la section concernant l’aire de répartition de leur espèce au Canada. Aujourd’hui, ils vont faire de leur mieux pour créer des cartes de l’aire de répartition de leur espèce. Dans ce cas, ils peuvent être répartis en groupes selon leur espèce : loup gris, martinet ramoneur, loutre de mer, chien-de-prairie à queue noire, baleine bleue et papillon tigré de l’Est. Dites aux élèves de la classe qu’aujourd’hui, ils vont devenir des chercheurs et des cartographes (créateurs de cartes).</a:t>
            </a:r>
            <a:endParaRPr sz="1900">
              <a:latin typeface="Arial" panose="020B0604020202020204" pitchFamily="34" charset="0"/>
              <a:cs typeface="Arial" panose="020B0604020202020204" pitchFamily="34" charset="0"/>
            </a:endParaRPr>
          </a:p>
        </p:txBody>
      </p:sp>
      <p:sp>
        <p:nvSpPr>
          <p:cNvPr id="10" name="object 10"/>
          <p:cNvSpPr txBox="1"/>
          <p:nvPr/>
        </p:nvSpPr>
        <p:spPr>
          <a:xfrm>
            <a:off x="14143874" y="5846676"/>
            <a:ext cx="4985385" cy="4307205"/>
          </a:xfrm>
          <a:prstGeom prst="rect">
            <a:avLst/>
          </a:prstGeom>
        </p:spPr>
        <p:txBody>
          <a:bodyPr vert="horz" wrap="square" lIns="0" tIns="12065" rIns="0" bIns="0" rtlCol="0">
            <a:spAutoFit/>
          </a:bodyPr>
          <a:lstStyle/>
          <a:p>
            <a:pPr marL="12700" marR="5080">
              <a:lnSpc>
                <a:spcPct val="100000"/>
              </a:lnSpc>
              <a:spcBef>
                <a:spcPts val="95"/>
              </a:spcBef>
            </a:pPr>
            <a:r>
              <a:rPr sz="1900" b="1" dirty="0">
                <a:solidFill>
                  <a:srgbClr val="222222"/>
                </a:solidFill>
                <a:latin typeface="Arial" panose="020B0604020202020204" pitchFamily="34" charset="0"/>
                <a:cs typeface="Arial" panose="020B0604020202020204" pitchFamily="34" charset="0"/>
              </a:rPr>
              <a:t>Aire de répartition </a:t>
            </a:r>
            <a:r>
              <a:rPr sz="1900" dirty="0">
                <a:solidFill>
                  <a:srgbClr val="222222"/>
                </a:solidFill>
                <a:latin typeface="Arial" panose="020B0604020202020204" pitchFamily="34" charset="0"/>
                <a:cs typeface="Arial" panose="020B0604020202020204" pitchFamily="34" charset="0"/>
              </a:rPr>
              <a:t>La carte de l’aire de répartition nécessite une connaissance de la zone où l’espèce est présente. Le groupe du loup devra réaliser une carte du Canada, le groupe du chien-de-prairie à queue noire réalisera une carte plus ciblée du sud des Prairies, etc. Remarque : Comme le loup a une aire de répartition beaucoup plus vaste que la plupart des autres espèces, le groupe du loup pourrait avoir besoin de quelques cartographes supplémentaires.</a:t>
            </a:r>
            <a:endParaRPr sz="1900">
              <a:latin typeface="Arial" panose="020B0604020202020204" pitchFamily="34" charset="0"/>
              <a:cs typeface="Arial" panose="020B0604020202020204" pitchFamily="34" charset="0"/>
            </a:endParaRPr>
          </a:p>
          <a:p>
            <a:pPr marL="12700" marR="8890">
              <a:lnSpc>
                <a:spcPct val="100000"/>
              </a:lnSpc>
              <a:spcBef>
                <a:spcPts val="1805"/>
              </a:spcBef>
            </a:pPr>
            <a:r>
              <a:rPr sz="1900" b="1" dirty="0">
                <a:solidFill>
                  <a:srgbClr val="222222"/>
                </a:solidFill>
                <a:latin typeface="Arial" panose="020B0604020202020204" pitchFamily="34" charset="0"/>
                <a:cs typeface="Arial" panose="020B0604020202020204" pitchFamily="34" charset="0"/>
              </a:rPr>
              <a:t>Type d’habitat </a:t>
            </a:r>
            <a:r>
              <a:rPr sz="1900" dirty="0">
                <a:solidFill>
                  <a:srgbClr val="222222"/>
                </a:solidFill>
                <a:latin typeface="Arial" panose="020B0604020202020204" pitchFamily="34" charset="0"/>
                <a:cs typeface="Arial" panose="020B0604020202020204" pitchFamily="34" charset="0"/>
              </a:rPr>
              <a:t>L’habitat peut inclure les prairies, les zones rocheuses (grottes et montagnes), les villes, les forêts, les habitats</a:t>
            </a:r>
            <a:endParaRPr sz="1900">
              <a:latin typeface="Arial" panose="020B0604020202020204" pitchFamily="34" charset="0"/>
              <a:cs typeface="Arial" panose="020B0604020202020204" pitchFamily="34" charset="0"/>
            </a:endParaRPr>
          </a:p>
        </p:txBody>
      </p:sp>
      <p:sp>
        <p:nvSpPr>
          <p:cNvPr id="13" name="object 10">
            <a:extLst>
              <a:ext uri="{FF2B5EF4-FFF2-40B4-BE49-F238E27FC236}">
                <a16:creationId xmlns:a16="http://schemas.microsoft.com/office/drawing/2014/main" id="{40441CFF-9B7C-06C9-078D-0E4323D6A666}"/>
              </a:ext>
            </a:extLst>
          </p:cNvPr>
          <p:cNvSpPr txBox="1">
            <a:spLocks noGrp="1"/>
          </p:cNvSpPr>
          <p:nvPr>
            <p:ph type="ftr" sz="quarter" idx="10"/>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4" name="object 11">
            <a:extLst>
              <a:ext uri="{FF2B5EF4-FFF2-40B4-BE49-F238E27FC236}">
                <a16:creationId xmlns:a16="http://schemas.microsoft.com/office/drawing/2014/main" id="{B72D4ACA-5C54-DE73-E8AA-A85788A3F256}"/>
              </a:ext>
            </a:extLst>
          </p:cNvPr>
          <p:cNvSpPr txBox="1">
            <a:spLocks noGrp="1"/>
          </p:cNvSpPr>
          <p:nvPr>
            <p:ph type="sldNum" sz="quarter" idx="11"/>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D777F6E-EB22-1349-65B4-DF4AE051DA37}"/>
              </a:ext>
            </a:extLst>
          </p:cNvPr>
          <p:cNvSpPr txBox="1"/>
          <p:nvPr/>
        </p:nvSpPr>
        <p:spPr>
          <a:xfrm>
            <a:off x="1234841" y="7360402"/>
            <a:ext cx="5830778" cy="2800767"/>
          </a:xfrm>
          <a:prstGeom prst="rect">
            <a:avLst/>
          </a:prstGeom>
          <a:noFill/>
        </p:spPr>
        <p:txBody>
          <a:bodyPr wrap="square">
            <a:spAutoFit/>
          </a:bodyPr>
          <a:lstStyle/>
          <a:p>
            <a:pPr marL="23813" marR="575945" algn="just">
              <a:lnSpc>
                <a:spcPct val="100000"/>
              </a:lnSpc>
              <a:spcAft>
                <a:spcPts val="600"/>
              </a:spcAft>
            </a:pPr>
            <a:r>
              <a:rPr lang="en-CA" sz="1900" b="1" dirty="0">
                <a:solidFill>
                  <a:srgbClr val="FCC941"/>
                </a:solidFill>
                <a:latin typeface="Arial" panose="020B0604020202020204" pitchFamily="34" charset="0"/>
                <a:cs typeface="Arial" panose="020B0604020202020204" pitchFamily="34" charset="0"/>
              </a:rPr>
              <a:t>NOTE À L’ENSEIGNANT : </a:t>
            </a:r>
          </a:p>
          <a:p>
            <a:pPr marR="575945" lvl="1" algn="l"/>
            <a:r>
              <a:rPr lang="en-CA" sz="1900" dirty="0">
                <a:solidFill>
                  <a:srgbClr val="FFFFFF"/>
                </a:solidFill>
                <a:latin typeface="Arial" panose="020B0604020202020204" pitchFamily="34" charset="0"/>
                <a:cs typeface="Arial" panose="020B0604020202020204" pitchFamily="34" charset="0"/>
              </a:rPr>
              <a:t>Pour présenter les espèces mises en lumière sur le</a:t>
            </a:r>
            <a:r>
              <a:rPr lang="en-CA" sz="1900">
                <a:latin typeface="Arial" panose="020B0604020202020204" pitchFamily="34" charset="0"/>
                <a:cs typeface="Arial" panose="020B0604020202020204" pitchFamily="34" charset="0"/>
              </a:rPr>
              <a:t> </a:t>
            </a:r>
            <a:r>
              <a:rPr lang="en-CA" sz="1900" dirty="0">
                <a:solidFill>
                  <a:srgbClr val="FFFFFF"/>
                </a:solidFill>
                <a:latin typeface="Arial" panose="020B0604020202020204" pitchFamily="34" charset="0"/>
                <a:cs typeface="Arial" panose="020B0604020202020204" pitchFamily="34" charset="0"/>
              </a:rPr>
              <a:t>site RPVC pour enfants, vous pouvez utiliser une grande carte du Canada afin d’avoir une vue d’ensemble. Vous pouvez également utiliser une carte à</a:t>
            </a:r>
            <a:r>
              <a:rPr lang="en-CA" sz="1900">
                <a:latin typeface="Arial" panose="020B0604020202020204" pitchFamily="34" charset="0"/>
                <a:cs typeface="Arial" panose="020B0604020202020204" pitchFamily="34" charset="0"/>
              </a:rPr>
              <a:t> </a:t>
            </a:r>
            <a:r>
              <a:rPr lang="en-CA" sz="1900" dirty="0">
                <a:solidFill>
                  <a:srgbClr val="FFFFFF"/>
                </a:solidFill>
                <a:latin typeface="Arial" panose="020B0604020202020204" pitchFamily="34" charset="0"/>
                <a:cs typeface="Arial" panose="020B0604020202020204" pitchFamily="34" charset="0"/>
              </a:rPr>
              <a:t>plus petite échelle de votre municipalité,</a:t>
            </a:r>
            <a:r>
              <a:rPr lang="en-CA" sz="1900">
                <a:latin typeface="Arial" panose="020B0604020202020204" pitchFamily="34" charset="0"/>
                <a:cs typeface="Arial" panose="020B0604020202020204" pitchFamily="34" charset="0"/>
              </a:rPr>
              <a:t> </a:t>
            </a:r>
            <a:r>
              <a:rPr lang="en-CA" sz="1900" dirty="0">
                <a:solidFill>
                  <a:srgbClr val="FFFFFF"/>
                </a:solidFill>
                <a:latin typeface="Arial" panose="020B0604020202020204" pitchFamily="34" charset="0"/>
                <a:cs typeface="Arial" panose="020B0604020202020204" pitchFamily="34" charset="0"/>
              </a:rPr>
              <a:t>région, province ou territoire pour vous concentrer sur les espèces présentes localement.</a:t>
            </a:r>
            <a:endParaRPr lang="en-CA" sz="190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white line on a black background&#10;&#10;Description automatically generated">
            <a:extLst>
              <a:ext uri="{FF2B5EF4-FFF2-40B4-BE49-F238E27FC236}">
                <a16:creationId xmlns:a16="http://schemas.microsoft.com/office/drawing/2014/main" id="{9CE227EA-E511-853C-CB50-1F474525E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975" y="-1279525"/>
            <a:ext cx="7772400" cy="3881093"/>
          </a:xfrm>
          <a:prstGeom prst="rect">
            <a:avLst/>
          </a:prstGeom>
        </p:spPr>
      </p:pic>
      <p:pic>
        <p:nvPicPr>
          <p:cNvPr id="4" name="object 4"/>
          <p:cNvPicPr/>
          <p:nvPr/>
        </p:nvPicPr>
        <p:blipFill>
          <a:blip r:embed="rId4" cstate="print"/>
          <a:stretch>
            <a:fillRect/>
          </a:stretch>
        </p:blipFill>
        <p:spPr>
          <a:xfrm>
            <a:off x="10603802" y="10"/>
            <a:ext cx="8738435" cy="8010216"/>
          </a:xfrm>
          <a:prstGeom prst="rect">
            <a:avLst/>
          </a:prstGeom>
        </p:spPr>
      </p:pic>
      <p:sp>
        <p:nvSpPr>
          <p:cNvPr id="5" name="object 5"/>
          <p:cNvSpPr/>
          <p:nvPr/>
        </p:nvSpPr>
        <p:spPr>
          <a:xfrm>
            <a:off x="8100975" y="2254234"/>
            <a:ext cx="4925060" cy="2450465"/>
          </a:xfrm>
          <a:custGeom>
            <a:avLst/>
            <a:gdLst/>
            <a:ahLst/>
            <a:cxnLst/>
            <a:rect l="l" t="t" r="r" b="b"/>
            <a:pathLst>
              <a:path w="4925059" h="2450465">
                <a:moveTo>
                  <a:pt x="4830564" y="0"/>
                </a:moveTo>
                <a:lnTo>
                  <a:pt x="94237" y="0"/>
                </a:lnTo>
                <a:lnTo>
                  <a:pt x="57554" y="7405"/>
                </a:lnTo>
                <a:lnTo>
                  <a:pt x="27599" y="27599"/>
                </a:lnTo>
                <a:lnTo>
                  <a:pt x="7405" y="57554"/>
                </a:lnTo>
                <a:lnTo>
                  <a:pt x="0" y="94237"/>
                </a:lnTo>
                <a:lnTo>
                  <a:pt x="0" y="2355949"/>
                </a:lnTo>
                <a:lnTo>
                  <a:pt x="7405" y="2392632"/>
                </a:lnTo>
                <a:lnTo>
                  <a:pt x="27599" y="2422587"/>
                </a:lnTo>
                <a:lnTo>
                  <a:pt x="57554" y="2442782"/>
                </a:lnTo>
                <a:lnTo>
                  <a:pt x="94237" y="2450187"/>
                </a:lnTo>
                <a:lnTo>
                  <a:pt x="4830564" y="2450187"/>
                </a:lnTo>
                <a:lnTo>
                  <a:pt x="4867248" y="2442782"/>
                </a:lnTo>
                <a:lnTo>
                  <a:pt x="4897202" y="2422587"/>
                </a:lnTo>
                <a:lnTo>
                  <a:pt x="4917397" y="2392632"/>
                </a:lnTo>
                <a:lnTo>
                  <a:pt x="4924802" y="2355949"/>
                </a:lnTo>
                <a:lnTo>
                  <a:pt x="4924802" y="94237"/>
                </a:lnTo>
                <a:lnTo>
                  <a:pt x="4917397" y="57554"/>
                </a:lnTo>
                <a:lnTo>
                  <a:pt x="4897202" y="27599"/>
                </a:lnTo>
                <a:lnTo>
                  <a:pt x="4867248" y="7405"/>
                </a:lnTo>
                <a:lnTo>
                  <a:pt x="4830564" y="0"/>
                </a:lnTo>
                <a:close/>
              </a:path>
            </a:pathLst>
          </a:custGeom>
          <a:solidFill>
            <a:srgbClr val="222222"/>
          </a:solidFill>
        </p:spPr>
        <p:txBody>
          <a:bodyPr wrap="square" lIns="0" tIns="0" rIns="0" bIns="0" rtlCol="0"/>
          <a:lstStyle/>
          <a:p>
            <a:endParaRPr/>
          </a:p>
        </p:txBody>
      </p:sp>
      <p:sp>
        <p:nvSpPr>
          <p:cNvPr id="6" name="object 6"/>
          <p:cNvSpPr txBox="1"/>
          <p:nvPr/>
        </p:nvSpPr>
        <p:spPr>
          <a:xfrm>
            <a:off x="8323870" y="2408219"/>
            <a:ext cx="4419600" cy="2058897"/>
          </a:xfrm>
          <a:prstGeom prst="rect">
            <a:avLst/>
          </a:prstGeom>
        </p:spPr>
        <p:txBody>
          <a:bodyPr vert="horz" wrap="square" lIns="0" tIns="12065" rIns="0" bIns="0" rtlCol="0">
            <a:spAutoFit/>
          </a:bodyPr>
          <a:lstStyle/>
          <a:p>
            <a:pPr marL="12700" marR="5080">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REMARQUE : </a:t>
            </a:r>
            <a:r>
              <a:rPr sz="1900" dirty="0">
                <a:solidFill>
                  <a:srgbClr val="FFFFFF"/>
                </a:solidFill>
                <a:latin typeface="Arial" panose="020B0604020202020204" pitchFamily="34" charset="0"/>
                <a:cs typeface="Arial" panose="020B0604020202020204" pitchFamily="34" charset="0"/>
              </a:rPr>
              <a:t>Les élèves reviendront sur ces menaces ou sur des menaces similaires lors de la prochaine leçon, lorsqu’ils exploreront comment les projets de science citoyenne aident les scientifiques à surveiller et à protéger les espèces.</a:t>
            </a:r>
            <a:endParaRPr sz="1900">
              <a:latin typeface="Arial" panose="020B0604020202020204" pitchFamily="34" charset="0"/>
              <a:cs typeface="Arial" panose="020B0604020202020204" pitchFamily="34" charset="0"/>
            </a:endParaRPr>
          </a:p>
        </p:txBody>
      </p:sp>
      <p:sp>
        <p:nvSpPr>
          <p:cNvPr id="7" name="object 7"/>
          <p:cNvSpPr txBox="1"/>
          <p:nvPr/>
        </p:nvSpPr>
        <p:spPr>
          <a:xfrm>
            <a:off x="1872024" y="946327"/>
            <a:ext cx="5029835" cy="8614218"/>
          </a:xfrm>
          <a:prstGeom prst="rect">
            <a:avLst/>
          </a:prstGeom>
        </p:spPr>
        <p:txBody>
          <a:bodyPr vert="horz" wrap="square" lIns="0" tIns="12065" rIns="0" bIns="0" rtlCol="0">
            <a:spAutoFit/>
          </a:bodyPr>
          <a:lstStyle/>
          <a:p>
            <a:pPr marL="12700" marR="42545">
              <a:lnSpc>
                <a:spcPct val="100000"/>
              </a:lnSpc>
              <a:spcBef>
                <a:spcPts val="95"/>
              </a:spcBef>
            </a:pPr>
            <a:r>
              <a:rPr sz="1900" dirty="0">
                <a:solidFill>
                  <a:srgbClr val="222222"/>
                </a:solidFill>
                <a:latin typeface="Arial" panose="020B0604020202020204" pitchFamily="34" charset="0"/>
                <a:cs typeface="Arial" panose="020B0604020202020204" pitchFamily="34" charset="0"/>
              </a:rPr>
              <a:t>marins et côtiers ainsi que les milieux d’eau douce. Faites des recherches sur l’habitat de l’espèce et coloriez-le.</a:t>
            </a:r>
            <a:endParaRPr sz="1900">
              <a:latin typeface="Arial" panose="020B0604020202020204" pitchFamily="34" charset="0"/>
              <a:cs typeface="Arial" panose="020B0604020202020204" pitchFamily="34" charset="0"/>
            </a:endParaRPr>
          </a:p>
          <a:p>
            <a:pPr marL="12700" marR="5080">
              <a:lnSpc>
                <a:spcPct val="100000"/>
              </a:lnSpc>
              <a:spcBef>
                <a:spcPts val="1839"/>
              </a:spcBef>
            </a:pPr>
            <a:r>
              <a:rPr sz="1900" b="1" dirty="0">
                <a:solidFill>
                  <a:srgbClr val="222222"/>
                </a:solidFill>
                <a:latin typeface="Arial" panose="020B0604020202020204" pitchFamily="34" charset="0"/>
                <a:cs typeface="Arial" panose="020B0604020202020204" pitchFamily="34" charset="0"/>
              </a:rPr>
              <a:t>Menaces (Qu’est-ce qui pourrait nuire à cette espèce?) </a:t>
            </a:r>
            <a:r>
              <a:rPr sz="1900" dirty="0">
                <a:solidFill>
                  <a:srgbClr val="222222"/>
                </a:solidFill>
                <a:latin typeface="Arial" panose="020B0604020202020204" pitchFamily="34" charset="0"/>
                <a:cs typeface="Arial" panose="020B0604020202020204" pitchFamily="34" charset="0"/>
              </a:rPr>
              <a:t>Les élèves peuvent consulter la section </a:t>
            </a:r>
            <a:r>
              <a:rPr sz="1900" b="1" dirty="0">
                <a:solidFill>
                  <a:srgbClr val="222222"/>
                </a:solidFill>
                <a:latin typeface="Arial" panose="020B0604020202020204" pitchFamily="34" charset="0"/>
                <a:cs typeface="Arial" panose="020B0604020202020204" pitchFamily="34" charset="0"/>
              </a:rPr>
              <a:t>Histoires d’espèces </a:t>
            </a:r>
            <a:r>
              <a:rPr sz="1900" dirty="0">
                <a:solidFill>
                  <a:srgbClr val="222222"/>
                </a:solidFill>
                <a:latin typeface="Arial" panose="020B0604020202020204" pitchFamily="34" charset="0"/>
                <a:cs typeface="Arial" panose="020B0604020202020204" pitchFamily="34" charset="0"/>
              </a:rPr>
              <a:t>du site Web RPVC pour enfants du WWF-Canada (wwf.ca/ rpvcenfants) pour obtenir de l’information sur les menaces qui pèsent sur leur espèce.</a:t>
            </a:r>
            <a:endParaRPr sz="1900">
              <a:latin typeface="Arial" panose="020B0604020202020204" pitchFamily="34" charset="0"/>
              <a:cs typeface="Arial" panose="020B0604020202020204" pitchFamily="34" charset="0"/>
            </a:endParaRPr>
          </a:p>
          <a:p>
            <a:pPr marL="12700" marR="309245">
              <a:lnSpc>
                <a:spcPct val="100000"/>
              </a:lnSpc>
              <a:spcBef>
                <a:spcPts val="1830"/>
              </a:spcBef>
            </a:pPr>
            <a:r>
              <a:rPr sz="1900" dirty="0">
                <a:solidFill>
                  <a:srgbClr val="222222"/>
                </a:solidFill>
                <a:latin typeface="Arial" panose="020B0604020202020204" pitchFamily="34" charset="0"/>
                <a:cs typeface="Arial" panose="020B0604020202020204" pitchFamily="34" charset="0"/>
              </a:rPr>
              <a:t>Les élèves peuvent illustrer des menaces précises et les ajouter à leur carte. Par exemple, une carte de la baleine bleue pourrait inclure des navires (p. ex. des pétroliers, des porte-conteneurs, des bateaux de croisière) placés sur les bords.</a:t>
            </a:r>
            <a:endParaRPr sz="1900">
              <a:latin typeface="Arial" panose="020B0604020202020204" pitchFamily="34" charset="0"/>
              <a:cs typeface="Arial" panose="020B0604020202020204" pitchFamily="34" charset="0"/>
            </a:endParaRPr>
          </a:p>
          <a:p>
            <a:pPr marL="12700" marR="371475">
              <a:lnSpc>
                <a:spcPct val="100000"/>
              </a:lnSpc>
              <a:spcBef>
                <a:spcPts val="1825"/>
              </a:spcBef>
            </a:pPr>
            <a:r>
              <a:rPr sz="1900" dirty="0">
                <a:solidFill>
                  <a:srgbClr val="222222"/>
                </a:solidFill>
                <a:latin typeface="Arial" panose="020B0604020202020204" pitchFamily="34" charset="0"/>
                <a:cs typeface="Arial" panose="020B0604020202020204" pitchFamily="34" charset="0"/>
              </a:rPr>
              <a:t>Certains éléments de la carte peuvent s’appuyer sur des recherches (par exemple, la distribution générale ou l’aire de répartition de l’espèce), tandis que</a:t>
            </a:r>
            <a:endParaRPr sz="1900">
              <a:latin typeface="Arial" panose="020B0604020202020204" pitchFamily="34" charset="0"/>
              <a:cs typeface="Arial" panose="020B0604020202020204" pitchFamily="34" charset="0"/>
            </a:endParaRPr>
          </a:p>
          <a:p>
            <a:pPr marL="12700" marR="93980">
              <a:lnSpc>
                <a:spcPts val="2280"/>
              </a:lnSpc>
              <a:spcBef>
                <a:spcPts val="60"/>
              </a:spcBef>
            </a:pPr>
            <a:r>
              <a:rPr sz="1900" dirty="0">
                <a:solidFill>
                  <a:srgbClr val="222222"/>
                </a:solidFill>
                <a:latin typeface="Arial" panose="020B0604020202020204" pitchFamily="34" charset="0"/>
                <a:cs typeface="Arial" panose="020B0604020202020204" pitchFamily="34" charset="0"/>
              </a:rPr>
              <a:t>d’autres peuvent être plus approximatifs ou imaginaires (par exemple, l’emplacement de menaces précises). Cela aide</a:t>
            </a:r>
            <a:endParaRPr sz="1900">
              <a:latin typeface="Arial" panose="020B0604020202020204" pitchFamily="34" charset="0"/>
              <a:cs typeface="Arial" panose="020B0604020202020204" pitchFamily="34" charset="0"/>
            </a:endParaRPr>
          </a:p>
          <a:p>
            <a:pPr marL="12700">
              <a:lnSpc>
                <a:spcPts val="2190"/>
              </a:lnSpc>
            </a:pPr>
            <a:r>
              <a:rPr sz="1900" dirty="0">
                <a:solidFill>
                  <a:srgbClr val="222222"/>
                </a:solidFill>
                <a:latin typeface="Arial" panose="020B0604020202020204" pitchFamily="34" charset="0"/>
                <a:cs typeface="Arial" panose="020B0604020202020204" pitchFamily="34" charset="0"/>
              </a:rPr>
              <a:t>également à préparer les élèves à l’activité</a:t>
            </a:r>
            <a:endParaRPr sz="1900">
              <a:latin typeface="Arial" panose="020B0604020202020204" pitchFamily="34" charset="0"/>
              <a:cs typeface="Arial" panose="020B0604020202020204" pitchFamily="34" charset="0"/>
            </a:endParaRPr>
          </a:p>
          <a:p>
            <a:pPr marL="12700" marR="295275">
              <a:lnSpc>
                <a:spcPts val="2280"/>
              </a:lnSpc>
              <a:spcBef>
                <a:spcPts val="75"/>
              </a:spcBef>
            </a:pPr>
            <a:r>
              <a:rPr sz="1900" dirty="0">
                <a:solidFill>
                  <a:srgbClr val="222222"/>
                </a:solidFill>
                <a:latin typeface="Arial" panose="020B0604020202020204" pitchFamily="34" charset="0"/>
                <a:cs typeface="Arial" panose="020B0604020202020204" pitchFamily="34" charset="0"/>
              </a:rPr>
              <a:t>complémentaire facultative, « Explication des déplacements des espèces », au cours de laquelle ils imagineront comment les animaux se déplacent dans leur habitat.</a:t>
            </a:r>
            <a:endParaRPr sz="1900">
              <a:latin typeface="Arial" panose="020B0604020202020204" pitchFamily="34" charset="0"/>
              <a:cs typeface="Arial" panose="020B0604020202020204" pitchFamily="34" charset="0"/>
            </a:endParaRPr>
          </a:p>
        </p:txBody>
      </p:sp>
      <p:sp>
        <p:nvSpPr>
          <p:cNvPr id="8" name="object 8"/>
          <p:cNvSpPr txBox="1"/>
          <p:nvPr/>
        </p:nvSpPr>
        <p:spPr>
          <a:xfrm>
            <a:off x="13201556" y="6836074"/>
            <a:ext cx="5909945" cy="3425618"/>
          </a:xfrm>
          <a:prstGeom prst="rect">
            <a:avLst/>
          </a:prstGeom>
        </p:spPr>
        <p:txBody>
          <a:bodyPr vert="horz" wrap="square" lIns="0" tIns="12065" rIns="0" bIns="0" rtlCol="0">
            <a:spAutoFit/>
          </a:bodyPr>
          <a:lstStyle/>
          <a:p>
            <a:pPr marL="1125538" marR="57785">
              <a:lnSpc>
                <a:spcPct val="100000"/>
              </a:lnSpc>
              <a:spcBef>
                <a:spcPts val="95"/>
              </a:spcBef>
            </a:pPr>
            <a:r>
              <a:rPr sz="1900" dirty="0">
                <a:solidFill>
                  <a:srgbClr val="222222"/>
                </a:solidFill>
                <a:latin typeface="Arial" panose="020B0604020202020204" pitchFamily="34" charset="0"/>
                <a:cs typeface="Arial" panose="020B0604020202020204" pitchFamily="34" charset="0"/>
              </a:rPr>
              <a:t>Chaque évaluation par les pairs est consignée sur des Post-its (pour vérification par l’enseignant) :</a:t>
            </a:r>
            <a:endParaRPr sz="1900">
              <a:latin typeface="Arial" panose="020B0604020202020204" pitchFamily="34" charset="0"/>
              <a:cs typeface="Arial" panose="020B0604020202020204" pitchFamily="34" charset="0"/>
            </a:endParaRPr>
          </a:p>
          <a:p>
            <a:pPr marL="1341438" marR="5080" indent="-311150">
              <a:lnSpc>
                <a:spcPct val="100000"/>
              </a:lnSpc>
              <a:spcBef>
                <a:spcPts val="1100"/>
              </a:spcBef>
              <a:buChar char="•"/>
            </a:pPr>
            <a:r>
              <a:rPr sz="1900" i="1" dirty="0">
                <a:solidFill>
                  <a:srgbClr val="222222"/>
                </a:solidFill>
                <a:latin typeface="Arial" panose="020B0604020202020204" pitchFamily="34" charset="0"/>
                <a:cs typeface="Arial" panose="020B0604020202020204" pitchFamily="34" charset="0"/>
              </a:rPr>
              <a:t>Un commentaire positif sur la conception de la carte ou l’information qu’elle contient</a:t>
            </a:r>
            <a:endParaRPr sz="1900">
              <a:latin typeface="Arial" panose="020B0604020202020204" pitchFamily="34" charset="0"/>
              <a:cs typeface="Arial" panose="020B0604020202020204" pitchFamily="34" charset="0"/>
            </a:endParaRPr>
          </a:p>
          <a:p>
            <a:pPr marL="1341438" marR="323215" indent="-311150">
              <a:lnSpc>
                <a:spcPct val="100000"/>
              </a:lnSpc>
              <a:spcBef>
                <a:spcPts val="1105"/>
              </a:spcBef>
              <a:buChar char="•"/>
            </a:pPr>
            <a:r>
              <a:rPr sz="1900" i="1" dirty="0">
                <a:solidFill>
                  <a:srgbClr val="222222"/>
                </a:solidFill>
                <a:latin typeface="Arial" panose="020B0604020202020204" pitchFamily="34" charset="0"/>
                <a:cs typeface="Arial" panose="020B0604020202020204" pitchFamily="34" charset="0"/>
              </a:rPr>
              <a:t>Une suggestion susceptible d’améliorer la clarté ou le niveau de détail</a:t>
            </a:r>
            <a:endParaRPr sz="1900">
              <a:latin typeface="Arial" panose="020B0604020202020204" pitchFamily="34" charset="0"/>
              <a:cs typeface="Arial" panose="020B0604020202020204" pitchFamily="34" charset="0"/>
            </a:endParaRPr>
          </a:p>
          <a:p>
            <a:pPr marL="1077913" marR="55880" indent="-1054100">
              <a:lnSpc>
                <a:spcPts val="2280"/>
              </a:lnSpc>
              <a:spcBef>
                <a:spcPts val="1675"/>
              </a:spcBef>
            </a:pPr>
            <a:r>
              <a:rPr sz="2000" b="1" dirty="0">
                <a:solidFill>
                  <a:srgbClr val="047390"/>
                </a:solidFill>
                <a:latin typeface="Arial" panose="020B0604020202020204" pitchFamily="34" charset="0"/>
                <a:cs typeface="Arial" panose="020B0604020202020204" pitchFamily="34" charset="0"/>
              </a:rPr>
              <a:t>Étape 6</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élèves remettent leurs cartes pour évaluation et répondent à la question finale au verso de leur carte de mission no 5.</a:t>
            </a:r>
            <a:endParaRPr sz="1900">
              <a:latin typeface="Arial" panose="020B0604020202020204" pitchFamily="34" charset="0"/>
              <a:cs typeface="Arial" panose="020B0604020202020204" pitchFamily="34" charset="0"/>
            </a:endParaRPr>
          </a:p>
        </p:txBody>
      </p:sp>
      <p:sp>
        <p:nvSpPr>
          <p:cNvPr id="9" name="object 9"/>
          <p:cNvSpPr txBox="1"/>
          <p:nvPr/>
        </p:nvSpPr>
        <p:spPr>
          <a:xfrm>
            <a:off x="7065618" y="5047731"/>
            <a:ext cx="5931535" cy="5177699"/>
          </a:xfrm>
          <a:prstGeom prst="rect">
            <a:avLst/>
          </a:prstGeom>
        </p:spPr>
        <p:txBody>
          <a:bodyPr vert="horz" wrap="square" lIns="0" tIns="24765" rIns="0" bIns="0" rtlCol="0">
            <a:spAutoFit/>
          </a:bodyPr>
          <a:lstStyle/>
          <a:p>
            <a:pPr marL="1125538" marR="5080" indent="-1101725">
              <a:lnSpc>
                <a:spcPts val="2870"/>
              </a:lnSpc>
              <a:spcBef>
                <a:spcPts val="195"/>
              </a:spcBef>
            </a:pPr>
            <a:r>
              <a:rPr sz="2000" b="1" dirty="0">
                <a:solidFill>
                  <a:srgbClr val="047390"/>
                </a:solidFill>
                <a:latin typeface="Arial" panose="020B0604020202020204" pitchFamily="34" charset="0"/>
                <a:cs typeface="Arial" panose="020B0604020202020204" pitchFamily="34" charset="0"/>
              </a:rPr>
              <a:t>Étape 5</a:t>
            </a:r>
            <a:r>
              <a:rPr lang="en-CA" sz="2000" b="1" dirty="0">
                <a:solidFill>
                  <a:srgbClr val="047390"/>
                </a:solidFill>
                <a:latin typeface="Arial" panose="020B0604020202020204" pitchFamily="34" charset="0"/>
                <a:cs typeface="Arial" panose="020B0604020202020204" pitchFamily="34" charset="0"/>
              </a:rPr>
              <a:t>	</a:t>
            </a:r>
            <a:r>
              <a:rPr sz="2300" b="1" dirty="0">
                <a:latin typeface="Arial" panose="020B0604020202020204" pitchFamily="34" charset="0"/>
                <a:cs typeface="Arial" panose="020B0604020202020204" pitchFamily="34" charset="0"/>
              </a:rPr>
              <a:t>Évaluation des cartes par les pairs (au lieu de présentations de groupe devant la classe)</a:t>
            </a:r>
            <a:endParaRPr sz="2300" b="1">
              <a:latin typeface="Arial" panose="020B0604020202020204" pitchFamily="34" charset="0"/>
              <a:cs typeface="Arial" panose="020B0604020202020204" pitchFamily="34" charset="0"/>
            </a:endParaRPr>
          </a:p>
          <a:p>
            <a:pPr marL="1125538" marR="48895">
              <a:lnSpc>
                <a:spcPct val="100000"/>
              </a:lnSpc>
              <a:spcBef>
                <a:spcPts val="910"/>
              </a:spcBef>
            </a:pPr>
            <a:r>
              <a:rPr sz="1900" dirty="0">
                <a:solidFill>
                  <a:srgbClr val="222222"/>
                </a:solidFill>
                <a:latin typeface="Arial" panose="020B0604020202020204" pitchFamily="34" charset="0"/>
                <a:cs typeface="Arial" panose="020B0604020202020204" pitchFamily="34" charset="0"/>
              </a:rPr>
              <a:t>Les groupes d’élèves échangent leurs cartes avec un autre groupe. Chaque groupe examine la carte de l’autre et vérifie les éléments suivants :</a:t>
            </a:r>
            <a:endParaRPr sz="1900">
              <a:latin typeface="Arial" panose="020B0604020202020204" pitchFamily="34" charset="0"/>
              <a:cs typeface="Arial" panose="020B0604020202020204" pitchFamily="34" charset="0"/>
            </a:endParaRPr>
          </a:p>
          <a:p>
            <a:pPr marL="1468438" indent="-342900">
              <a:lnSpc>
                <a:spcPct val="100000"/>
              </a:lnSpc>
              <a:spcBef>
                <a:spcPts val="1100"/>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Titre clair</a:t>
            </a:r>
            <a:endParaRPr sz="1900">
              <a:latin typeface="Arial" panose="020B0604020202020204" pitchFamily="34" charset="0"/>
              <a:cs typeface="Arial" panose="020B0604020202020204" pitchFamily="34" charset="0"/>
            </a:endParaRPr>
          </a:p>
          <a:p>
            <a:pPr marL="1468438" indent="-342900">
              <a:lnSpc>
                <a:spcPct val="100000"/>
              </a:lnSpc>
              <a:spcBef>
                <a:spcPts val="1105"/>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Légende précise</a:t>
            </a:r>
            <a:endParaRPr sz="1900">
              <a:latin typeface="Arial" panose="020B0604020202020204" pitchFamily="34" charset="0"/>
              <a:cs typeface="Arial" panose="020B0604020202020204" pitchFamily="34" charset="0"/>
            </a:endParaRPr>
          </a:p>
          <a:p>
            <a:pPr marL="1468438" marR="314960" indent="-342900">
              <a:lnSpc>
                <a:spcPct val="100000"/>
              </a:lnSpc>
              <a:spcBef>
                <a:spcPts val="1110"/>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Rose des vents (point supplémentaire si le nord est correctement orienté!)</a:t>
            </a:r>
            <a:endParaRPr sz="1900">
              <a:latin typeface="Arial" panose="020B0604020202020204" pitchFamily="34" charset="0"/>
              <a:cs typeface="Arial" panose="020B0604020202020204" pitchFamily="34" charset="0"/>
            </a:endParaRPr>
          </a:p>
          <a:p>
            <a:pPr marL="1468438" marR="563245" indent="-342900">
              <a:lnSpc>
                <a:spcPct val="100000"/>
              </a:lnSpc>
              <a:spcBef>
                <a:spcPts val="1105"/>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Caractéristiques de l’habitat clairement indiquées</a:t>
            </a:r>
            <a:endParaRPr sz="1900">
              <a:latin typeface="Arial" panose="020B0604020202020204" pitchFamily="34" charset="0"/>
              <a:cs typeface="Arial" panose="020B0604020202020204" pitchFamily="34" charset="0"/>
            </a:endParaRPr>
          </a:p>
          <a:p>
            <a:pPr marL="1468438" indent="-342900">
              <a:lnSpc>
                <a:spcPct val="100000"/>
              </a:lnSpc>
              <a:spcBef>
                <a:spcPts val="1105"/>
              </a:spcBef>
              <a:buFont typeface="Arial" panose="020B0604020202020204" pitchFamily="34" charset="0"/>
              <a:buChar char="•"/>
            </a:pPr>
            <a:r>
              <a:rPr sz="1900" i="1" dirty="0">
                <a:solidFill>
                  <a:srgbClr val="222222"/>
                </a:solidFill>
                <a:latin typeface="Arial" panose="020B0604020202020204" pitchFamily="34" charset="0"/>
                <a:cs typeface="Arial" panose="020B0604020202020204" pitchFamily="34" charset="0"/>
              </a:rPr>
              <a:t>Menaces pour l’espèce indiquées</a:t>
            </a:r>
            <a:endParaRPr sz="1900">
              <a:latin typeface="Arial" panose="020B0604020202020204" pitchFamily="34" charset="0"/>
              <a:cs typeface="Arial" panose="020B0604020202020204" pitchFamily="34" charset="0"/>
            </a:endParaRPr>
          </a:p>
        </p:txBody>
      </p:sp>
      <p:sp>
        <p:nvSpPr>
          <p:cNvPr id="14" name="object 10">
            <a:extLst>
              <a:ext uri="{FF2B5EF4-FFF2-40B4-BE49-F238E27FC236}">
                <a16:creationId xmlns:a16="http://schemas.microsoft.com/office/drawing/2014/main" id="{24254C55-9B21-DDD6-A249-262556CB58F6}"/>
              </a:ext>
            </a:extLst>
          </p:cNvPr>
          <p:cNvSpPr txBox="1">
            <a:spLocks noGrp="1"/>
          </p:cNvSpPr>
          <p:nvPr>
            <p:ph type="ftr" sz="quarter" idx="10"/>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5" name="object 11">
            <a:extLst>
              <a:ext uri="{FF2B5EF4-FFF2-40B4-BE49-F238E27FC236}">
                <a16:creationId xmlns:a16="http://schemas.microsoft.com/office/drawing/2014/main" id="{E2658ED0-7FA1-6161-174E-3740425DCB6A}"/>
              </a:ext>
            </a:extLst>
          </p:cNvPr>
          <p:cNvSpPr txBox="1">
            <a:spLocks noGrp="1"/>
          </p:cNvSpPr>
          <p:nvPr>
            <p:ph type="sldNum" sz="quarter" idx="11"/>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g object 17">
            <a:extLst>
              <a:ext uri="{FF2B5EF4-FFF2-40B4-BE49-F238E27FC236}">
                <a16:creationId xmlns:a16="http://schemas.microsoft.com/office/drawing/2014/main" id="{8F3FD74D-3F5D-D025-A94E-47C28838F2E0}"/>
              </a:ext>
            </a:extLst>
          </p:cNvPr>
          <p:cNvPicPr/>
          <p:nvPr/>
        </p:nvPicPr>
        <p:blipFill>
          <a:blip r:embed="rId2" cstate="print"/>
          <a:stretch>
            <a:fillRect/>
          </a:stretch>
        </p:blipFill>
        <p:spPr>
          <a:xfrm>
            <a:off x="6759092" y="2073235"/>
            <a:ext cx="10488057" cy="7842588"/>
          </a:xfrm>
          <a:prstGeom prst="rect">
            <a:avLst/>
          </a:prstGeom>
        </p:spPr>
      </p:pic>
      <p:sp>
        <p:nvSpPr>
          <p:cNvPr id="21" name="bg object 18">
            <a:extLst>
              <a:ext uri="{FF2B5EF4-FFF2-40B4-BE49-F238E27FC236}">
                <a16:creationId xmlns:a16="http://schemas.microsoft.com/office/drawing/2014/main" id="{4B5F3F20-AD26-8F04-A4A4-48615F25AD2E}"/>
              </a:ext>
            </a:extLst>
          </p:cNvPr>
          <p:cNvSpPr/>
          <p:nvPr/>
        </p:nvSpPr>
        <p:spPr>
          <a:xfrm>
            <a:off x="15259570" y="2662765"/>
            <a:ext cx="3902710" cy="4400550"/>
          </a:xfrm>
          <a:custGeom>
            <a:avLst/>
            <a:gdLst/>
            <a:ahLst/>
            <a:cxnLst/>
            <a:rect l="l" t="t" r="r" b="b"/>
            <a:pathLst>
              <a:path w="3902709" h="4400550">
                <a:moveTo>
                  <a:pt x="3807915" y="0"/>
                </a:moveTo>
                <a:lnTo>
                  <a:pt x="94237" y="0"/>
                </a:lnTo>
                <a:lnTo>
                  <a:pt x="57558" y="7405"/>
                </a:lnTo>
                <a:lnTo>
                  <a:pt x="27603" y="27599"/>
                </a:lnTo>
                <a:lnTo>
                  <a:pt x="7406" y="57554"/>
                </a:lnTo>
                <a:lnTo>
                  <a:pt x="0" y="94237"/>
                </a:lnTo>
                <a:lnTo>
                  <a:pt x="0" y="4305827"/>
                </a:lnTo>
                <a:lnTo>
                  <a:pt x="7406" y="4342506"/>
                </a:lnTo>
                <a:lnTo>
                  <a:pt x="27603" y="4372461"/>
                </a:lnTo>
                <a:lnTo>
                  <a:pt x="57558" y="4392658"/>
                </a:lnTo>
                <a:lnTo>
                  <a:pt x="94237" y="4400064"/>
                </a:lnTo>
                <a:lnTo>
                  <a:pt x="3807915" y="4400064"/>
                </a:lnTo>
                <a:lnTo>
                  <a:pt x="3844594" y="4392658"/>
                </a:lnTo>
                <a:lnTo>
                  <a:pt x="3874549" y="4372461"/>
                </a:lnTo>
                <a:lnTo>
                  <a:pt x="3894746" y="4342506"/>
                </a:lnTo>
                <a:lnTo>
                  <a:pt x="3902153" y="4305827"/>
                </a:lnTo>
                <a:lnTo>
                  <a:pt x="3902153" y="94237"/>
                </a:lnTo>
                <a:lnTo>
                  <a:pt x="3894746" y="57554"/>
                </a:lnTo>
                <a:lnTo>
                  <a:pt x="3874549" y="27599"/>
                </a:lnTo>
                <a:lnTo>
                  <a:pt x="3844594" y="7405"/>
                </a:lnTo>
                <a:lnTo>
                  <a:pt x="3807915" y="0"/>
                </a:lnTo>
                <a:close/>
              </a:path>
            </a:pathLst>
          </a:custGeom>
          <a:solidFill>
            <a:srgbClr val="FCC941"/>
          </a:solidFill>
        </p:spPr>
        <p:txBody>
          <a:bodyPr wrap="square" lIns="0" tIns="0" rIns="0" bIns="0" rtlCol="0"/>
          <a:lstStyle/>
          <a:p>
            <a:endParaRPr/>
          </a:p>
        </p:txBody>
      </p:sp>
      <p:sp>
        <p:nvSpPr>
          <p:cNvPr id="2" name="object 2" descr="$PPTXTitle"/>
          <p:cNvSpPr txBox="1">
            <a:spLocks noGrp="1"/>
          </p:cNvSpPr>
          <p:nvPr>
            <p:ph type="title"/>
          </p:nvPr>
        </p:nvSpPr>
        <p:spPr>
          <a:xfrm>
            <a:off x="929679" y="1606373"/>
            <a:ext cx="7522171" cy="1478353"/>
          </a:xfrm>
          <a:prstGeom prst="rect">
            <a:avLst/>
          </a:prstGeom>
        </p:spPr>
        <p:txBody>
          <a:bodyPr vert="horz" wrap="square" lIns="0" tIns="256540" rIns="0" bIns="0" rtlCol="0">
            <a:spAutoFit/>
          </a:bodyPr>
          <a:lstStyle/>
          <a:p>
            <a:pPr marL="12700" marR="1366520">
              <a:lnSpc>
                <a:spcPct val="73400"/>
              </a:lnSpc>
              <a:spcBef>
                <a:spcPts val="2020"/>
              </a:spcBef>
            </a:pPr>
            <a:r>
              <a:rPr sz="5400" b="1" dirty="0">
                <a:solidFill>
                  <a:srgbClr val="292899"/>
                </a:solidFill>
                <a:latin typeface="Arial" panose="020B0604020202020204" pitchFamily="34" charset="0"/>
                <a:cs typeface="Arial" panose="020B0604020202020204" pitchFamily="34" charset="0"/>
              </a:rPr>
              <a:t>Activités complémentaires</a:t>
            </a:r>
          </a:p>
        </p:txBody>
      </p:sp>
      <p:sp>
        <p:nvSpPr>
          <p:cNvPr id="3" name="object 3"/>
          <p:cNvSpPr txBox="1">
            <a:spLocks noGrp="1"/>
          </p:cNvSpPr>
          <p:nvPr>
            <p:ph sz="half" idx="2"/>
          </p:nvPr>
        </p:nvSpPr>
        <p:spPr>
          <a:xfrm>
            <a:off x="1165274" y="3245067"/>
            <a:ext cx="5523230" cy="6773008"/>
          </a:xfrm>
          <a:prstGeom prst="rect">
            <a:avLst/>
          </a:prstGeom>
        </p:spPr>
        <p:txBody>
          <a:bodyPr vert="horz" wrap="square" lIns="0" tIns="98425" rIns="0" bIns="0" rtlCol="0">
            <a:spAutoFit/>
          </a:bodyPr>
          <a:lstStyle/>
          <a:p>
            <a:pPr marL="12700" marR="1360805">
              <a:lnSpc>
                <a:spcPts val="2970"/>
              </a:lnSpc>
              <a:spcBef>
                <a:spcPts val="775"/>
              </a:spcBef>
            </a:pPr>
            <a:r>
              <a:rPr b="1" dirty="0"/>
              <a:t>Explication des déplacements des espèces</a:t>
            </a:r>
          </a:p>
          <a:p>
            <a:pPr marL="342265" marR="201295">
              <a:lnSpc>
                <a:spcPct val="100000"/>
              </a:lnSpc>
              <a:spcBef>
                <a:spcPts val="890"/>
              </a:spcBef>
            </a:pPr>
            <a:r>
              <a:rPr sz="1900" dirty="0">
                <a:solidFill>
                  <a:srgbClr val="000000"/>
                </a:solidFill>
                <a:latin typeface="Arial" panose="020B0604020202020204" pitchFamily="34" charset="0"/>
                <a:cs typeface="Arial" panose="020B0604020202020204" pitchFamily="34" charset="0"/>
              </a:rPr>
              <a:t>Les élèves rédigent un court paragraphe expliquant comment leur espèce pourrait se déplacer dans l’habitat représenté sur leur carte. Ils doivent identifier les endroits où l’animal pourrait trouver de la nourriture, un abri et des itinéraires de déplacement sécuritaires.</a:t>
            </a:r>
            <a:endParaRPr sz="1900">
              <a:latin typeface="Arial" panose="020B0604020202020204" pitchFamily="34" charset="0"/>
              <a:cs typeface="Arial" panose="020B0604020202020204" pitchFamily="34" charset="0"/>
            </a:endParaRPr>
          </a:p>
          <a:p>
            <a:pPr marL="342265" marR="5080">
              <a:lnSpc>
                <a:spcPct val="100000"/>
              </a:lnSpc>
              <a:spcBef>
                <a:spcPts val="1085"/>
              </a:spcBef>
            </a:pPr>
            <a:r>
              <a:rPr sz="1900" dirty="0">
                <a:solidFill>
                  <a:srgbClr val="000000"/>
                </a:solidFill>
                <a:latin typeface="Arial" panose="020B0604020202020204" pitchFamily="34" charset="0"/>
                <a:cs typeface="Arial" panose="020B0604020202020204" pitchFamily="34" charset="0"/>
              </a:rPr>
              <a:t>Autre option axée sur le déplacement : Les élèves peuvent jouer un petit sketch pour illustrer ce concept. Un élève lit le paragraphe à haute voix tandis que les autres miment les déplacements et le comportement de l’espèce au sein de son habitat. Tout en décrivant ou en mimant les déplacements de leur espèce, les élèves peuvent mettre en évidence les « itinéraires sécuritaires » ou les corridors que leur animal emprunterait pour se déplacer entre les zones clés de son habitat.</a:t>
            </a:r>
            <a:endParaRPr sz="1900">
              <a:latin typeface="Arial" panose="020B0604020202020204" pitchFamily="34" charset="0"/>
              <a:cs typeface="Arial" panose="020B0604020202020204" pitchFamily="34" charset="0"/>
            </a:endParaRPr>
          </a:p>
        </p:txBody>
      </p:sp>
      <p:sp>
        <p:nvSpPr>
          <p:cNvPr id="4" name="object 4"/>
          <p:cNvSpPr txBox="1"/>
          <p:nvPr/>
        </p:nvSpPr>
        <p:spPr>
          <a:xfrm>
            <a:off x="15482464" y="2816751"/>
            <a:ext cx="3446145" cy="4110421"/>
          </a:xfrm>
          <a:prstGeom prst="rect">
            <a:avLst/>
          </a:prstGeom>
        </p:spPr>
        <p:txBody>
          <a:bodyPr vert="horz" wrap="square" lIns="0" tIns="12065" rIns="0" bIns="0" rtlCol="0">
            <a:spAutoFit/>
          </a:bodyPr>
          <a:lstStyle/>
          <a:p>
            <a:pPr marL="12700" marR="395605">
              <a:lnSpc>
                <a:spcPct val="100000"/>
              </a:lnSpc>
              <a:spcBef>
                <a:spcPts val="95"/>
              </a:spcBef>
            </a:pPr>
            <a:r>
              <a:rPr sz="1900" dirty="0">
                <a:latin typeface="Arial" panose="020B0604020202020204" pitchFamily="34" charset="0"/>
                <a:cs typeface="Arial" panose="020B0604020202020204" pitchFamily="34" charset="0"/>
              </a:rPr>
              <a:t>Pendant que vous mimez votre espèce, réfléchissez aux endroits où elle doit se rendre pour trouver de la nourriture, de l’eau ou un</a:t>
            </a:r>
            <a:endParaRPr sz="1900">
              <a:latin typeface="Arial" panose="020B0604020202020204" pitchFamily="34" charset="0"/>
              <a:cs typeface="Arial" panose="020B0604020202020204" pitchFamily="34" charset="0"/>
            </a:endParaRPr>
          </a:p>
          <a:p>
            <a:pPr marL="12700" marR="5080">
              <a:lnSpc>
                <a:spcPts val="2280"/>
              </a:lnSpc>
              <a:spcBef>
                <a:spcPts val="40"/>
              </a:spcBef>
            </a:pPr>
            <a:r>
              <a:rPr sz="1900" dirty="0">
                <a:latin typeface="Arial" panose="020B0604020202020204" pitchFamily="34" charset="0"/>
                <a:cs typeface="Arial" panose="020B0604020202020204" pitchFamily="34" charset="0"/>
              </a:rPr>
              <a:t>abri, et montrez comment elle se déplace en toute sécurité dans son habitat. Vous pouvez utiliser les espaces ouverts,  les « corridors forestiers », les rivières ou d’autres éléments sur votre carte pour illustrer les voies de déplacement sécuritaires.</a:t>
            </a:r>
            <a:endParaRPr sz="1900">
              <a:latin typeface="Arial" panose="020B0604020202020204" pitchFamily="34" charset="0"/>
              <a:cs typeface="Arial" panose="020B0604020202020204" pitchFamily="34" charset="0"/>
            </a:endParaRPr>
          </a:p>
        </p:txBody>
      </p:sp>
      <p:sp>
        <p:nvSpPr>
          <p:cNvPr id="5" name="object 5"/>
          <p:cNvSpPr/>
          <p:nvPr/>
        </p:nvSpPr>
        <p:spPr>
          <a:xfrm>
            <a:off x="15259570" y="1730658"/>
            <a:ext cx="3888103" cy="932180"/>
          </a:xfrm>
          <a:custGeom>
            <a:avLst/>
            <a:gdLst/>
            <a:ahLst/>
            <a:cxnLst/>
            <a:rect l="l" t="t" r="r" b="b"/>
            <a:pathLst>
              <a:path w="3888105" h="932180">
                <a:moveTo>
                  <a:pt x="3793486" y="0"/>
                </a:moveTo>
                <a:lnTo>
                  <a:pt x="94237" y="0"/>
                </a:lnTo>
                <a:lnTo>
                  <a:pt x="57558" y="7405"/>
                </a:lnTo>
                <a:lnTo>
                  <a:pt x="27603" y="27599"/>
                </a:lnTo>
                <a:lnTo>
                  <a:pt x="7406" y="57554"/>
                </a:lnTo>
                <a:lnTo>
                  <a:pt x="0" y="94237"/>
                </a:lnTo>
                <a:lnTo>
                  <a:pt x="0" y="837869"/>
                </a:lnTo>
                <a:lnTo>
                  <a:pt x="7406" y="874553"/>
                </a:lnTo>
                <a:lnTo>
                  <a:pt x="27603" y="904507"/>
                </a:lnTo>
                <a:lnTo>
                  <a:pt x="57558" y="924702"/>
                </a:lnTo>
                <a:lnTo>
                  <a:pt x="94237" y="932107"/>
                </a:lnTo>
                <a:lnTo>
                  <a:pt x="3793486" y="932107"/>
                </a:lnTo>
                <a:lnTo>
                  <a:pt x="3830170" y="924702"/>
                </a:lnTo>
                <a:lnTo>
                  <a:pt x="3860124" y="904507"/>
                </a:lnTo>
                <a:lnTo>
                  <a:pt x="3880319" y="874553"/>
                </a:lnTo>
                <a:lnTo>
                  <a:pt x="3887724" y="837869"/>
                </a:lnTo>
                <a:lnTo>
                  <a:pt x="3887724" y="94237"/>
                </a:lnTo>
                <a:lnTo>
                  <a:pt x="3880319" y="57554"/>
                </a:lnTo>
                <a:lnTo>
                  <a:pt x="3860124" y="27599"/>
                </a:lnTo>
                <a:lnTo>
                  <a:pt x="3830170" y="7405"/>
                </a:lnTo>
                <a:lnTo>
                  <a:pt x="3793486" y="0"/>
                </a:lnTo>
                <a:close/>
              </a:path>
            </a:pathLst>
          </a:custGeom>
          <a:solidFill>
            <a:srgbClr val="222222"/>
          </a:solidFill>
        </p:spPr>
        <p:txBody>
          <a:bodyPr wrap="square" lIns="0" tIns="0" rIns="0" bIns="0" rtlCol="0"/>
          <a:lstStyle/>
          <a:p>
            <a:endParaRPr/>
          </a:p>
        </p:txBody>
      </p:sp>
      <p:sp>
        <p:nvSpPr>
          <p:cNvPr id="6" name="object 6"/>
          <p:cNvSpPr txBox="1"/>
          <p:nvPr/>
        </p:nvSpPr>
        <p:spPr>
          <a:xfrm>
            <a:off x="15378441" y="1884642"/>
            <a:ext cx="3665209" cy="596958"/>
          </a:xfrm>
          <a:prstGeom prst="rect">
            <a:avLst/>
          </a:prstGeom>
        </p:spPr>
        <p:txBody>
          <a:bodyPr vert="horz" wrap="square" lIns="0" tIns="12065" rIns="0" bIns="0" rtlCol="0">
            <a:spAutoFit/>
          </a:bodyPr>
          <a:lstStyle/>
          <a:p>
            <a:pPr marL="12700" marR="5080">
              <a:lnSpc>
                <a:spcPct val="100000"/>
              </a:lnSpc>
              <a:spcBef>
                <a:spcPts val="95"/>
              </a:spcBef>
            </a:pPr>
            <a:r>
              <a:rPr sz="1900" b="1" dirty="0">
                <a:solidFill>
                  <a:srgbClr val="FFCD03"/>
                </a:solidFill>
                <a:latin typeface="Arial" panose="020B0604020202020204" pitchFamily="34" charset="0"/>
                <a:cs typeface="Arial" panose="020B0604020202020204" pitchFamily="34" charset="0"/>
              </a:rPr>
              <a:t>CONSIGNE DE L’ENSEIGNANT POUR L’OPTION JEU DE RÔLE</a:t>
            </a:r>
            <a:endParaRPr sz="1900" b="1">
              <a:solidFill>
                <a:srgbClr val="FFCD03"/>
              </a:solidFill>
              <a:latin typeface="Arial" panose="020B0604020202020204" pitchFamily="34" charset="0"/>
              <a:cs typeface="Arial" panose="020B0604020202020204" pitchFamily="34" charset="0"/>
            </a:endParaRPr>
          </a:p>
        </p:txBody>
      </p:sp>
      <p:sp>
        <p:nvSpPr>
          <p:cNvPr id="7" name="object 7"/>
          <p:cNvSpPr txBox="1"/>
          <p:nvPr/>
        </p:nvSpPr>
        <p:spPr>
          <a:xfrm>
            <a:off x="14365569" y="7761776"/>
            <a:ext cx="4595495" cy="1922145"/>
          </a:xfrm>
          <a:prstGeom prst="rect">
            <a:avLst/>
          </a:prstGeom>
        </p:spPr>
        <p:txBody>
          <a:bodyPr vert="horz" wrap="square" lIns="0" tIns="57785" rIns="0" bIns="0" rtlCol="0">
            <a:spAutoFit/>
          </a:bodyPr>
          <a:lstStyle/>
          <a:p>
            <a:pPr marL="12700">
              <a:lnSpc>
                <a:spcPct val="100000"/>
              </a:lnSpc>
              <a:spcBef>
                <a:spcPts val="455"/>
              </a:spcBef>
            </a:pPr>
            <a:r>
              <a:rPr sz="2450" b="1" dirty="0">
                <a:solidFill>
                  <a:srgbClr val="222222"/>
                </a:solidFill>
                <a:latin typeface="Arial" panose="020B0604020202020204" pitchFamily="34" charset="0"/>
                <a:cs typeface="Arial" panose="020B0604020202020204" pitchFamily="34" charset="0"/>
              </a:rPr>
              <a:t>À l’échelle de l’école</a:t>
            </a:r>
            <a:endParaRPr sz="2450" b="1">
              <a:latin typeface="Arial" panose="020B0604020202020204" pitchFamily="34" charset="0"/>
              <a:cs typeface="Arial" panose="020B0604020202020204" pitchFamily="34" charset="0"/>
            </a:endParaRPr>
          </a:p>
          <a:p>
            <a:pPr marL="342265" marR="5080">
              <a:lnSpc>
                <a:spcPct val="100000"/>
              </a:lnSpc>
              <a:spcBef>
                <a:spcPts val="254"/>
              </a:spcBef>
            </a:pPr>
            <a:r>
              <a:rPr sz="1900" dirty="0">
                <a:latin typeface="Arial" panose="020B0604020202020204" pitchFamily="34" charset="0"/>
                <a:cs typeface="Arial" panose="020B0604020202020204" pitchFamily="34" charset="0"/>
              </a:rPr>
              <a:t>Exposez leurs cartes et leurs dessins d’accompagnement sur un panneau d’affichage dans le couloir afin que toute l’école puisse admirer le fruit de leur travail.</a:t>
            </a:r>
            <a:endParaRPr sz="1900">
              <a:latin typeface="Arial" panose="020B0604020202020204" pitchFamily="34" charset="0"/>
              <a:cs typeface="Arial" panose="020B0604020202020204" pitchFamily="34" charset="0"/>
            </a:endParaRPr>
          </a:p>
        </p:txBody>
      </p:sp>
      <p:sp>
        <p:nvSpPr>
          <p:cNvPr id="15" name="object 10">
            <a:extLst>
              <a:ext uri="{FF2B5EF4-FFF2-40B4-BE49-F238E27FC236}">
                <a16:creationId xmlns:a16="http://schemas.microsoft.com/office/drawing/2014/main" id="{D5845CB4-F5A0-9C8A-94BA-3E64E1EC912F}"/>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6" name="object 11">
            <a:extLst>
              <a:ext uri="{FF2B5EF4-FFF2-40B4-BE49-F238E27FC236}">
                <a16:creationId xmlns:a16="http://schemas.microsoft.com/office/drawing/2014/main" id="{1BF19BA6-CDB7-B51C-0F67-8964067A8A3F}"/>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pic>
        <p:nvPicPr>
          <p:cNvPr id="19" name="Picture 18" descr="A white line on a black background&#10;&#10;Description automatically generated">
            <a:extLst>
              <a:ext uri="{FF2B5EF4-FFF2-40B4-BE49-F238E27FC236}">
                <a16:creationId xmlns:a16="http://schemas.microsoft.com/office/drawing/2014/main" id="{D6510A5F-DCAE-3031-8A72-CCA3AA1A6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07" y="-2274720"/>
            <a:ext cx="7772400" cy="388109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222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989</TotalTime>
  <Words>2478</Words>
  <Application>Microsoft Macintosh PowerPoint</Application>
  <PresentationFormat>Custom</PresentationFormat>
  <Paragraphs>106</Paragraphs>
  <Slides>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Arial Black</vt:lpstr>
      <vt:lpstr>Arial MT</vt:lpstr>
      <vt:lpstr>Calibri</vt:lpstr>
      <vt:lpstr>Office Theme</vt:lpstr>
      <vt:lpstr>2_Office Theme</vt:lpstr>
      <vt:lpstr>1_Office Theme</vt:lpstr>
      <vt:lpstr>PowerPoint Presentation</vt:lpstr>
      <vt:lpstr>Mise en contexte :</vt:lpstr>
      <vt:lpstr>Perspectives autochtones :</vt:lpstr>
      <vt:lpstr>Instructions pour l’activité de la mission</vt:lpstr>
      <vt:lpstr>PowerPoint Presentation</vt:lpstr>
      <vt:lpstr>PowerPoint Presentation</vt:lpstr>
      <vt:lpstr>Activités complémentaires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Lili Truemner-Caron</cp:lastModifiedBy>
  <cp:revision>3</cp:revision>
  <dcterms:created xsi:type="dcterms:W3CDTF">2026-05-21T22:34:16Z</dcterms:created>
  <dcterms:modified xsi:type="dcterms:W3CDTF">2026-05-22T15:15:17Z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2026-05-11T00:00:00Z</vt:filetime>
  </property>
  <property fmtid="{D5CDD505-2E9C-101B-9397-08002B2CF9AE}" pid="4" name="Creator">
    <vt:lpwstr>Adobe InDesign 20.5 (Macintosh)</vt:lpwstr>
  </property>
  <property fmtid="{D5CDD505-2E9C-101B-9397-08002B2CF9AE}" pid="5" name="LastSaved">
    <vt:filetime>2026-05-21T00:00:00Z</vt:filetime>
  </property>
  <property fmtid="{D5CDD505-2E9C-101B-9397-08002B2CF9AE}" pid="6" name="Producer">
    <vt:lpwstr>Adobe PDF Library 17.0</vt:lpwstr>
  </property>
</Properties>
</file>