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media/image10.jpg" ContentType="image/jpg"/>
  <Override PartName="/ppt/theme/themeOverride3.xml" ContentType="application/vnd.openxmlformats-officedocument.themeOverrid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58" r:id="rId5"/>
    <p:sldId id="259" r:id="rId6"/>
    <p:sldId id="260" r:id="rId7"/>
    <p:sldId id="261" r:id="rId8"/>
    <p:sldId id="262"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62" d="100"/>
          <a:sy n="62" d="100"/>
        </p:scale>
        <p:origin x="8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4:55:53.405" v="15" actId="20577"/>
      <pc:docMkLst>
        <pc:docMk/>
      </pc:docMkLst>
      <pc:sldChg chg="modSp mod">
        <pc:chgData name="Ellen Jakubowski" userId="8cf2bc80-9027-41f8-8362-140783d782e4" providerId="ADAL" clId="{3367D123-68A0-4B50-8E61-F1328765DF64}" dt="2026-05-28T14:52:34.982" v="3" actId="20577"/>
        <pc:sldMkLst>
          <pc:docMk/>
          <pc:sldMk cId="0" sldId="258"/>
        </pc:sldMkLst>
        <pc:spChg chg="mod">
          <ac:chgData name="Ellen Jakubowski" userId="8cf2bc80-9027-41f8-8362-140783d782e4" providerId="ADAL" clId="{3367D123-68A0-4B50-8E61-F1328765DF64}" dt="2026-05-28T14:52:10.734" v="0" actId="20577"/>
          <ac:spMkLst>
            <pc:docMk/>
            <pc:sldMk cId="0" sldId="258"/>
            <ac:spMk id="3" creationId="{00000000-0000-0000-0000-000000000000}"/>
          </ac:spMkLst>
        </pc:spChg>
        <pc:spChg chg="mod">
          <ac:chgData name="Ellen Jakubowski" userId="8cf2bc80-9027-41f8-8362-140783d782e4" providerId="ADAL" clId="{3367D123-68A0-4B50-8E61-F1328765DF64}" dt="2026-05-28T14:52:34.982" v="3" actId="20577"/>
          <ac:spMkLst>
            <pc:docMk/>
            <pc:sldMk cId="0" sldId="258"/>
            <ac:spMk id="6" creationId="{00000000-0000-0000-0000-000000000000}"/>
          </ac:spMkLst>
        </pc:spChg>
      </pc:sldChg>
      <pc:sldChg chg="modSp mod">
        <pc:chgData name="Ellen Jakubowski" userId="8cf2bc80-9027-41f8-8362-140783d782e4" providerId="ADAL" clId="{3367D123-68A0-4B50-8E61-F1328765DF64}" dt="2026-05-28T14:53:18.638" v="5" actId="20577"/>
        <pc:sldMkLst>
          <pc:docMk/>
          <pc:sldMk cId="0" sldId="259"/>
        </pc:sldMkLst>
        <pc:spChg chg="mod">
          <ac:chgData name="Ellen Jakubowski" userId="8cf2bc80-9027-41f8-8362-140783d782e4" providerId="ADAL" clId="{3367D123-68A0-4B50-8E61-F1328765DF64}" dt="2026-05-28T14:52:57.314" v="4" actId="20577"/>
          <ac:spMkLst>
            <pc:docMk/>
            <pc:sldMk cId="0" sldId="259"/>
            <ac:spMk id="3" creationId="{00000000-0000-0000-0000-000000000000}"/>
          </ac:spMkLst>
        </pc:spChg>
        <pc:spChg chg="mod">
          <ac:chgData name="Ellen Jakubowski" userId="8cf2bc80-9027-41f8-8362-140783d782e4" providerId="ADAL" clId="{3367D123-68A0-4B50-8E61-F1328765DF64}" dt="2026-05-28T14:53:18.638" v="5" actId="20577"/>
          <ac:spMkLst>
            <pc:docMk/>
            <pc:sldMk cId="0" sldId="259"/>
            <ac:spMk id="9" creationId="{00000000-0000-0000-0000-000000000000}"/>
          </ac:spMkLst>
        </pc:spChg>
      </pc:sldChg>
      <pc:sldChg chg="modSp mod">
        <pc:chgData name="Ellen Jakubowski" userId="8cf2bc80-9027-41f8-8362-140783d782e4" providerId="ADAL" clId="{3367D123-68A0-4B50-8E61-F1328765DF64}" dt="2026-05-28T14:55:53.405" v="15" actId="20577"/>
        <pc:sldMkLst>
          <pc:docMk/>
          <pc:sldMk cId="0" sldId="261"/>
        </pc:sldMkLst>
        <pc:spChg chg="mod">
          <ac:chgData name="Ellen Jakubowski" userId="8cf2bc80-9027-41f8-8362-140783d782e4" providerId="ADAL" clId="{3367D123-68A0-4B50-8E61-F1328765DF64}" dt="2026-05-28T14:55:53.405" v="15" actId="20577"/>
          <ac:spMkLst>
            <pc:docMk/>
            <pc:sldMk cId="0" sldId="261"/>
            <ac:spMk id="7" creationId="{00000000-0000-0000-0000-000000000000}"/>
          </ac:spMkLst>
        </pc:spChg>
        <pc:spChg chg="mod">
          <ac:chgData name="Ellen Jakubowski" userId="8cf2bc80-9027-41f8-8362-140783d782e4" providerId="ADAL" clId="{3367D123-68A0-4B50-8E61-F1328765DF64}" dt="2026-05-28T14:54:31.772" v="6" actId="120"/>
          <ac:spMkLst>
            <pc:docMk/>
            <pc:sldMk cId="0" sldId="261"/>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8F663973-8AD5-5E05-4DE0-77B8DC85F659}"/>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11" name="Slide Number Placeholder 10">
            <a:extLst>
              <a:ext uri="{FF2B5EF4-FFF2-40B4-BE49-F238E27FC236}">
                <a16:creationId xmlns:a16="http://schemas.microsoft.com/office/drawing/2014/main" id="{57668AE1-0DD9-4715-EE13-584532CC6DCD}"/>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11091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03CC929-AA89-F422-1F6A-91B9939C1805}"/>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835772C2-6D9B-C7E3-E35C-76AFFB2CB474}"/>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379991D-0310-9941-7EAE-2D18F65C010E}"/>
              </a:ext>
            </a:extLst>
          </p:cNvPr>
          <p:cNvSpPr>
            <a:spLocks noGrp="1"/>
          </p:cNvSpPr>
          <p:nvPr>
            <p:ph type="ftr" sz="quarter" idx="10"/>
          </p:nvPr>
        </p:nvSpPr>
        <p:spPr/>
        <p:txBody>
          <a:bodyPr/>
          <a:lstStyle/>
          <a:p>
            <a:pPr marL="12700">
              <a:spcBef>
                <a:spcPts val="200"/>
              </a:spcBef>
            </a:pPr>
            <a:r>
              <a:rPr lang="en-CA" dirty="0"/>
              <a:t>Mission: Explore to Restore — Living Planet Report Canada for Kids</a:t>
            </a:r>
          </a:p>
        </p:txBody>
      </p:sp>
      <p:sp>
        <p:nvSpPr>
          <p:cNvPr id="9" name="Slide Number Placeholder 8">
            <a:extLst>
              <a:ext uri="{FF2B5EF4-FFF2-40B4-BE49-F238E27FC236}">
                <a16:creationId xmlns:a16="http://schemas.microsoft.com/office/drawing/2014/main" id="{BF443252-BB47-A390-03BF-920D9DB70CB9}"/>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1AD4E16-F8B3-2D27-757D-3F3077C85096}"/>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7" name="Slide Number Placeholder 6">
            <a:extLst>
              <a:ext uri="{FF2B5EF4-FFF2-40B4-BE49-F238E27FC236}">
                <a16:creationId xmlns:a16="http://schemas.microsoft.com/office/drawing/2014/main" id="{79834536-14B2-C4FF-3666-ECADB6491AB1}"/>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9FD59D5-688C-3A2B-C719-E743CB156EFC}"/>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6" name="Slide Number Placeholder 5">
            <a:extLst>
              <a:ext uri="{FF2B5EF4-FFF2-40B4-BE49-F238E27FC236}">
                <a16:creationId xmlns:a16="http://schemas.microsoft.com/office/drawing/2014/main" id="{5B580DBA-BD5E-DC5B-2423-15D54552038E}"/>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298613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414560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302945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3646332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4" name="Holder 4"/>
          <p:cNvSpPr>
            <a:spLocks noGrp="1"/>
          </p:cNvSpPr>
          <p:nvPr>
            <p:ph type="ftr" sz="quarter" idx="5"/>
          </p:nvPr>
        </p:nvSpPr>
        <p:spPr>
          <a:xfrm>
            <a:off x="100518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dirty="0"/>
              <a:t>Mission: Explore to Restore — Living Planet Report Canada for Kids</a:t>
            </a:r>
          </a:p>
        </p:txBody>
      </p:sp>
      <p:sp>
        <p:nvSpPr>
          <p:cNvPr id="6" name="Holder 6"/>
          <p:cNvSpPr>
            <a:spLocks noGrp="1"/>
          </p:cNvSpPr>
          <p:nvPr>
            <p:ph type="sldNum" sz="quarter" idx="7"/>
          </p:nvPr>
        </p:nvSpPr>
        <p:spPr>
          <a:xfrm>
            <a:off x="18662649" y="10946866"/>
            <a:ext cx="512811"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mtClean="0"/>
              <a:pPr marL="38100">
                <a:spcBef>
                  <a:spcPts val="200"/>
                </a:spcBef>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a:t>Mission: Explore to Restore — Living Planet Report Canada for Kids</a:t>
            </a:r>
            <a:endParaRPr lang="en-CA"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mtClean="0"/>
              <a:pPr marL="38100">
                <a:spcBef>
                  <a:spcPts val="200"/>
                </a:spcBef>
              </a:pPr>
              <a:t>‹#›</a:t>
            </a:fld>
            <a:endParaRPr lang="en-CA" dirty="0"/>
          </a:p>
        </p:txBody>
      </p:sp>
    </p:spTree>
    <p:extLst>
      <p:ext uri="{BB962C8B-B14F-4D97-AF65-F5344CB8AC3E}">
        <p14:creationId xmlns:p14="http://schemas.microsoft.com/office/powerpoint/2010/main" val="28286069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hyperlink" Target="https://datahub.wwf.ca/" TargetMode="External"/><Relationship Id="rId4" Type="http://schemas.openxmlformats.org/officeDocument/2006/relationships/hyperlink" Target="https://wwf.ca/carbonma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screenshot of a cartoon of a child and child looking at a map&#10;&#10;Description automatically generated">
            <a:extLst>
              <a:ext uri="{FF2B5EF4-FFF2-40B4-BE49-F238E27FC236}">
                <a16:creationId xmlns:a16="http://schemas.microsoft.com/office/drawing/2014/main" id="{09275F86-17C0-C88B-EE34-001BEF59F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6"/>
            <a:ext cx="20104809" cy="11308953"/>
          </a:xfrm>
          <a:prstGeom prst="rect">
            <a:avLst/>
          </a:prstGeom>
        </p:spPr>
      </p:pic>
      <p:sp>
        <p:nvSpPr>
          <p:cNvPr id="27" name="object 12">
            <a:extLst>
              <a:ext uri="{FF2B5EF4-FFF2-40B4-BE49-F238E27FC236}">
                <a16:creationId xmlns:a16="http://schemas.microsoft.com/office/drawing/2014/main" id="{5724B91C-B8D0-C7F1-3C0E-3014BFA4C3B2}"/>
              </a:ext>
            </a:extLst>
          </p:cNvPr>
          <p:cNvSpPr/>
          <p:nvPr/>
        </p:nvSpPr>
        <p:spPr>
          <a:xfrm>
            <a:off x="942383" y="4343850"/>
            <a:ext cx="5755133" cy="5702504"/>
          </a:xfrm>
          <a:custGeom>
            <a:avLst/>
            <a:gdLst/>
            <a:ahLst/>
            <a:cxnLst/>
            <a:rect l="l" t="t" r="r" b="b"/>
            <a:pathLst>
              <a:path w="6970395" h="6357620">
                <a:moveTo>
                  <a:pt x="6905863" y="0"/>
                </a:moveTo>
                <a:lnTo>
                  <a:pt x="64249" y="0"/>
                </a:lnTo>
                <a:lnTo>
                  <a:pt x="39239" y="5048"/>
                </a:lnTo>
                <a:lnTo>
                  <a:pt x="18817" y="18817"/>
                </a:lnTo>
                <a:lnTo>
                  <a:pt x="5048" y="39239"/>
                </a:lnTo>
                <a:lnTo>
                  <a:pt x="0" y="64249"/>
                </a:lnTo>
                <a:lnTo>
                  <a:pt x="0" y="6292865"/>
                </a:lnTo>
                <a:lnTo>
                  <a:pt x="5048" y="6317877"/>
                </a:lnTo>
                <a:lnTo>
                  <a:pt x="18817" y="6338303"/>
                </a:lnTo>
                <a:lnTo>
                  <a:pt x="39239" y="6352075"/>
                </a:lnTo>
                <a:lnTo>
                  <a:pt x="64249" y="6357125"/>
                </a:lnTo>
                <a:lnTo>
                  <a:pt x="6905863" y="6357125"/>
                </a:lnTo>
                <a:lnTo>
                  <a:pt x="6930872" y="6352075"/>
                </a:lnTo>
                <a:lnTo>
                  <a:pt x="6951294" y="6338303"/>
                </a:lnTo>
                <a:lnTo>
                  <a:pt x="6965063" y="6317877"/>
                </a:lnTo>
                <a:lnTo>
                  <a:pt x="6970112" y="6292865"/>
                </a:lnTo>
                <a:lnTo>
                  <a:pt x="6970112" y="64249"/>
                </a:lnTo>
                <a:lnTo>
                  <a:pt x="6965063" y="39239"/>
                </a:lnTo>
                <a:lnTo>
                  <a:pt x="6951294" y="18817"/>
                </a:lnTo>
                <a:lnTo>
                  <a:pt x="6930872" y="5048"/>
                </a:lnTo>
                <a:lnTo>
                  <a:pt x="6905863" y="0"/>
                </a:lnTo>
                <a:close/>
              </a:path>
            </a:pathLst>
          </a:custGeom>
          <a:solidFill>
            <a:srgbClr val="FCC941"/>
          </a:solidFill>
        </p:spPr>
        <p:txBody>
          <a:bodyPr wrap="square" lIns="0" tIns="0" rIns="0" bIns="0" rtlCol="0"/>
          <a:lstStyle/>
          <a:p>
            <a:endParaRPr dirty="0"/>
          </a:p>
        </p:txBody>
      </p:sp>
      <p:sp>
        <p:nvSpPr>
          <p:cNvPr id="5" name="object 5"/>
          <p:cNvSpPr txBox="1"/>
          <p:nvPr/>
        </p:nvSpPr>
        <p:spPr>
          <a:xfrm>
            <a:off x="5005549" y="362380"/>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Lucida Sans Unicode"/>
                <a:cs typeface="Lucida Sans Unicode"/>
              </a:rPr>
              <a:t>Living</a:t>
            </a:r>
            <a:r>
              <a:rPr sz="1900" spc="-105" dirty="0">
                <a:latin typeface="Lucida Sans Unicode"/>
                <a:cs typeface="Lucida Sans Unicode"/>
              </a:rPr>
              <a:t> </a:t>
            </a:r>
            <a:r>
              <a:rPr sz="1900" dirty="0">
                <a:latin typeface="Lucida Sans Unicode"/>
                <a:cs typeface="Lucida Sans Unicode"/>
              </a:rPr>
              <a:t>Planet</a:t>
            </a:r>
            <a:r>
              <a:rPr sz="1900" spc="-105" dirty="0">
                <a:latin typeface="Lucida Sans Unicode"/>
                <a:cs typeface="Lucida Sans Unicode"/>
              </a:rPr>
              <a:t> </a:t>
            </a:r>
            <a:r>
              <a:rPr sz="1900" spc="-10" dirty="0">
                <a:latin typeface="Lucida Sans Unicode"/>
                <a:cs typeface="Lucida Sans Unicode"/>
              </a:rPr>
              <a:t>Report</a:t>
            </a:r>
            <a:r>
              <a:rPr sz="1900" spc="-105" dirty="0">
                <a:latin typeface="Lucida Sans Unicode"/>
                <a:cs typeface="Lucida Sans Unicode"/>
              </a:rPr>
              <a:t> </a:t>
            </a:r>
            <a:r>
              <a:rPr sz="1900" spc="-10" dirty="0">
                <a:latin typeface="Lucida Sans Unicode"/>
                <a:cs typeface="Lucida Sans Unicode"/>
              </a:rPr>
              <a:t>Canada</a:t>
            </a:r>
            <a:r>
              <a:rPr sz="1900" spc="-105" dirty="0">
                <a:latin typeface="Lucida Sans Unicode"/>
                <a:cs typeface="Lucida Sans Unicode"/>
              </a:rPr>
              <a:t> </a:t>
            </a:r>
            <a:r>
              <a:rPr sz="1900" spc="-10" dirty="0">
                <a:latin typeface="Lucida Sans Unicode"/>
                <a:cs typeface="Lucida Sans Unicode"/>
              </a:rPr>
              <a:t>for</a:t>
            </a:r>
            <a:r>
              <a:rPr sz="1900" spc="-105" dirty="0">
                <a:latin typeface="Lucida Sans Unicode"/>
                <a:cs typeface="Lucida Sans Unicode"/>
              </a:rPr>
              <a:t> </a:t>
            </a:r>
            <a:r>
              <a:rPr sz="1900" spc="-20" dirty="0">
                <a:latin typeface="Lucida Sans Unicode"/>
                <a:cs typeface="Lucida Sans Unicode"/>
              </a:rPr>
              <a:t>Kids</a:t>
            </a:r>
            <a:endParaRPr sz="1900" dirty="0">
              <a:latin typeface="Lucida Sans Unicode"/>
              <a:cs typeface="Lucida Sans Unicode"/>
            </a:endParaRPr>
          </a:p>
        </p:txBody>
      </p:sp>
      <p:sp>
        <p:nvSpPr>
          <p:cNvPr id="7" name="object 7"/>
          <p:cNvSpPr txBox="1"/>
          <p:nvPr/>
        </p:nvSpPr>
        <p:spPr>
          <a:xfrm>
            <a:off x="936442" y="3831180"/>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a:t>
            </a:r>
            <a:r>
              <a:rPr sz="1900" spc="15" dirty="0">
                <a:latin typeface="Arial MT"/>
                <a:cs typeface="Arial MT"/>
              </a:rPr>
              <a:t> </a:t>
            </a:r>
            <a:r>
              <a:rPr sz="1900" dirty="0">
                <a:latin typeface="Arial MT"/>
                <a:cs typeface="Arial MT"/>
              </a:rPr>
              <a:t>levels:</a:t>
            </a:r>
            <a:r>
              <a:rPr sz="1900" spc="15" dirty="0">
                <a:latin typeface="Arial MT"/>
                <a:cs typeface="Arial MT"/>
              </a:rPr>
              <a:t> </a:t>
            </a:r>
            <a:r>
              <a:rPr sz="1900" spc="105" dirty="0">
                <a:latin typeface="Arial MT"/>
                <a:cs typeface="Arial MT"/>
              </a:rPr>
              <a:t>four</a:t>
            </a:r>
            <a:r>
              <a:rPr sz="1900" spc="15" dirty="0">
                <a:latin typeface="Arial MT"/>
                <a:cs typeface="Arial MT"/>
              </a:rPr>
              <a:t> </a:t>
            </a:r>
            <a:r>
              <a:rPr sz="1900" spc="114" dirty="0">
                <a:latin typeface="Arial MT"/>
                <a:cs typeface="Arial MT"/>
              </a:rPr>
              <a:t>to</a:t>
            </a:r>
            <a:r>
              <a:rPr sz="1900" spc="15" dirty="0">
                <a:latin typeface="Arial MT"/>
                <a:cs typeface="Arial MT"/>
              </a:rPr>
              <a:t> </a:t>
            </a:r>
            <a:r>
              <a:rPr sz="1900" spc="-25" dirty="0">
                <a:latin typeface="Arial MT"/>
                <a:cs typeface="Arial MT"/>
              </a:rPr>
              <a:t>six</a:t>
            </a:r>
            <a:endParaRPr sz="1900" dirty="0">
              <a:latin typeface="Arial MT"/>
              <a:cs typeface="Arial MT"/>
            </a:endParaRPr>
          </a:p>
        </p:txBody>
      </p:sp>
      <p:sp>
        <p:nvSpPr>
          <p:cNvPr id="12" name="object 12"/>
          <p:cNvSpPr/>
          <p:nvPr/>
        </p:nvSpPr>
        <p:spPr>
          <a:xfrm>
            <a:off x="8116330" y="5395841"/>
            <a:ext cx="4909820" cy="2835275"/>
          </a:xfrm>
          <a:custGeom>
            <a:avLst/>
            <a:gdLst/>
            <a:ahLst/>
            <a:cxnLst/>
            <a:rect l="l" t="t" r="r" b="b"/>
            <a:pathLst>
              <a:path w="4909819" h="2835275">
                <a:moveTo>
                  <a:pt x="4845192" y="0"/>
                </a:moveTo>
                <a:lnTo>
                  <a:pt x="64249" y="0"/>
                </a:lnTo>
                <a:lnTo>
                  <a:pt x="39239" y="5048"/>
                </a:lnTo>
                <a:lnTo>
                  <a:pt x="18817" y="18817"/>
                </a:lnTo>
                <a:lnTo>
                  <a:pt x="5048" y="39239"/>
                </a:lnTo>
                <a:lnTo>
                  <a:pt x="0" y="64249"/>
                </a:lnTo>
                <a:lnTo>
                  <a:pt x="0" y="2770428"/>
                </a:lnTo>
                <a:lnTo>
                  <a:pt x="5048" y="2795438"/>
                </a:lnTo>
                <a:lnTo>
                  <a:pt x="18817" y="2815860"/>
                </a:lnTo>
                <a:lnTo>
                  <a:pt x="39239" y="2829629"/>
                </a:lnTo>
                <a:lnTo>
                  <a:pt x="64249" y="2834678"/>
                </a:lnTo>
                <a:lnTo>
                  <a:pt x="4845192" y="2834678"/>
                </a:lnTo>
                <a:lnTo>
                  <a:pt x="4870203" y="2829629"/>
                </a:lnTo>
                <a:lnTo>
                  <a:pt x="4890629" y="2815860"/>
                </a:lnTo>
                <a:lnTo>
                  <a:pt x="4904402" y="2795438"/>
                </a:lnTo>
                <a:lnTo>
                  <a:pt x="4909452" y="2770428"/>
                </a:lnTo>
                <a:lnTo>
                  <a:pt x="4909452" y="64249"/>
                </a:lnTo>
                <a:lnTo>
                  <a:pt x="4904402" y="39239"/>
                </a:lnTo>
                <a:lnTo>
                  <a:pt x="4890629" y="18817"/>
                </a:lnTo>
                <a:lnTo>
                  <a:pt x="4870203" y="5048"/>
                </a:lnTo>
                <a:lnTo>
                  <a:pt x="4845192" y="0"/>
                </a:lnTo>
                <a:close/>
              </a:path>
            </a:pathLst>
          </a:custGeom>
          <a:solidFill>
            <a:srgbClr val="222222"/>
          </a:solidFill>
        </p:spPr>
        <p:txBody>
          <a:bodyPr wrap="square" lIns="0" tIns="0" rIns="0" bIns="0" rtlCol="0"/>
          <a:lstStyle/>
          <a:p>
            <a:endParaRPr/>
          </a:p>
        </p:txBody>
      </p:sp>
      <p:sp>
        <p:nvSpPr>
          <p:cNvPr id="13" name="object 13"/>
          <p:cNvSpPr txBox="1"/>
          <p:nvPr/>
        </p:nvSpPr>
        <p:spPr>
          <a:xfrm>
            <a:off x="8296385" y="5323288"/>
            <a:ext cx="4506595" cy="2603277"/>
          </a:xfrm>
          <a:prstGeom prst="rect">
            <a:avLst/>
          </a:prstGeom>
        </p:spPr>
        <p:txBody>
          <a:bodyPr vert="horz" wrap="square" lIns="0" tIns="198120" rIns="0" bIns="0" rtlCol="0">
            <a:spAutoFit/>
          </a:bodyPr>
          <a:lstStyle/>
          <a:p>
            <a:pPr marL="12700">
              <a:lnSpc>
                <a:spcPct val="100000"/>
              </a:lnSpc>
              <a:spcBef>
                <a:spcPts val="1560"/>
              </a:spcBef>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a:p>
            <a:pPr marL="12700" marR="5080">
              <a:lnSpc>
                <a:spcPct val="100000"/>
              </a:lnSpc>
              <a:spcBef>
                <a:spcPts val="775"/>
              </a:spcBef>
            </a:pPr>
            <a:r>
              <a:rPr sz="1900" dirty="0">
                <a:solidFill>
                  <a:srgbClr val="FFFFFF"/>
                </a:solidFill>
                <a:latin typeface="Arial" panose="020B0604020202020204" pitchFamily="34" charset="0"/>
                <a:cs typeface="Arial" panose="020B0604020202020204" pitchFamily="34" charset="0"/>
              </a:rPr>
              <a:t>Students use species stories on WWF-Canada’s LPRC for Kids website (wwf.ca/lprckids) and visual mapping to explore biodiversity by identifying connections between species, habitats and ecosystems.</a:t>
            </a:r>
            <a:endParaRPr sz="1900" dirty="0">
              <a:latin typeface="Arial" panose="020B0604020202020204" pitchFamily="34" charset="0"/>
              <a:cs typeface="Arial" panose="020B0604020202020204" pitchFamily="34" charset="0"/>
            </a:endParaRPr>
          </a:p>
        </p:txBody>
      </p:sp>
      <p:sp>
        <p:nvSpPr>
          <p:cNvPr id="14" name="object 14"/>
          <p:cNvSpPr txBox="1"/>
          <p:nvPr/>
        </p:nvSpPr>
        <p:spPr>
          <a:xfrm>
            <a:off x="8262603" y="8286897"/>
            <a:ext cx="5318312" cy="1759456"/>
          </a:xfrm>
          <a:prstGeom prst="rect">
            <a:avLst/>
          </a:prstGeom>
        </p:spPr>
        <p:txBody>
          <a:bodyPr vert="horz" wrap="square" lIns="0" tIns="198120" rIns="0" bIns="0" rtlCol="0">
            <a:spAutoFit/>
          </a:bodyPr>
          <a:lstStyle/>
          <a:p>
            <a:pPr>
              <a:lnSpc>
                <a:spcPts val="3460"/>
              </a:lnSpc>
              <a:spcAft>
                <a:spcPts val="600"/>
              </a:spcAft>
            </a:pPr>
            <a:r>
              <a:rPr lang="en-CA" sz="3550" dirty="0">
                <a:solidFill>
                  <a:srgbClr val="231F20"/>
                </a:solidFill>
                <a:latin typeface="Arial MT"/>
                <a:cs typeface="Arial MT"/>
              </a:rPr>
              <a:t>General learning outcomes:</a:t>
            </a:r>
            <a:endParaRPr lang="en-CA" sz="3550" dirty="0">
              <a:latin typeface="Arial MT"/>
              <a:cs typeface="Arial MT"/>
            </a:endParaRPr>
          </a:p>
          <a:p>
            <a:pPr marR="227965">
              <a:lnSpc>
                <a:spcPct val="100000"/>
              </a:lnSpc>
            </a:pPr>
            <a:r>
              <a:rPr sz="1900" dirty="0">
                <a:latin typeface="Arial" panose="020B0604020202020204" pitchFamily="34" charset="0"/>
                <a:cs typeface="Arial" panose="020B0604020202020204" pitchFamily="34" charset="0"/>
              </a:rPr>
              <a:t>Please see Appendix 1 for general outcomes that apply to your province/ territory.</a:t>
            </a:r>
          </a:p>
        </p:txBody>
      </p:sp>
      <p:grpSp>
        <p:nvGrpSpPr>
          <p:cNvPr id="15" name="object 15"/>
          <p:cNvGrpSpPr/>
          <p:nvPr/>
        </p:nvGrpSpPr>
        <p:grpSpPr>
          <a:xfrm>
            <a:off x="1136503" y="5797877"/>
            <a:ext cx="5566410" cy="1264285"/>
            <a:chOff x="1136503" y="5797877"/>
            <a:chExt cx="5566410" cy="1264285"/>
          </a:xfrm>
        </p:grpSpPr>
        <p:sp>
          <p:nvSpPr>
            <p:cNvPr id="16" name="object 16"/>
            <p:cNvSpPr/>
            <p:nvPr/>
          </p:nvSpPr>
          <p:spPr>
            <a:xfrm>
              <a:off x="1141901" y="5803274"/>
              <a:ext cx="5555615" cy="0"/>
            </a:xfrm>
            <a:custGeom>
              <a:avLst/>
              <a:gdLst/>
              <a:ahLst/>
              <a:cxnLst/>
              <a:rect l="l" t="t" r="r" b="b"/>
              <a:pathLst>
                <a:path w="5555615">
                  <a:moveTo>
                    <a:pt x="0" y="0"/>
                  </a:moveTo>
                  <a:lnTo>
                    <a:pt x="5555181" y="0"/>
                  </a:lnTo>
                </a:path>
              </a:pathLst>
            </a:custGeom>
            <a:ln w="10470">
              <a:solidFill>
                <a:srgbClr val="000000"/>
              </a:solidFill>
            </a:ln>
          </p:spPr>
          <p:txBody>
            <a:bodyPr wrap="square" lIns="0" tIns="0" rIns="0" bIns="0" rtlCol="0"/>
            <a:lstStyle/>
            <a:p>
              <a:endParaRPr/>
            </a:p>
          </p:txBody>
        </p:sp>
        <p:sp>
          <p:nvSpPr>
            <p:cNvPr id="17" name="object 17"/>
            <p:cNvSpPr/>
            <p:nvPr/>
          </p:nvSpPr>
          <p:spPr>
            <a:xfrm>
              <a:off x="1141901" y="7056639"/>
              <a:ext cx="5555615" cy="0"/>
            </a:xfrm>
            <a:custGeom>
              <a:avLst/>
              <a:gdLst/>
              <a:ahLst/>
              <a:cxnLst/>
              <a:rect l="l" t="t" r="r" b="b"/>
              <a:pathLst>
                <a:path w="5555615">
                  <a:moveTo>
                    <a:pt x="0" y="0"/>
                  </a:moveTo>
                  <a:lnTo>
                    <a:pt x="5555181" y="0"/>
                  </a:lnTo>
                </a:path>
              </a:pathLst>
            </a:custGeom>
            <a:ln w="10470">
              <a:solidFill>
                <a:srgbClr val="000000"/>
              </a:solidFill>
            </a:ln>
          </p:spPr>
          <p:txBody>
            <a:bodyPr wrap="square" lIns="0" tIns="0" rIns="0" bIns="0" rtlCol="0"/>
            <a:lstStyle/>
            <a:p>
              <a:endParaRPr/>
            </a:p>
          </p:txBody>
        </p:sp>
      </p:grpSp>
      <p:sp>
        <p:nvSpPr>
          <p:cNvPr id="18" name="object 18"/>
          <p:cNvSpPr txBox="1"/>
          <p:nvPr/>
        </p:nvSpPr>
        <p:spPr>
          <a:xfrm>
            <a:off x="1129201" y="4532937"/>
            <a:ext cx="4940935" cy="986790"/>
          </a:xfrm>
          <a:prstGeom prst="rect">
            <a:avLst/>
          </a:prstGeom>
        </p:spPr>
        <p:txBody>
          <a:bodyPr vert="horz" wrap="square" lIns="0" tIns="59055" rIns="0" bIns="0" rtlCol="0">
            <a:spAutoFit/>
          </a:bodyPr>
          <a:lstStyle/>
          <a:p>
            <a:pPr marL="12700">
              <a:spcBef>
                <a:spcPts val="465"/>
              </a:spcBef>
            </a:pPr>
            <a:r>
              <a:rPr sz="1900" dirty="0">
                <a:latin typeface="Arial MT"/>
              </a:rPr>
              <a:t>LENGTH OF LESSON:</a:t>
            </a:r>
          </a:p>
          <a:p>
            <a:pPr marL="12700" marR="5080">
              <a:lnSpc>
                <a:spcPct val="100000"/>
              </a:lnSpc>
              <a:spcBef>
                <a:spcPts val="370"/>
              </a:spcBef>
            </a:pPr>
            <a:r>
              <a:rPr sz="1900" b="1" dirty="0">
                <a:latin typeface="Arial" panose="020B0604020202020204" pitchFamily="34" charset="0"/>
                <a:cs typeface="Arial" panose="020B0604020202020204" pitchFamily="34" charset="0"/>
              </a:rPr>
              <a:t>Two class periods, e.g., social studies and science (approximately 90 minutes)</a:t>
            </a:r>
          </a:p>
        </p:txBody>
      </p:sp>
      <p:sp>
        <p:nvSpPr>
          <p:cNvPr id="19" name="object 19"/>
          <p:cNvSpPr txBox="1"/>
          <p:nvPr/>
        </p:nvSpPr>
        <p:spPr>
          <a:xfrm>
            <a:off x="1129201" y="5880623"/>
            <a:ext cx="5371465" cy="1034415"/>
          </a:xfrm>
          <a:prstGeom prst="rect">
            <a:avLst/>
          </a:prstGeom>
        </p:spPr>
        <p:txBody>
          <a:bodyPr vert="horz" wrap="square" lIns="0" tIns="59055" rIns="0" bIns="0" rtlCol="0">
            <a:spAutoFit/>
          </a:bodyPr>
          <a:lstStyle/>
          <a:p>
            <a:pPr marL="12700">
              <a:spcBef>
                <a:spcPts val="465"/>
              </a:spcBef>
            </a:pPr>
            <a:r>
              <a:rPr sz="1900" dirty="0">
                <a:latin typeface="Arial MT"/>
              </a:rPr>
              <a:t>ASSESSMENT TOOLS:</a:t>
            </a:r>
          </a:p>
          <a:p>
            <a:pPr marL="12700">
              <a:lnSpc>
                <a:spcPct val="100000"/>
              </a:lnSpc>
              <a:spcBef>
                <a:spcPts val="370"/>
              </a:spcBef>
            </a:pPr>
            <a:r>
              <a:rPr sz="1900" dirty="0">
                <a:latin typeface="Arial MT"/>
                <a:cs typeface="Arial MT"/>
              </a:rPr>
              <a:t>Student: </a:t>
            </a:r>
            <a:r>
              <a:rPr sz="1900" b="1" dirty="0">
                <a:latin typeface="Arial" panose="020B0604020202020204" pitchFamily="34" charset="0"/>
                <a:cs typeface="Arial" panose="020B0604020202020204" pitchFamily="34" charset="0"/>
              </a:rPr>
              <a:t>Map and back of Mission #5 card</a:t>
            </a:r>
          </a:p>
          <a:p>
            <a:pPr marL="12700">
              <a:lnSpc>
                <a:spcPct val="100000"/>
              </a:lnSpc>
              <a:spcBef>
                <a:spcPts val="365"/>
              </a:spcBef>
            </a:pPr>
            <a:r>
              <a:rPr sz="1900" dirty="0">
                <a:latin typeface="Arial MT"/>
                <a:cs typeface="Arial MT"/>
              </a:rPr>
              <a:t>Teacher: </a:t>
            </a:r>
            <a:r>
              <a:rPr sz="1900" b="1" dirty="0">
                <a:latin typeface="Arial" panose="020B0604020202020204" pitchFamily="34" charset="0"/>
                <a:cs typeface="Arial" panose="020B0604020202020204" pitchFamily="34" charset="0"/>
              </a:rPr>
              <a:t>Inquiry Learning Assessment Rubric</a:t>
            </a:r>
          </a:p>
        </p:txBody>
      </p:sp>
      <p:sp>
        <p:nvSpPr>
          <p:cNvPr id="20" name="object 20"/>
          <p:cNvSpPr txBox="1"/>
          <p:nvPr/>
        </p:nvSpPr>
        <p:spPr>
          <a:xfrm>
            <a:off x="1129201" y="7134146"/>
            <a:ext cx="5477510" cy="2742417"/>
          </a:xfrm>
          <a:prstGeom prst="rect">
            <a:avLst/>
          </a:prstGeom>
        </p:spPr>
        <p:txBody>
          <a:bodyPr vert="horz" wrap="square" lIns="0" tIns="59055" rIns="0" bIns="0" rtlCol="0">
            <a:spAutoFit/>
          </a:bodyPr>
          <a:lstStyle/>
          <a:p>
            <a:pPr marL="12700">
              <a:lnSpc>
                <a:spcPct val="100000"/>
              </a:lnSpc>
              <a:spcBef>
                <a:spcPts val="465"/>
              </a:spcBef>
            </a:pPr>
            <a:r>
              <a:rPr sz="1900" dirty="0">
                <a:latin typeface="Arial MT"/>
                <a:cs typeface="Arial MT"/>
              </a:rPr>
              <a:t>M</a:t>
            </a:r>
            <a:r>
              <a:rPr sz="1900" dirty="0">
                <a:latin typeface="Arial" panose="020B0604020202020204" pitchFamily="34" charset="0"/>
                <a:cs typeface="Arial" panose="020B0604020202020204" pitchFamily="34" charset="0"/>
              </a:rPr>
              <a:t>ATERIALS REQUIRED:</a:t>
            </a:r>
          </a:p>
          <a:p>
            <a:pPr marL="12700" marR="5080">
              <a:lnSpc>
                <a:spcPct val="100000"/>
              </a:lnSpc>
              <a:spcBef>
                <a:spcPts val="370"/>
              </a:spcBef>
            </a:pPr>
            <a:r>
              <a:rPr sz="1900" b="1" dirty="0">
                <a:latin typeface="Arial" panose="020B0604020202020204" pitchFamily="34" charset="0"/>
                <a:cs typeface="Arial" panose="020B0604020202020204" pitchFamily="34" charset="0"/>
              </a:rPr>
              <a:t>Access to a variety of maps. Road maps, atlases, a large map of Canada, and a computer/set of computers with access to a printer. Provide the students with the largest pieces of paper you can — 11x17 inches (ledger size) if possible. They will also need pencils, erasers, markers, pencil crayons and thin line markers.</a:t>
            </a:r>
          </a:p>
        </p:txBody>
      </p:sp>
      <p:sp>
        <p:nvSpPr>
          <p:cNvPr id="21" name="object 21"/>
          <p:cNvSpPr txBox="1"/>
          <p:nvPr/>
        </p:nvSpPr>
        <p:spPr>
          <a:xfrm>
            <a:off x="14224213" y="6369391"/>
            <a:ext cx="4906645" cy="3480440"/>
          </a:xfrm>
          <a:prstGeom prst="rect">
            <a:avLst/>
          </a:prstGeom>
        </p:spPr>
        <p:txBody>
          <a:bodyPr vert="horz" wrap="square" lIns="0" tIns="198120" rIns="0" bIns="0" rtlCol="0">
            <a:spAutoFit/>
          </a:bodyPr>
          <a:lstStyle/>
          <a:p>
            <a:pPr>
              <a:lnSpc>
                <a:spcPct val="100000"/>
              </a:lnSpc>
              <a:spcAft>
                <a:spcPts val="600"/>
              </a:spcAft>
            </a:pPr>
            <a:r>
              <a:rPr sz="3550" dirty="0">
                <a:latin typeface="Arial MT"/>
                <a:cs typeface="Arial MT"/>
              </a:rPr>
              <a:t>Skills developed:</a:t>
            </a:r>
          </a:p>
          <a:p>
            <a:pPr marR="94615">
              <a:lnSpc>
                <a:spcPct val="100000"/>
              </a:lnSpc>
            </a:pPr>
            <a:r>
              <a:rPr sz="1900" dirty="0">
                <a:latin typeface="Arial MT"/>
                <a:cs typeface="Arial MT"/>
              </a:rPr>
              <a:t>Students will learn about different regions, </a:t>
            </a:r>
            <a:r>
              <a:rPr sz="1900" dirty="0">
                <a:latin typeface="Arial" panose="020B0604020202020204" pitchFamily="34" charset="0"/>
                <a:cs typeface="Arial" panose="020B0604020202020204" pitchFamily="34" charset="0"/>
              </a:rPr>
              <a:t>provinces, territories, communities, bodies of water, natural resources, mapping symbols and kinds of maps. They will develop skills such as locating places on</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a map, labelling and colouring maps, recognizing different types of maps, and determining the characteristics of a region and how it</a:t>
            </a:r>
            <a:r>
              <a:rPr sz="1900" dirty="0">
                <a:latin typeface="Arial MT"/>
                <a:cs typeface="Arial MT"/>
              </a:rPr>
              <a:t> supports specific wildlife species in Canada.</a:t>
            </a:r>
          </a:p>
        </p:txBody>
      </p:sp>
      <p:grpSp>
        <p:nvGrpSpPr>
          <p:cNvPr id="23" name="Group 22">
            <a:extLst>
              <a:ext uri="{FF2B5EF4-FFF2-40B4-BE49-F238E27FC236}">
                <a16:creationId xmlns:a16="http://schemas.microsoft.com/office/drawing/2014/main" id="{6BE775CB-7B4F-D79E-EB90-58AD17E9B876}"/>
              </a:ext>
            </a:extLst>
          </p:cNvPr>
          <p:cNvGrpSpPr/>
          <p:nvPr/>
        </p:nvGrpSpPr>
        <p:grpSpPr>
          <a:xfrm>
            <a:off x="937980" y="0"/>
            <a:ext cx="2879090" cy="3634740"/>
            <a:chOff x="937980" y="0"/>
            <a:chExt cx="2879090" cy="3634740"/>
          </a:xfrm>
        </p:grpSpPr>
        <p:sp>
          <p:nvSpPr>
            <p:cNvPr id="24" name="object 18">
              <a:extLst>
                <a:ext uri="{FF2B5EF4-FFF2-40B4-BE49-F238E27FC236}">
                  <a16:creationId xmlns:a16="http://schemas.microsoft.com/office/drawing/2014/main" id="{C6D8F6CD-B93D-F71C-7893-242192BDE9C7}"/>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25" name="object 20">
              <a:extLst>
                <a:ext uri="{FF2B5EF4-FFF2-40B4-BE49-F238E27FC236}">
                  <a16:creationId xmlns:a16="http://schemas.microsoft.com/office/drawing/2014/main" id="{C1B46AF9-C97A-D0EF-F407-4324EFCB392C}"/>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26" name="object 21">
              <a:extLst>
                <a:ext uri="{FF2B5EF4-FFF2-40B4-BE49-F238E27FC236}">
                  <a16:creationId xmlns:a16="http://schemas.microsoft.com/office/drawing/2014/main" id="{1AB6FE46-F205-3F7B-5CF4-F718A6BF9900}"/>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5</a:t>
              </a:r>
              <a:endParaRPr sz="11950" dirty="0">
                <a:latin typeface="Arial" panose="020B0604020202020204" pitchFamily="34" charset="0"/>
                <a:cs typeface="Arial" panose="020B0604020202020204" pitchFamily="34" charset="0"/>
              </a:endParaRPr>
            </a:p>
          </p:txBody>
        </p:sp>
      </p:grpSp>
      <p:pic>
        <p:nvPicPr>
          <p:cNvPr id="29" name="Picture 28" descr="A logo of a panda&#10;&#10;Description automatically generated">
            <a:extLst>
              <a:ext uri="{FF2B5EF4-FFF2-40B4-BE49-F238E27FC236}">
                <a16:creationId xmlns:a16="http://schemas.microsoft.com/office/drawing/2014/main" id="{49EF9670-EBBE-9D8E-5D55-6C3CFF864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pic>
        <p:nvPicPr>
          <p:cNvPr id="33" name="Picture 32" descr="A black background with white text&#10;&#10;Description automatically generated">
            <a:extLst>
              <a:ext uri="{FF2B5EF4-FFF2-40B4-BE49-F238E27FC236}">
                <a16:creationId xmlns:a16="http://schemas.microsoft.com/office/drawing/2014/main" id="{F305611E-4CA1-3437-BC94-4521A9630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401" y="1548541"/>
            <a:ext cx="5596103" cy="2653708"/>
          </a:xfrm>
          <a:prstGeom prst="rect">
            <a:avLst/>
          </a:prstGeom>
        </p:spPr>
      </p:pic>
      <p:pic>
        <p:nvPicPr>
          <p:cNvPr id="34" name="Picture 33" descr="A yellow spiral on a black background&#10;&#10;Description automatically generated">
            <a:extLst>
              <a:ext uri="{FF2B5EF4-FFF2-40B4-BE49-F238E27FC236}">
                <a16:creationId xmlns:a16="http://schemas.microsoft.com/office/drawing/2014/main" id="{4F39E107-5487-74A6-C030-EF7370830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9479" y="5599663"/>
            <a:ext cx="3380800" cy="781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27252" y="834927"/>
            <a:ext cx="12864696" cy="10473628"/>
          </a:xfrm>
          <a:prstGeom prst="rect">
            <a:avLst/>
          </a:prstGeom>
        </p:spPr>
      </p:pic>
      <p:sp>
        <p:nvSpPr>
          <p:cNvPr id="8" name="object 8"/>
          <p:cNvSpPr txBox="1">
            <a:spLocks noGrp="1"/>
          </p:cNvSpPr>
          <p:nvPr>
            <p:ph type="ftr" sz="quarter" idx="10"/>
          </p:nvPr>
        </p:nvSpPr>
        <p:spPr>
          <a:xfrm>
            <a:off x="1005188"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9" name="object 9"/>
          <p:cNvSpPr txBox="1">
            <a:spLocks noGrp="1"/>
          </p:cNvSpPr>
          <p:nvPr>
            <p:ph type="sldNum" sz="quarter" idx="11"/>
          </p:nvPr>
        </p:nvSpPr>
        <p:spPr>
          <a:xfrm>
            <a:off x="18662649" y="10946866"/>
            <a:ext cx="512811" cy="207749"/>
          </a:xfrm>
        </p:spPr>
        <p:txBody>
          <a:bodyPr vert="horz" wrap="square" lIns="0" tIns="25400" rIns="0" bIns="0" rtlCol="0">
            <a:spAutoFit/>
          </a:bodyPr>
          <a:lstStyle/>
          <a:p>
            <a:fld id="{81D60167-4931-47E6-BA6A-407CBD079E47}" type="slidenum">
              <a:rPr lang="en-CA" dirty="0"/>
              <a:pPr/>
              <a:t>2</a:t>
            </a:fld>
            <a:endParaRPr lang="en-CA" dirty="0"/>
          </a:p>
        </p:txBody>
      </p:sp>
      <p:sp>
        <p:nvSpPr>
          <p:cNvPr id="3" name="object 3" descr="$PPTXTitle"/>
          <p:cNvSpPr txBox="1">
            <a:spLocks noGrp="1"/>
          </p:cNvSpPr>
          <p:nvPr>
            <p:ph type="title" idx="4294967295"/>
          </p:nvPr>
        </p:nvSpPr>
        <p:spPr>
          <a:xfrm>
            <a:off x="929679" y="903711"/>
            <a:ext cx="4245571" cy="1000915"/>
          </a:xfrm>
          <a:prstGeom prst="rect">
            <a:avLst/>
          </a:prstGeom>
        </p:spPr>
        <p:txBody>
          <a:bodyPr vert="horz" wrap="square" lIns="0" tIns="102235" rIns="0" bIns="0" rtlCol="0">
            <a:spAutoFit/>
          </a:bodyPr>
          <a:lstStyle/>
          <a:p>
            <a:pPr>
              <a:lnSpc>
                <a:spcPts val="3460"/>
              </a:lnSpc>
            </a:pPr>
            <a:r>
              <a:rPr lang="en-CA" sz="3550" dirty="0">
                <a:solidFill>
                  <a:srgbClr val="231F20"/>
                </a:solidFill>
                <a:latin typeface="Arial MT"/>
                <a:cs typeface="Arial MT"/>
              </a:rPr>
              <a:t>Background Information:</a:t>
            </a:r>
            <a:endParaRPr lang="en-CA" sz="3550" dirty="0">
              <a:latin typeface="Arial MT"/>
              <a:cs typeface="Arial MT"/>
            </a:endParaRPr>
          </a:p>
        </p:txBody>
      </p:sp>
      <p:sp>
        <p:nvSpPr>
          <p:cNvPr id="4" name="object 4"/>
          <p:cNvSpPr txBox="1"/>
          <p:nvPr/>
        </p:nvSpPr>
        <p:spPr>
          <a:xfrm>
            <a:off x="929679" y="2047295"/>
            <a:ext cx="3896360" cy="4360545"/>
          </a:xfrm>
          <a:prstGeom prst="rect">
            <a:avLst/>
          </a:prstGeom>
        </p:spPr>
        <p:txBody>
          <a:bodyPr vert="horz" wrap="square" lIns="0" tIns="12065" rIns="0" bIns="0" rtlCol="0">
            <a:spAutoFit/>
          </a:bodyPr>
          <a:lstStyle/>
          <a:p>
            <a:pPr marL="12700" marR="5080">
              <a:lnSpc>
                <a:spcPct val="100000"/>
              </a:lnSpc>
              <a:spcBef>
                <a:spcPts val="95"/>
              </a:spcBef>
            </a:pPr>
            <a:r>
              <a:rPr sz="1900" dirty="0">
                <a:latin typeface="Arial MT"/>
                <a:cs typeface="Arial MT"/>
              </a:rPr>
              <a:t>In</a:t>
            </a:r>
            <a:r>
              <a:rPr sz="1900" spc="85" dirty="0">
                <a:latin typeface="Arial MT"/>
                <a:cs typeface="Arial MT"/>
              </a:rPr>
              <a:t> </a:t>
            </a:r>
            <a:r>
              <a:rPr sz="1900" dirty="0">
                <a:latin typeface="Arial MT"/>
                <a:cs typeface="Arial MT"/>
              </a:rPr>
              <a:t>previous</a:t>
            </a:r>
            <a:r>
              <a:rPr sz="1900" spc="95" dirty="0">
                <a:latin typeface="Arial MT"/>
                <a:cs typeface="Arial MT"/>
              </a:rPr>
              <a:t> </a:t>
            </a:r>
            <a:r>
              <a:rPr sz="1900" dirty="0">
                <a:latin typeface="Arial MT"/>
                <a:cs typeface="Arial MT"/>
              </a:rPr>
              <a:t>lessons,</a:t>
            </a:r>
            <a:r>
              <a:rPr sz="1900" spc="90" dirty="0">
                <a:latin typeface="Arial MT"/>
                <a:cs typeface="Arial MT"/>
              </a:rPr>
              <a:t> </a:t>
            </a:r>
            <a:r>
              <a:rPr sz="1900" spc="75" dirty="0">
                <a:latin typeface="Arial MT"/>
                <a:cs typeface="Arial MT"/>
              </a:rPr>
              <a:t>the</a:t>
            </a:r>
            <a:r>
              <a:rPr sz="1900" spc="95" dirty="0">
                <a:latin typeface="Arial MT"/>
                <a:cs typeface="Arial MT"/>
              </a:rPr>
              <a:t> </a:t>
            </a:r>
            <a:r>
              <a:rPr sz="1900" spc="50" dirty="0">
                <a:latin typeface="Arial MT"/>
                <a:cs typeface="Arial MT"/>
              </a:rPr>
              <a:t>students </a:t>
            </a:r>
            <a:r>
              <a:rPr sz="1900" dirty="0">
                <a:latin typeface="Arial MT"/>
                <a:cs typeface="Arial MT"/>
              </a:rPr>
              <a:t>have been learning </a:t>
            </a:r>
            <a:r>
              <a:rPr sz="1900" spc="70" dirty="0">
                <a:latin typeface="Arial MT"/>
                <a:cs typeface="Arial MT"/>
              </a:rPr>
              <a:t>about </a:t>
            </a:r>
            <a:r>
              <a:rPr sz="1900" spc="-20" dirty="0">
                <a:latin typeface="Arial MT"/>
                <a:cs typeface="Arial MT"/>
              </a:rPr>
              <a:t>WWF-</a:t>
            </a:r>
            <a:r>
              <a:rPr sz="1900" spc="-10" dirty="0">
                <a:latin typeface="Arial MT"/>
                <a:cs typeface="Arial MT"/>
              </a:rPr>
              <a:t>Canada’s</a:t>
            </a:r>
            <a:r>
              <a:rPr sz="1900" spc="-20" dirty="0">
                <a:latin typeface="Arial MT"/>
                <a:cs typeface="Arial MT"/>
              </a:rPr>
              <a:t> </a:t>
            </a:r>
            <a:r>
              <a:rPr sz="1900" spc="-160" dirty="0">
                <a:latin typeface="Arial MT"/>
                <a:cs typeface="Arial MT"/>
              </a:rPr>
              <a:t>LPRC</a:t>
            </a:r>
            <a:r>
              <a:rPr sz="1900" spc="-20" dirty="0">
                <a:latin typeface="Arial MT"/>
                <a:cs typeface="Arial MT"/>
              </a:rPr>
              <a:t> </a:t>
            </a:r>
            <a:r>
              <a:rPr sz="1900" dirty="0">
                <a:latin typeface="Arial MT"/>
                <a:cs typeface="Arial MT"/>
              </a:rPr>
              <a:t>2025</a:t>
            </a:r>
            <a:r>
              <a:rPr sz="1900" spc="-20" dirty="0">
                <a:latin typeface="Arial MT"/>
                <a:cs typeface="Arial MT"/>
              </a:rPr>
              <a:t> </a:t>
            </a:r>
            <a:r>
              <a:rPr sz="1900" spc="75" dirty="0">
                <a:latin typeface="Arial MT"/>
                <a:cs typeface="Arial MT"/>
              </a:rPr>
              <a:t>report.</a:t>
            </a:r>
            <a:r>
              <a:rPr sz="1900" spc="-15" dirty="0">
                <a:latin typeface="Arial MT"/>
                <a:cs typeface="Arial MT"/>
              </a:rPr>
              <a:t> </a:t>
            </a:r>
            <a:r>
              <a:rPr sz="1900" spc="-20" dirty="0">
                <a:latin typeface="Arial MT"/>
                <a:cs typeface="Arial MT"/>
              </a:rPr>
              <a:t>They </a:t>
            </a:r>
            <a:r>
              <a:rPr sz="1900" dirty="0">
                <a:latin typeface="Arial MT"/>
                <a:cs typeface="Arial MT"/>
              </a:rPr>
              <a:t>have</a:t>
            </a:r>
            <a:r>
              <a:rPr sz="1900" spc="135" dirty="0">
                <a:latin typeface="Arial MT"/>
                <a:cs typeface="Arial MT"/>
              </a:rPr>
              <a:t> </a:t>
            </a:r>
            <a:r>
              <a:rPr sz="1900" dirty="0">
                <a:latin typeface="Arial MT"/>
                <a:cs typeface="Arial MT"/>
              </a:rPr>
              <a:t>listened</a:t>
            </a:r>
            <a:r>
              <a:rPr sz="1900" spc="140" dirty="0">
                <a:latin typeface="Arial MT"/>
                <a:cs typeface="Arial MT"/>
              </a:rPr>
              <a:t> </a:t>
            </a:r>
            <a:r>
              <a:rPr sz="1900" spc="110" dirty="0">
                <a:latin typeface="Arial MT"/>
                <a:cs typeface="Arial MT"/>
              </a:rPr>
              <a:t>to</a:t>
            </a:r>
            <a:r>
              <a:rPr sz="1900" spc="135" dirty="0">
                <a:latin typeface="Arial MT"/>
                <a:cs typeface="Arial MT"/>
              </a:rPr>
              <a:t> </a:t>
            </a:r>
            <a:r>
              <a:rPr sz="1900" spc="-50" dirty="0">
                <a:latin typeface="Arial MT"/>
                <a:cs typeface="Arial MT"/>
              </a:rPr>
              <a:t>WWF-</a:t>
            </a:r>
            <a:r>
              <a:rPr sz="1900" spc="-10" dirty="0">
                <a:latin typeface="Arial MT"/>
                <a:cs typeface="Arial MT"/>
              </a:rPr>
              <a:t>Canada </a:t>
            </a:r>
            <a:r>
              <a:rPr sz="1900" dirty="0">
                <a:latin typeface="Arial MT"/>
                <a:cs typeface="Arial MT"/>
              </a:rPr>
              <a:t>scientist</a:t>
            </a:r>
            <a:r>
              <a:rPr sz="1900" spc="160" dirty="0">
                <a:latin typeface="Arial MT"/>
                <a:cs typeface="Arial MT"/>
              </a:rPr>
              <a:t> </a:t>
            </a:r>
            <a:r>
              <a:rPr sz="1900" spc="-85" dirty="0">
                <a:latin typeface="Arial MT"/>
                <a:cs typeface="Arial MT"/>
              </a:rPr>
              <a:t>Jessica</a:t>
            </a:r>
            <a:r>
              <a:rPr sz="1900" spc="175" dirty="0">
                <a:latin typeface="Arial MT"/>
                <a:cs typeface="Arial MT"/>
              </a:rPr>
              <a:t> </a:t>
            </a:r>
            <a:r>
              <a:rPr sz="1900" dirty="0">
                <a:latin typeface="Arial MT"/>
                <a:cs typeface="Arial MT"/>
              </a:rPr>
              <a:t>Currie</a:t>
            </a:r>
            <a:r>
              <a:rPr sz="1900" spc="170" dirty="0">
                <a:latin typeface="Arial MT"/>
                <a:cs typeface="Arial MT"/>
              </a:rPr>
              <a:t> </a:t>
            </a:r>
            <a:r>
              <a:rPr sz="1900" dirty="0">
                <a:latin typeface="Arial MT"/>
                <a:cs typeface="Arial MT"/>
              </a:rPr>
              <a:t>explain</a:t>
            </a:r>
            <a:r>
              <a:rPr sz="1900" spc="165" dirty="0">
                <a:latin typeface="Arial MT"/>
                <a:cs typeface="Arial MT"/>
              </a:rPr>
              <a:t> </a:t>
            </a:r>
            <a:r>
              <a:rPr sz="1900" spc="30" dirty="0">
                <a:latin typeface="Arial MT"/>
                <a:cs typeface="Arial MT"/>
              </a:rPr>
              <a:t>why </a:t>
            </a:r>
            <a:r>
              <a:rPr sz="1900" dirty="0">
                <a:latin typeface="Arial MT"/>
                <a:cs typeface="Arial MT"/>
              </a:rPr>
              <a:t>it’s</a:t>
            </a:r>
            <a:r>
              <a:rPr sz="1900" spc="-15" dirty="0">
                <a:latin typeface="Arial MT"/>
                <a:cs typeface="Arial MT"/>
              </a:rPr>
              <a:t> </a:t>
            </a:r>
            <a:r>
              <a:rPr sz="1900" spc="90" dirty="0">
                <a:latin typeface="Arial MT"/>
                <a:cs typeface="Arial MT"/>
              </a:rPr>
              <a:t>important</a:t>
            </a:r>
            <a:r>
              <a:rPr sz="1900" spc="-15" dirty="0">
                <a:latin typeface="Arial MT"/>
                <a:cs typeface="Arial MT"/>
              </a:rPr>
              <a:t> </a:t>
            </a:r>
            <a:r>
              <a:rPr sz="1900" spc="110" dirty="0">
                <a:latin typeface="Arial MT"/>
                <a:cs typeface="Arial MT"/>
              </a:rPr>
              <a:t>to</a:t>
            </a:r>
            <a:r>
              <a:rPr sz="1900" spc="-10" dirty="0">
                <a:latin typeface="Arial MT"/>
                <a:cs typeface="Arial MT"/>
              </a:rPr>
              <a:t> </a:t>
            </a:r>
            <a:r>
              <a:rPr sz="1900" spc="50" dirty="0">
                <a:latin typeface="Arial MT"/>
                <a:cs typeface="Arial MT"/>
              </a:rPr>
              <a:t>study</a:t>
            </a:r>
            <a:r>
              <a:rPr sz="1900" spc="-10" dirty="0">
                <a:latin typeface="Arial MT"/>
                <a:cs typeface="Arial MT"/>
              </a:rPr>
              <a:t> </a:t>
            </a:r>
            <a:r>
              <a:rPr sz="1900" spc="40" dirty="0">
                <a:latin typeface="Arial MT"/>
                <a:cs typeface="Arial MT"/>
              </a:rPr>
              <a:t>wildlife.</a:t>
            </a:r>
            <a:endParaRPr sz="1900" dirty="0">
              <a:latin typeface="Arial MT"/>
              <a:cs typeface="Arial MT"/>
            </a:endParaRPr>
          </a:p>
          <a:p>
            <a:pPr marL="12700" marR="110489">
              <a:lnSpc>
                <a:spcPts val="2280"/>
              </a:lnSpc>
              <a:spcBef>
                <a:spcPts val="35"/>
              </a:spcBef>
            </a:pPr>
            <a:r>
              <a:rPr sz="1900" dirty="0">
                <a:latin typeface="Arial MT"/>
                <a:cs typeface="Arial MT"/>
              </a:rPr>
              <a:t>They have</a:t>
            </a:r>
            <a:r>
              <a:rPr sz="1900" spc="5" dirty="0">
                <a:latin typeface="Arial MT"/>
                <a:cs typeface="Arial MT"/>
              </a:rPr>
              <a:t> </a:t>
            </a:r>
            <a:r>
              <a:rPr sz="1900" dirty="0">
                <a:latin typeface="Arial MT"/>
                <a:cs typeface="Arial MT"/>
              </a:rPr>
              <a:t>selected</a:t>
            </a:r>
            <a:r>
              <a:rPr sz="1900" spc="5" dirty="0">
                <a:latin typeface="Arial MT"/>
                <a:cs typeface="Arial MT"/>
              </a:rPr>
              <a:t> </a:t>
            </a:r>
            <a:r>
              <a:rPr sz="1900" dirty="0">
                <a:latin typeface="Arial MT"/>
                <a:cs typeface="Arial MT"/>
              </a:rPr>
              <a:t>a</a:t>
            </a:r>
            <a:r>
              <a:rPr sz="1900" spc="5" dirty="0">
                <a:latin typeface="Arial MT"/>
                <a:cs typeface="Arial MT"/>
              </a:rPr>
              <a:t> </a:t>
            </a:r>
            <a:r>
              <a:rPr sz="1900" dirty="0">
                <a:latin typeface="Arial MT"/>
                <a:cs typeface="Arial MT"/>
              </a:rPr>
              <a:t>species</a:t>
            </a:r>
            <a:r>
              <a:rPr sz="1900" spc="5" dirty="0">
                <a:latin typeface="Arial MT"/>
                <a:cs typeface="Arial MT"/>
              </a:rPr>
              <a:t> </a:t>
            </a:r>
            <a:r>
              <a:rPr sz="1900" spc="85" dirty="0">
                <a:latin typeface="Arial MT"/>
                <a:cs typeface="Arial MT"/>
              </a:rPr>
              <a:t>to </a:t>
            </a:r>
            <a:r>
              <a:rPr sz="1900" dirty="0">
                <a:latin typeface="Arial MT"/>
                <a:cs typeface="Arial MT"/>
              </a:rPr>
              <a:t>research</a:t>
            </a:r>
            <a:r>
              <a:rPr sz="1900" spc="40" dirty="0">
                <a:latin typeface="Arial MT"/>
                <a:cs typeface="Arial MT"/>
              </a:rPr>
              <a:t> </a:t>
            </a:r>
            <a:r>
              <a:rPr sz="1900" spc="50" dirty="0">
                <a:latin typeface="Arial MT"/>
                <a:cs typeface="Arial MT"/>
              </a:rPr>
              <a:t>and</a:t>
            </a:r>
            <a:r>
              <a:rPr sz="1900" spc="45" dirty="0">
                <a:latin typeface="Arial MT"/>
                <a:cs typeface="Arial MT"/>
              </a:rPr>
              <a:t> </a:t>
            </a:r>
            <a:r>
              <a:rPr sz="1900" spc="55" dirty="0">
                <a:latin typeface="Arial MT"/>
                <a:cs typeface="Arial MT"/>
              </a:rPr>
              <a:t>they</a:t>
            </a:r>
            <a:r>
              <a:rPr sz="1900" spc="45" dirty="0">
                <a:latin typeface="Arial MT"/>
                <a:cs typeface="Arial MT"/>
              </a:rPr>
              <a:t> </a:t>
            </a:r>
            <a:r>
              <a:rPr sz="1900" spc="55" dirty="0">
                <a:latin typeface="Arial MT"/>
                <a:cs typeface="Arial MT"/>
              </a:rPr>
              <a:t>participated</a:t>
            </a:r>
            <a:r>
              <a:rPr sz="1900" spc="50" dirty="0">
                <a:latin typeface="Arial MT"/>
                <a:cs typeface="Arial MT"/>
              </a:rPr>
              <a:t> </a:t>
            </a:r>
            <a:r>
              <a:rPr sz="1900" spc="40" dirty="0">
                <a:latin typeface="Arial MT"/>
                <a:cs typeface="Arial MT"/>
              </a:rPr>
              <a:t>in </a:t>
            </a:r>
            <a:r>
              <a:rPr sz="1900" dirty="0">
                <a:latin typeface="Arial MT"/>
                <a:cs typeface="Arial MT"/>
              </a:rPr>
              <a:t>a</a:t>
            </a:r>
            <a:r>
              <a:rPr sz="1900" spc="-10" dirty="0">
                <a:latin typeface="Arial MT"/>
                <a:cs typeface="Arial MT"/>
              </a:rPr>
              <a:t> </a:t>
            </a:r>
            <a:r>
              <a:rPr sz="1900" spc="60" dirty="0">
                <a:latin typeface="Arial MT"/>
                <a:cs typeface="Arial MT"/>
              </a:rPr>
              <a:t>simulation</a:t>
            </a:r>
            <a:r>
              <a:rPr sz="1900" spc="-15" dirty="0">
                <a:latin typeface="Arial MT"/>
                <a:cs typeface="Arial MT"/>
              </a:rPr>
              <a:t> </a:t>
            </a:r>
            <a:r>
              <a:rPr sz="1900" spc="90" dirty="0">
                <a:latin typeface="Arial MT"/>
                <a:cs typeface="Arial MT"/>
              </a:rPr>
              <a:t>of</a:t>
            </a:r>
            <a:r>
              <a:rPr sz="1900" spc="-10" dirty="0">
                <a:latin typeface="Arial MT"/>
                <a:cs typeface="Arial MT"/>
              </a:rPr>
              <a:t> </a:t>
            </a:r>
            <a:r>
              <a:rPr sz="1900" spc="75" dirty="0">
                <a:latin typeface="Arial MT"/>
                <a:cs typeface="Arial MT"/>
              </a:rPr>
              <a:t>what</a:t>
            </a:r>
            <a:r>
              <a:rPr sz="1900" spc="-15" dirty="0">
                <a:latin typeface="Arial MT"/>
                <a:cs typeface="Arial MT"/>
              </a:rPr>
              <a:t> </a:t>
            </a:r>
            <a:r>
              <a:rPr sz="1900" spc="95" dirty="0">
                <a:latin typeface="Arial MT"/>
                <a:cs typeface="Arial MT"/>
              </a:rPr>
              <a:t>it</a:t>
            </a:r>
            <a:r>
              <a:rPr sz="1900" spc="-10" dirty="0">
                <a:latin typeface="Arial MT"/>
                <a:cs typeface="Arial MT"/>
              </a:rPr>
              <a:t> </a:t>
            </a:r>
            <a:r>
              <a:rPr sz="1900" dirty="0">
                <a:latin typeface="Arial MT"/>
                <a:cs typeface="Arial MT"/>
              </a:rPr>
              <a:t>is</a:t>
            </a:r>
            <a:r>
              <a:rPr sz="1900" spc="-10" dirty="0">
                <a:latin typeface="Arial MT"/>
                <a:cs typeface="Arial MT"/>
              </a:rPr>
              <a:t> </a:t>
            </a:r>
            <a:r>
              <a:rPr sz="1900" dirty="0">
                <a:latin typeface="Arial MT"/>
                <a:cs typeface="Arial MT"/>
              </a:rPr>
              <a:t>like</a:t>
            </a:r>
            <a:r>
              <a:rPr sz="1900" spc="-5" dirty="0">
                <a:latin typeface="Arial MT"/>
                <a:cs typeface="Arial MT"/>
              </a:rPr>
              <a:t> </a:t>
            </a:r>
            <a:r>
              <a:rPr sz="1900" spc="85" dirty="0">
                <a:latin typeface="Arial MT"/>
                <a:cs typeface="Arial MT"/>
              </a:rPr>
              <a:t>to</a:t>
            </a:r>
            <a:r>
              <a:rPr sz="1900" spc="500" dirty="0">
                <a:latin typeface="Arial MT"/>
                <a:cs typeface="Arial MT"/>
              </a:rPr>
              <a:t> </a:t>
            </a:r>
            <a:r>
              <a:rPr sz="1900" dirty="0">
                <a:latin typeface="Arial MT"/>
                <a:cs typeface="Arial MT"/>
              </a:rPr>
              <a:t>be</a:t>
            </a:r>
            <a:r>
              <a:rPr sz="1900" spc="25" dirty="0">
                <a:latin typeface="Arial MT"/>
                <a:cs typeface="Arial MT"/>
              </a:rPr>
              <a:t> </a:t>
            </a:r>
            <a:r>
              <a:rPr sz="1900" spc="85" dirty="0">
                <a:latin typeface="Arial MT"/>
                <a:cs typeface="Arial MT"/>
              </a:rPr>
              <a:t>part</a:t>
            </a:r>
            <a:r>
              <a:rPr sz="1900" spc="20" dirty="0">
                <a:latin typeface="Arial MT"/>
                <a:cs typeface="Arial MT"/>
              </a:rPr>
              <a:t> </a:t>
            </a:r>
            <a:r>
              <a:rPr sz="1900" spc="90" dirty="0">
                <a:latin typeface="Arial MT"/>
                <a:cs typeface="Arial MT"/>
              </a:rPr>
              <a:t>of</a:t>
            </a:r>
            <a:r>
              <a:rPr sz="1900" spc="20" dirty="0">
                <a:latin typeface="Arial MT"/>
                <a:cs typeface="Arial MT"/>
              </a:rPr>
              <a:t> </a:t>
            </a:r>
            <a:r>
              <a:rPr sz="1900" dirty="0">
                <a:latin typeface="Arial MT"/>
                <a:cs typeface="Arial MT"/>
              </a:rPr>
              <a:t>a</a:t>
            </a:r>
            <a:r>
              <a:rPr sz="1900" spc="25" dirty="0">
                <a:latin typeface="Arial MT"/>
                <a:cs typeface="Arial MT"/>
              </a:rPr>
              <a:t> </a:t>
            </a:r>
            <a:r>
              <a:rPr sz="1900" spc="85" dirty="0">
                <a:latin typeface="Arial MT"/>
                <a:cs typeface="Arial MT"/>
              </a:rPr>
              <a:t>food</a:t>
            </a:r>
            <a:r>
              <a:rPr sz="1900" spc="30" dirty="0">
                <a:latin typeface="Arial MT"/>
                <a:cs typeface="Arial MT"/>
              </a:rPr>
              <a:t> </a:t>
            </a:r>
            <a:r>
              <a:rPr sz="1900" dirty="0">
                <a:latin typeface="Arial MT"/>
                <a:cs typeface="Arial MT"/>
              </a:rPr>
              <a:t>chain.</a:t>
            </a:r>
            <a:r>
              <a:rPr sz="1900" spc="25" dirty="0">
                <a:latin typeface="Arial MT"/>
                <a:cs typeface="Arial MT"/>
              </a:rPr>
              <a:t> </a:t>
            </a:r>
            <a:r>
              <a:rPr sz="1900" dirty="0">
                <a:latin typeface="Arial MT"/>
                <a:cs typeface="Arial MT"/>
              </a:rPr>
              <a:t>Now,</a:t>
            </a:r>
            <a:r>
              <a:rPr sz="1900" spc="25" dirty="0">
                <a:latin typeface="Arial MT"/>
                <a:cs typeface="Arial MT"/>
              </a:rPr>
              <a:t> </a:t>
            </a:r>
            <a:r>
              <a:rPr sz="1900" spc="50" dirty="0">
                <a:latin typeface="Arial MT"/>
                <a:cs typeface="Arial MT"/>
              </a:rPr>
              <a:t>the </a:t>
            </a:r>
            <a:r>
              <a:rPr sz="1900" spc="60" dirty="0">
                <a:latin typeface="Arial MT"/>
                <a:cs typeface="Arial MT"/>
              </a:rPr>
              <a:t>students</a:t>
            </a:r>
            <a:r>
              <a:rPr sz="1900" spc="15" dirty="0">
                <a:latin typeface="Arial MT"/>
                <a:cs typeface="Arial MT"/>
              </a:rPr>
              <a:t> </a:t>
            </a:r>
            <a:r>
              <a:rPr sz="1900" dirty="0">
                <a:latin typeface="Arial MT"/>
                <a:cs typeface="Arial MT"/>
              </a:rPr>
              <a:t>are</a:t>
            </a:r>
            <a:r>
              <a:rPr sz="1900" spc="15" dirty="0">
                <a:latin typeface="Arial MT"/>
                <a:cs typeface="Arial MT"/>
              </a:rPr>
              <a:t> </a:t>
            </a:r>
            <a:r>
              <a:rPr sz="1900" dirty="0">
                <a:latin typeface="Arial MT"/>
                <a:cs typeface="Arial MT"/>
              </a:rPr>
              <a:t>going</a:t>
            </a:r>
            <a:r>
              <a:rPr sz="1900" spc="20" dirty="0">
                <a:latin typeface="Arial MT"/>
                <a:cs typeface="Arial MT"/>
              </a:rPr>
              <a:t> </a:t>
            </a:r>
            <a:r>
              <a:rPr sz="1900" spc="110" dirty="0">
                <a:latin typeface="Arial MT"/>
                <a:cs typeface="Arial MT"/>
              </a:rPr>
              <a:t>to</a:t>
            </a:r>
            <a:r>
              <a:rPr sz="1900" spc="15" dirty="0">
                <a:latin typeface="Arial MT"/>
                <a:cs typeface="Arial MT"/>
              </a:rPr>
              <a:t> </a:t>
            </a:r>
            <a:r>
              <a:rPr sz="1900" spc="50" dirty="0">
                <a:latin typeface="Arial MT"/>
                <a:cs typeface="Arial MT"/>
              </a:rPr>
              <a:t>learn</a:t>
            </a:r>
            <a:r>
              <a:rPr sz="1900" spc="15" dirty="0">
                <a:latin typeface="Arial MT"/>
                <a:cs typeface="Arial MT"/>
              </a:rPr>
              <a:t> </a:t>
            </a:r>
            <a:r>
              <a:rPr sz="1900" spc="55" dirty="0">
                <a:latin typeface="Arial MT"/>
                <a:cs typeface="Arial MT"/>
              </a:rPr>
              <a:t>how </a:t>
            </a:r>
            <a:r>
              <a:rPr sz="1900" spc="110" dirty="0">
                <a:latin typeface="Arial MT"/>
                <a:cs typeface="Arial MT"/>
              </a:rPr>
              <a:t>to</a:t>
            </a:r>
            <a:r>
              <a:rPr sz="1900" spc="-25" dirty="0">
                <a:latin typeface="Arial MT"/>
                <a:cs typeface="Arial MT"/>
              </a:rPr>
              <a:t> </a:t>
            </a:r>
            <a:r>
              <a:rPr sz="1900" spc="70" dirty="0">
                <a:latin typeface="Arial MT"/>
                <a:cs typeface="Arial MT"/>
              </a:rPr>
              <a:t>map</a:t>
            </a:r>
            <a:r>
              <a:rPr sz="1900" spc="-20" dirty="0">
                <a:latin typeface="Arial MT"/>
                <a:cs typeface="Arial MT"/>
              </a:rPr>
              <a:t> </a:t>
            </a:r>
            <a:r>
              <a:rPr sz="1900" spc="90" dirty="0">
                <a:latin typeface="Arial MT"/>
                <a:cs typeface="Arial MT"/>
              </a:rPr>
              <a:t>important</a:t>
            </a:r>
            <a:r>
              <a:rPr sz="1900" spc="-25" dirty="0">
                <a:latin typeface="Arial MT"/>
                <a:cs typeface="Arial MT"/>
              </a:rPr>
              <a:t> </a:t>
            </a:r>
            <a:r>
              <a:rPr sz="1900" spc="80" dirty="0">
                <a:latin typeface="Arial MT"/>
                <a:cs typeface="Arial MT"/>
              </a:rPr>
              <a:t>information</a:t>
            </a:r>
            <a:r>
              <a:rPr sz="1900" spc="-30" dirty="0">
                <a:latin typeface="Arial MT"/>
                <a:cs typeface="Arial MT"/>
              </a:rPr>
              <a:t> </a:t>
            </a:r>
            <a:r>
              <a:rPr sz="1900" spc="80" dirty="0">
                <a:latin typeface="Arial MT"/>
                <a:cs typeface="Arial MT"/>
              </a:rPr>
              <a:t>for their</a:t>
            </a:r>
            <a:r>
              <a:rPr sz="1900" spc="-40" dirty="0">
                <a:latin typeface="Arial MT"/>
                <a:cs typeface="Arial MT"/>
              </a:rPr>
              <a:t> </a:t>
            </a:r>
            <a:r>
              <a:rPr sz="1900" dirty="0">
                <a:latin typeface="Arial MT"/>
                <a:cs typeface="Arial MT"/>
              </a:rPr>
              <a:t>species,</a:t>
            </a:r>
            <a:r>
              <a:rPr sz="1900" spc="-35" dirty="0">
                <a:latin typeface="Arial MT"/>
                <a:cs typeface="Arial MT"/>
              </a:rPr>
              <a:t> </a:t>
            </a:r>
            <a:r>
              <a:rPr sz="1900" spc="50" dirty="0">
                <a:latin typeface="Arial MT"/>
                <a:cs typeface="Arial MT"/>
              </a:rPr>
              <a:t>which</a:t>
            </a:r>
            <a:r>
              <a:rPr sz="1900" spc="-40" dirty="0">
                <a:latin typeface="Arial MT"/>
                <a:cs typeface="Arial MT"/>
              </a:rPr>
              <a:t> </a:t>
            </a:r>
            <a:r>
              <a:rPr sz="1900" spc="55" dirty="0">
                <a:latin typeface="Arial MT"/>
                <a:cs typeface="Arial MT"/>
              </a:rPr>
              <a:t>will</a:t>
            </a:r>
            <a:r>
              <a:rPr sz="1900" spc="-40" dirty="0">
                <a:latin typeface="Arial MT"/>
                <a:cs typeface="Arial MT"/>
              </a:rPr>
              <a:t> </a:t>
            </a:r>
            <a:r>
              <a:rPr sz="1900" spc="70" dirty="0">
                <a:latin typeface="Arial MT"/>
                <a:cs typeface="Arial MT"/>
              </a:rPr>
              <a:t>support </a:t>
            </a:r>
            <a:r>
              <a:rPr sz="1900" spc="80" dirty="0">
                <a:latin typeface="Arial MT"/>
                <a:cs typeface="Arial MT"/>
              </a:rPr>
              <a:t>their</a:t>
            </a:r>
            <a:r>
              <a:rPr sz="1900" spc="-25" dirty="0">
                <a:latin typeface="Arial MT"/>
                <a:cs typeface="Arial MT"/>
              </a:rPr>
              <a:t> </a:t>
            </a:r>
            <a:r>
              <a:rPr sz="1900" spc="65" dirty="0">
                <a:latin typeface="Arial MT"/>
                <a:cs typeface="Arial MT"/>
              </a:rPr>
              <a:t>understanding</a:t>
            </a:r>
            <a:r>
              <a:rPr sz="1900" spc="-25" dirty="0">
                <a:latin typeface="Arial MT"/>
                <a:cs typeface="Arial MT"/>
              </a:rPr>
              <a:t> </a:t>
            </a:r>
            <a:r>
              <a:rPr sz="1900" spc="85" dirty="0">
                <a:latin typeface="Arial MT"/>
                <a:cs typeface="Arial MT"/>
              </a:rPr>
              <a:t>of</a:t>
            </a:r>
            <a:r>
              <a:rPr sz="1900" spc="-30" dirty="0">
                <a:latin typeface="Arial MT"/>
                <a:cs typeface="Arial MT"/>
              </a:rPr>
              <a:t> </a:t>
            </a:r>
            <a:r>
              <a:rPr sz="1900" spc="50" dirty="0">
                <a:latin typeface="Arial MT"/>
                <a:cs typeface="Arial MT"/>
              </a:rPr>
              <a:t>the interdependence</a:t>
            </a:r>
            <a:r>
              <a:rPr sz="1900" spc="-10" dirty="0">
                <a:latin typeface="Arial MT"/>
                <a:cs typeface="Arial MT"/>
              </a:rPr>
              <a:t> </a:t>
            </a:r>
            <a:r>
              <a:rPr sz="1900" spc="85" dirty="0">
                <a:latin typeface="Arial MT"/>
                <a:cs typeface="Arial MT"/>
              </a:rPr>
              <a:t>of</a:t>
            </a:r>
            <a:r>
              <a:rPr sz="1900" spc="-15" dirty="0">
                <a:latin typeface="Arial MT"/>
                <a:cs typeface="Arial MT"/>
              </a:rPr>
              <a:t> </a:t>
            </a:r>
            <a:r>
              <a:rPr sz="1900" spc="-10" dirty="0">
                <a:latin typeface="Arial MT"/>
                <a:cs typeface="Arial MT"/>
              </a:rPr>
              <a:t>ecosystems.</a:t>
            </a:r>
            <a:endParaRPr sz="1900" dirty="0">
              <a:latin typeface="Arial MT"/>
              <a:cs typeface="Arial MT"/>
            </a:endParaRPr>
          </a:p>
        </p:txBody>
      </p:sp>
      <p:grpSp>
        <p:nvGrpSpPr>
          <p:cNvPr id="5" name="object 5"/>
          <p:cNvGrpSpPr/>
          <p:nvPr/>
        </p:nvGrpSpPr>
        <p:grpSpPr>
          <a:xfrm>
            <a:off x="13214256" y="527732"/>
            <a:ext cx="6128385" cy="4640580"/>
            <a:chOff x="13214256" y="527732"/>
            <a:chExt cx="6128385" cy="4640580"/>
          </a:xfrm>
        </p:grpSpPr>
        <p:pic>
          <p:nvPicPr>
            <p:cNvPr id="6" name="object 6"/>
            <p:cNvPicPr/>
            <p:nvPr/>
          </p:nvPicPr>
          <p:blipFill>
            <a:blip r:embed="rId3" cstate="print"/>
            <a:stretch>
              <a:fillRect/>
            </a:stretch>
          </p:blipFill>
          <p:spPr>
            <a:xfrm>
              <a:off x="14462742" y="682104"/>
              <a:ext cx="4879495" cy="4486071"/>
            </a:xfrm>
            <a:prstGeom prst="rect">
              <a:avLst/>
            </a:prstGeom>
          </p:spPr>
        </p:pic>
        <p:pic>
          <p:nvPicPr>
            <p:cNvPr id="7" name="object 7"/>
            <p:cNvPicPr/>
            <p:nvPr/>
          </p:nvPicPr>
          <p:blipFill>
            <a:blip r:embed="rId4" cstate="print"/>
            <a:stretch>
              <a:fillRect/>
            </a:stretch>
          </p:blipFill>
          <p:spPr>
            <a:xfrm>
              <a:off x="13214256" y="527732"/>
              <a:ext cx="1822635" cy="2261711"/>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2375" y="3607196"/>
            <a:ext cx="13061950" cy="6390879"/>
          </a:xfrm>
          <a:custGeom>
            <a:avLst/>
            <a:gdLst/>
            <a:ahLst/>
            <a:cxnLst/>
            <a:rect l="l" t="t" r="r" b="b"/>
            <a:pathLst>
              <a:path w="13061950" h="6106795">
                <a:moveTo>
                  <a:pt x="12994661" y="0"/>
                </a:moveTo>
                <a:lnTo>
                  <a:pt x="67170" y="0"/>
                </a:lnTo>
                <a:lnTo>
                  <a:pt x="41024" y="5278"/>
                </a:lnTo>
                <a:lnTo>
                  <a:pt x="19673" y="19673"/>
                </a:lnTo>
                <a:lnTo>
                  <a:pt x="5278" y="41024"/>
                </a:lnTo>
                <a:lnTo>
                  <a:pt x="0" y="67170"/>
                </a:lnTo>
                <a:lnTo>
                  <a:pt x="0" y="6039449"/>
                </a:lnTo>
                <a:lnTo>
                  <a:pt x="5278" y="6065595"/>
                </a:lnTo>
                <a:lnTo>
                  <a:pt x="19673" y="6086946"/>
                </a:lnTo>
                <a:lnTo>
                  <a:pt x="41024" y="6101341"/>
                </a:lnTo>
                <a:lnTo>
                  <a:pt x="67170" y="6106620"/>
                </a:lnTo>
                <a:lnTo>
                  <a:pt x="12994661" y="6106620"/>
                </a:lnTo>
                <a:lnTo>
                  <a:pt x="13020808" y="6101341"/>
                </a:lnTo>
                <a:lnTo>
                  <a:pt x="13042159" y="6086946"/>
                </a:lnTo>
                <a:lnTo>
                  <a:pt x="13056554" y="6065595"/>
                </a:lnTo>
                <a:lnTo>
                  <a:pt x="13061832" y="6039449"/>
                </a:lnTo>
                <a:lnTo>
                  <a:pt x="13061832" y="67170"/>
                </a:lnTo>
                <a:lnTo>
                  <a:pt x="13056554" y="41024"/>
                </a:lnTo>
                <a:lnTo>
                  <a:pt x="13042159" y="19673"/>
                </a:lnTo>
                <a:lnTo>
                  <a:pt x="13020808" y="5278"/>
                </a:lnTo>
                <a:lnTo>
                  <a:pt x="12994661" y="0"/>
                </a:lnTo>
                <a:close/>
              </a:path>
            </a:pathLst>
          </a:custGeom>
          <a:solidFill>
            <a:srgbClr val="FCC941"/>
          </a:solidFill>
        </p:spPr>
        <p:txBody>
          <a:bodyPr wrap="square" lIns="0" tIns="0" rIns="0" bIns="0" rtlCol="0"/>
          <a:lstStyle/>
          <a:p>
            <a:endParaRPr/>
          </a:p>
        </p:txBody>
      </p:sp>
      <p:sp>
        <p:nvSpPr>
          <p:cNvPr id="3" name="object 3"/>
          <p:cNvSpPr txBox="1"/>
          <p:nvPr/>
        </p:nvSpPr>
        <p:spPr>
          <a:xfrm>
            <a:off x="1165274" y="3761182"/>
            <a:ext cx="6196330" cy="6044603"/>
          </a:xfrm>
          <a:prstGeom prst="rect">
            <a:avLst/>
          </a:prstGeom>
        </p:spPr>
        <p:txBody>
          <a:bodyPr vert="horz" wrap="square" lIns="0" tIns="12065" rIns="0" bIns="0" rtlCol="0">
            <a:spAutoFit/>
          </a:bodyPr>
          <a:lstStyle/>
          <a:p>
            <a:pPr marL="12700" marR="308610">
              <a:lnSpc>
                <a:spcPct val="100000"/>
              </a:lnSpc>
              <a:spcBef>
                <a:spcPts val="95"/>
              </a:spcBef>
            </a:pPr>
            <a:r>
              <a:rPr sz="1900" b="1" dirty="0">
                <a:latin typeface="Arial" panose="020B0604020202020204" pitchFamily="34" charset="0"/>
                <a:cs typeface="Arial" panose="020B0604020202020204" pitchFamily="34" charset="0"/>
              </a:rPr>
              <a:t>Jared Davis, Cultural Protection Manager, Blueberry River First Nation </a:t>
            </a:r>
            <a:r>
              <a:rPr sz="1900" i="1" dirty="0">
                <a:latin typeface="Arial" panose="020B0604020202020204" pitchFamily="34" charset="0"/>
                <a:cs typeface="Arial" panose="020B0604020202020204" pitchFamily="34" charset="0"/>
              </a:rPr>
              <a:t>(Page 53 of LPRC 2025)</a:t>
            </a:r>
            <a:endParaRPr sz="1900" dirty="0">
              <a:latin typeface="Arial" panose="020B0604020202020204" pitchFamily="34" charset="0"/>
              <a:cs typeface="Arial" panose="020B0604020202020204" pitchFamily="34" charset="0"/>
            </a:endParaRPr>
          </a:p>
          <a:p>
            <a:pPr marL="200660" marR="19050">
              <a:lnSpc>
                <a:spcPct val="100000"/>
              </a:lnSpc>
              <a:spcBef>
                <a:spcPts val="1475"/>
              </a:spcBef>
            </a:pPr>
            <a:r>
              <a:rPr sz="1900" dirty="0">
                <a:latin typeface="Arial" panose="020B0604020202020204" pitchFamily="34" charset="0"/>
                <a:cs typeface="Arial" panose="020B0604020202020204" pitchFamily="34" charset="0"/>
              </a:rPr>
              <a:t>Jared Davis, a member of Blueberry River First Nation in northeastern B.C., is the Cultural Protection Manager with his community’s Lands Department.</a:t>
            </a:r>
          </a:p>
          <a:p>
            <a:pPr marL="200660" marR="125095">
              <a:lnSpc>
                <a:spcPct val="100000"/>
              </a:lnSpc>
              <a:spcBef>
                <a:spcPts val="1470"/>
              </a:spcBef>
            </a:pPr>
            <a:r>
              <a:rPr sz="1900" dirty="0">
                <a:latin typeface="Arial" panose="020B0604020202020204" pitchFamily="34" charset="0"/>
                <a:cs typeface="Arial" panose="020B0604020202020204" pitchFamily="34" charset="0"/>
              </a:rPr>
              <a:t>After earning a degree in Native Studies from the University of Alberta, he realized “there is only so much you can learn from a book and how important it is to reconnect with community and be on the land.” He moved back after he graduated.</a:t>
            </a:r>
          </a:p>
          <a:p>
            <a:pPr marL="200660" marR="5080">
              <a:lnSpc>
                <a:spcPct val="100000"/>
              </a:lnSpc>
              <a:spcBef>
                <a:spcPts val="1465"/>
              </a:spcBef>
            </a:pPr>
            <a:r>
              <a:rPr sz="1900" dirty="0">
                <a:latin typeface="Arial" panose="020B0604020202020204" pitchFamily="34" charset="0"/>
                <a:cs typeface="Arial" panose="020B0604020202020204" pitchFamily="34" charset="0"/>
              </a:rPr>
              <a:t>Working as a cultural protection manager, he gained an understanding of the land and hunting and fishing regulations while building familiarity with the area’s wildlife and habitat.</a:t>
            </a:r>
          </a:p>
          <a:p>
            <a:pPr marL="12700" marR="29209">
              <a:lnSpc>
                <a:spcPct val="100000"/>
              </a:lnSpc>
              <a:spcBef>
                <a:spcPts val="1465"/>
              </a:spcBef>
            </a:pPr>
            <a:r>
              <a:rPr sz="1900" b="1" dirty="0">
                <a:latin typeface="Arial" panose="020B0604020202020204" pitchFamily="34" charset="0"/>
                <a:cs typeface="Arial" panose="020B0604020202020204" pitchFamily="34" charset="0"/>
              </a:rPr>
              <a:t>Jared: </a:t>
            </a:r>
            <a:r>
              <a:rPr sz="1900" b="1" i="1" dirty="0">
                <a:solidFill>
                  <a:srgbClr val="2E3092"/>
                </a:solidFill>
                <a:latin typeface="Arial" panose="020B0604020202020204" pitchFamily="34" charset="0"/>
                <a:cs typeface="Arial" panose="020B0604020202020204" pitchFamily="34" charset="0"/>
              </a:rPr>
              <a:t>I talked to my Elders and my dad, and they said the moose and elk populations definitely declined from when they were younger. </a:t>
            </a:r>
            <a:endParaRPr sz="1900" dirty="0">
              <a:latin typeface="Arial" panose="020B0604020202020204" pitchFamily="34" charset="0"/>
              <a:cs typeface="Arial" panose="020B0604020202020204" pitchFamily="34" charset="0"/>
            </a:endParaRPr>
          </a:p>
        </p:txBody>
      </p:sp>
      <p:sp>
        <p:nvSpPr>
          <p:cNvPr id="4" name="object 4"/>
          <p:cNvSpPr txBox="1"/>
          <p:nvPr/>
        </p:nvSpPr>
        <p:spPr>
          <a:xfrm>
            <a:off x="7554745" y="3761663"/>
            <a:ext cx="6201410" cy="5798382"/>
          </a:xfrm>
          <a:prstGeom prst="rect">
            <a:avLst/>
          </a:prstGeom>
        </p:spPr>
        <p:txBody>
          <a:bodyPr vert="horz" wrap="square" lIns="0" tIns="12065" rIns="0" bIns="0" rtlCol="0">
            <a:spAutoFit/>
          </a:bodyPr>
          <a:lstStyle/>
          <a:p>
            <a:pPr marL="12700" marR="262890">
              <a:lnSpc>
                <a:spcPct val="100000"/>
              </a:lnSpc>
              <a:spcBef>
                <a:spcPts val="95"/>
              </a:spcBef>
            </a:pPr>
            <a:r>
              <a:rPr lang="en-CA" sz="1900" b="1" i="1" dirty="0">
                <a:solidFill>
                  <a:srgbClr val="2E3092"/>
                </a:solidFill>
                <a:latin typeface="Arial" panose="020B0604020202020204" pitchFamily="34" charset="0"/>
                <a:cs typeface="Arial" panose="020B0604020202020204" pitchFamily="34" charset="0"/>
              </a:rPr>
              <a:t>Before, you could walk </a:t>
            </a:r>
            <a:r>
              <a:rPr sz="1900" b="1" i="1" dirty="0">
                <a:solidFill>
                  <a:srgbClr val="2E3092"/>
                </a:solidFill>
                <a:latin typeface="Arial"/>
                <a:cs typeface="Arial"/>
              </a:rPr>
              <a:t>out into trails nearby and you would find large bull moose and elk. They would be everywhere, and they would be much healthier than they are now.</a:t>
            </a:r>
            <a:endParaRPr sz="1900" dirty="0">
              <a:latin typeface="Arial"/>
              <a:cs typeface="Arial"/>
            </a:endParaRPr>
          </a:p>
          <a:p>
            <a:pPr marL="12700" marR="5080">
              <a:lnSpc>
                <a:spcPct val="100000"/>
              </a:lnSpc>
              <a:spcBef>
                <a:spcPts val="1470"/>
              </a:spcBef>
            </a:pPr>
            <a:r>
              <a:rPr sz="1900" b="1" i="1" dirty="0">
                <a:solidFill>
                  <a:srgbClr val="2E3092"/>
                </a:solidFill>
                <a:latin typeface="Arial"/>
                <a:cs typeface="Arial"/>
              </a:rPr>
              <a:t>Now, they are maintaining their </a:t>
            </a:r>
            <a:r>
              <a:rPr lang="en-CA" sz="1900" b="1" i="1" dirty="0">
                <a:solidFill>
                  <a:srgbClr val="2E3092"/>
                </a:solidFill>
                <a:latin typeface="Arial"/>
                <a:cs typeface="Arial"/>
              </a:rPr>
              <a:t>populations </a:t>
            </a:r>
            <a:r>
              <a:rPr sz="1900" b="1" i="1" dirty="0">
                <a:solidFill>
                  <a:srgbClr val="2E3092"/>
                </a:solidFill>
                <a:latin typeface="Arial"/>
                <a:cs typeface="Arial"/>
              </a:rPr>
              <a:t>but they are not growing, they are not thriving. The cumulative effects of more roads and development not only cause roadkill, but have changed their habitat and calving grounds, which affects their populations and how healthy they are.</a:t>
            </a:r>
            <a:endParaRPr sz="1900" dirty="0">
              <a:latin typeface="Arial"/>
              <a:cs typeface="Arial"/>
            </a:endParaRPr>
          </a:p>
          <a:p>
            <a:pPr marL="12700">
              <a:lnSpc>
                <a:spcPct val="100000"/>
              </a:lnSpc>
              <a:spcBef>
                <a:spcPts val="215"/>
              </a:spcBef>
              <a:spcAft>
                <a:spcPts val="1200"/>
              </a:spcAft>
            </a:pPr>
            <a:r>
              <a:rPr sz="2550" b="1" i="1" dirty="0">
                <a:solidFill>
                  <a:srgbClr val="2E3092"/>
                </a:solidFill>
                <a:latin typeface="Arial"/>
                <a:cs typeface="Arial"/>
              </a:rPr>
              <a:t>…</a:t>
            </a:r>
            <a:endParaRPr sz="2550" dirty="0">
              <a:latin typeface="Arial"/>
              <a:cs typeface="Arial"/>
            </a:endParaRPr>
          </a:p>
          <a:p>
            <a:pPr marL="12700" marR="133350">
              <a:lnSpc>
                <a:spcPct val="100000"/>
              </a:lnSpc>
              <a:spcBef>
                <a:spcPts val="370"/>
              </a:spcBef>
            </a:pPr>
            <a:r>
              <a:rPr sz="1900" b="1" i="1" dirty="0">
                <a:solidFill>
                  <a:srgbClr val="2E3092"/>
                </a:solidFill>
                <a:latin typeface="Arial"/>
                <a:cs typeface="Arial"/>
              </a:rPr>
              <a:t>Through the subsidy program, we make sure that our trappers and hunters are reporting any wildlife — taking pictures and detailing where they see it. They also note which roads are being used and what areas they’re in. We also have multiple wildlife camera projects underway to help us understand what animals are out there, and how many.</a:t>
            </a:r>
            <a:endParaRPr sz="1900" dirty="0">
              <a:latin typeface="Arial"/>
              <a:cs typeface="Arial"/>
            </a:endParaRPr>
          </a:p>
        </p:txBody>
      </p:sp>
      <p:sp>
        <p:nvSpPr>
          <p:cNvPr id="5" name="object 5"/>
          <p:cNvSpPr txBox="1"/>
          <p:nvPr/>
        </p:nvSpPr>
        <p:spPr>
          <a:xfrm>
            <a:off x="929586" y="2105316"/>
            <a:ext cx="12601575" cy="1276350"/>
          </a:xfrm>
          <a:prstGeom prst="rect">
            <a:avLst/>
          </a:prstGeom>
        </p:spPr>
        <p:txBody>
          <a:bodyPr vert="horz" wrap="square" lIns="0" tIns="59055" rIns="0" bIns="0" rtlCol="0">
            <a:spAutoFit/>
          </a:bodyPr>
          <a:lstStyle/>
          <a:p>
            <a:pPr marL="12700">
              <a:lnSpc>
                <a:spcPct val="100000"/>
              </a:lnSpc>
              <a:spcBef>
                <a:spcPts val="465"/>
              </a:spcBef>
            </a:pPr>
            <a:r>
              <a:rPr sz="1900" b="1" dirty="0">
                <a:latin typeface="Arial" panose="020B0604020202020204" pitchFamily="34" charset="0"/>
                <a:cs typeface="Arial" panose="020B0604020202020204" pitchFamily="34" charset="0"/>
              </a:rPr>
              <a:t>TEACHER NOTE</a:t>
            </a:r>
          </a:p>
          <a:p>
            <a:pPr marL="12700" marR="5080">
              <a:lnSpc>
                <a:spcPct val="100000"/>
              </a:lnSpc>
              <a:spcBef>
                <a:spcPts val="370"/>
              </a:spcBef>
            </a:pPr>
            <a:r>
              <a:rPr sz="1900" i="1" dirty="0">
                <a:latin typeface="Arial" panose="020B0604020202020204" pitchFamily="34" charset="0"/>
                <a:cs typeface="Arial" panose="020B0604020202020204" pitchFamily="34" charset="0"/>
              </a:rPr>
              <a:t>Read aloud this personal perspective by Jared Davis from </a:t>
            </a:r>
            <a:r>
              <a:rPr sz="1900" dirty="0">
                <a:latin typeface="Arial" panose="020B0604020202020204" pitchFamily="34" charset="0"/>
                <a:cs typeface="Arial" panose="020B0604020202020204" pitchFamily="34" charset="0"/>
              </a:rPr>
              <a:t>the Living Planet Report Canada 2025</a:t>
            </a:r>
            <a:r>
              <a:rPr sz="1900" i="1" dirty="0">
                <a:latin typeface="Arial" panose="020B0604020202020204" pitchFamily="34" charset="0"/>
                <a:cs typeface="Arial" panose="020B0604020202020204" pitchFamily="34" charset="0"/>
              </a:rPr>
              <a:t>. If you have a map of Canada in your classroom, take a moment to locate the area of the Blueberry River First Nations, approximately 80 km northwest of Fort St. John, B.C.</a:t>
            </a:r>
            <a:endParaRPr sz="1900" dirty="0">
              <a:latin typeface="Arial" panose="020B0604020202020204" pitchFamily="34" charset="0"/>
              <a:cs typeface="Arial" panose="020B0604020202020204" pitchFamily="34" charset="0"/>
            </a:endParaRPr>
          </a:p>
        </p:txBody>
      </p:sp>
      <p:sp>
        <p:nvSpPr>
          <p:cNvPr id="6" name="object 6"/>
          <p:cNvSpPr txBox="1"/>
          <p:nvPr/>
        </p:nvSpPr>
        <p:spPr>
          <a:xfrm>
            <a:off x="15257110" y="3416628"/>
            <a:ext cx="3904615" cy="6365845"/>
          </a:xfrm>
          <a:prstGeom prst="rect">
            <a:avLst/>
          </a:prstGeom>
        </p:spPr>
        <p:txBody>
          <a:bodyPr vert="horz" wrap="square" lIns="0" tIns="198120" rIns="0" bIns="0" rtlCol="0">
            <a:spAutoFit/>
          </a:bodyPr>
          <a:lstStyle/>
          <a:p>
            <a:pPr>
              <a:lnSpc>
                <a:spcPts val="3660"/>
              </a:lnSpc>
              <a:spcAft>
                <a:spcPts val="1200"/>
              </a:spcAft>
            </a:pPr>
            <a:r>
              <a:rPr lang="en-CA" sz="3550" b="1" dirty="0">
                <a:solidFill>
                  <a:srgbClr val="231F20"/>
                </a:solidFill>
                <a:latin typeface="Arial" panose="020B0604020202020204" pitchFamily="34" charset="0"/>
                <a:cs typeface="Arial" panose="020B0604020202020204" pitchFamily="34" charset="0"/>
              </a:rPr>
              <a:t>Follow-up questions</a:t>
            </a:r>
            <a:endParaRPr lang="en-CA" sz="3550" b="1" dirty="0">
              <a:latin typeface="Arial" panose="020B0604020202020204" pitchFamily="34" charset="0"/>
              <a:cs typeface="Arial" panose="020B0604020202020204" pitchFamily="34" charset="0"/>
            </a:endParaRPr>
          </a:p>
          <a:p>
            <a:pPr marL="361950" marR="5080" indent="-344488">
              <a:lnSpc>
                <a:spcPct val="100000"/>
              </a:lnSpc>
              <a:spcBef>
                <a:spcPts val="775"/>
              </a:spcBef>
              <a:buChar char="•"/>
            </a:pPr>
            <a:r>
              <a:rPr lang="en-CA" sz="1900" b="1" dirty="0">
                <a:latin typeface="Arial" panose="020B0604020202020204" pitchFamily="34" charset="0"/>
                <a:cs typeface="Arial" panose="020B0604020202020204" pitchFamily="34" charset="0"/>
              </a:rPr>
              <a:t>Observation and connection: </a:t>
            </a:r>
            <a:r>
              <a:rPr lang="en-CA" sz="1900" dirty="0">
                <a:latin typeface="Arial" panose="020B0604020202020204" pitchFamily="34" charset="0"/>
                <a:cs typeface="Arial" panose="020B0604020202020204" pitchFamily="34" charset="0"/>
              </a:rPr>
              <a:t>What changes does Jared Davis describe in the moose and elk populations near his community?</a:t>
            </a:r>
          </a:p>
          <a:p>
            <a:pPr marL="361950" marR="110489" indent="-344488">
              <a:lnSpc>
                <a:spcPct val="100000"/>
              </a:lnSpc>
              <a:spcBef>
                <a:spcPts val="1095"/>
              </a:spcBef>
              <a:buChar char="•"/>
            </a:pPr>
            <a:r>
              <a:rPr sz="1900" b="1" dirty="0">
                <a:latin typeface="Arial" panose="020B0604020202020204" pitchFamily="34" charset="0"/>
                <a:cs typeface="Arial" panose="020B0604020202020204" pitchFamily="34" charset="0"/>
              </a:rPr>
              <a:t>Reflection and impact: </a:t>
            </a:r>
            <a:r>
              <a:rPr sz="1900" dirty="0">
                <a:latin typeface="Arial" panose="020B0604020202020204" pitchFamily="34" charset="0"/>
                <a:cs typeface="Arial" panose="020B0604020202020204" pitchFamily="34" charset="0"/>
              </a:rPr>
              <a:t>How do these changes affect people’s lives, traditions and culture?</a:t>
            </a:r>
          </a:p>
          <a:p>
            <a:pPr marL="361950" marR="99695" indent="-344488">
              <a:lnSpc>
                <a:spcPct val="100000"/>
              </a:lnSpc>
              <a:spcBef>
                <a:spcPts val="1100"/>
              </a:spcBef>
              <a:buChar char="•"/>
            </a:pPr>
            <a:r>
              <a:rPr sz="1900" b="1" dirty="0">
                <a:latin typeface="Arial" panose="020B0604020202020204" pitchFamily="34" charset="0"/>
                <a:cs typeface="Arial" panose="020B0604020202020204" pitchFamily="34" charset="0"/>
              </a:rPr>
              <a:t>Critical thinking / future-oriented: </a:t>
            </a:r>
            <a:r>
              <a:rPr sz="1900" dirty="0">
                <a:latin typeface="Arial" panose="020B0604020202020204" pitchFamily="34" charset="0"/>
                <a:cs typeface="Arial" panose="020B0604020202020204" pitchFamily="34" charset="0"/>
              </a:rPr>
              <a:t>Jared describes hunters and trappers noting where animals are seen as well as using wildlife cameras. Why is it helpful to record the locations of animals?</a:t>
            </a:r>
          </a:p>
        </p:txBody>
      </p:sp>
      <p:sp>
        <p:nvSpPr>
          <p:cNvPr id="10" name="object 10"/>
          <p:cNvSpPr txBox="1">
            <a:spLocks noGrp="1"/>
          </p:cNvSpPr>
          <p:nvPr>
            <p:ph type="ftr" sz="quarter" idx="10"/>
          </p:nvPr>
        </p:nvSpPr>
        <p:spPr>
          <a:xfrm>
            <a:off x="1005188" y="10939744"/>
            <a:ext cx="5575935" cy="207749"/>
          </a:xfrm>
        </p:spPr>
        <p:txBody>
          <a:bodyPr vert="horz" wrap="square" lIns="0" tIns="25400" rIns="0" bIns="0" rtlCol="0">
            <a:spAutoFit/>
          </a:bodyPr>
          <a:lstStyle/>
          <a:p>
            <a:r>
              <a:rPr lang="en-CA" dirty="0"/>
              <a:t>Mission: Explore to Restore — Living Planet Report Canada for Kids</a:t>
            </a:r>
          </a:p>
        </p:txBody>
      </p:sp>
      <p:sp>
        <p:nvSpPr>
          <p:cNvPr id="11" name="object 11"/>
          <p:cNvSpPr txBox="1">
            <a:spLocks noGrp="1"/>
          </p:cNvSpPr>
          <p:nvPr>
            <p:ph type="sldNum" sz="quarter" idx="11"/>
          </p:nvPr>
        </p:nvSpPr>
        <p:spPr>
          <a:xfrm>
            <a:off x="18662649" y="10946866"/>
            <a:ext cx="512811" cy="207749"/>
          </a:xfrm>
        </p:spPr>
        <p:txBody>
          <a:bodyPr vert="horz" wrap="square" lIns="0" tIns="25400" rIns="0" bIns="0" rtlCol="0">
            <a:spAutoFit/>
          </a:bodyPr>
          <a:lstStyle/>
          <a:p>
            <a:fld id="{81D60167-4931-47E6-BA6A-407CBD079E47}" type="slidenum">
              <a:rPr lang="en-CA" dirty="0"/>
              <a:pPr/>
              <a:t>3</a:t>
            </a:fld>
            <a:endParaRPr lang="en-CA" dirty="0"/>
          </a:p>
        </p:txBody>
      </p:sp>
      <p:sp>
        <p:nvSpPr>
          <p:cNvPr id="15" name="object 5" descr="$PPTXTitle">
            <a:extLst>
              <a:ext uri="{FF2B5EF4-FFF2-40B4-BE49-F238E27FC236}">
                <a16:creationId xmlns:a16="http://schemas.microsoft.com/office/drawing/2014/main" id="{7C243B1B-9750-CDB7-39C3-6ADA20C02C09}"/>
              </a:ext>
            </a:extLst>
          </p:cNvPr>
          <p:cNvSpPr txBox="1">
            <a:spLocks/>
          </p:cNvSpPr>
          <p:nvPr/>
        </p:nvSpPr>
        <p:spPr>
          <a:xfrm>
            <a:off x="0" y="761136"/>
            <a:ext cx="20104100" cy="940001"/>
          </a:xfrm>
          <a:prstGeom prst="rect">
            <a:avLst/>
          </a:prstGeom>
        </p:spPr>
        <p:txBody>
          <a:bodyPr vert="horz" wrap="square" lIns="0" tIns="16510" rIns="0" bIns="0" rtlCol="0">
            <a:spAutoFit/>
          </a:bodyPr>
          <a:lstStyle>
            <a:lvl1pPr>
              <a:defRPr>
                <a:latin typeface="+mj-lt"/>
                <a:ea typeface="+mj-ea"/>
                <a:cs typeface="+mj-cs"/>
              </a:defRPr>
            </a:lvl1pPr>
          </a:lstStyle>
          <a:p>
            <a:pPr marL="12700" algn="ctr">
              <a:spcBef>
                <a:spcPts val="130"/>
              </a:spcBef>
            </a:pPr>
            <a:r>
              <a:rPr lang="en-CA" sz="6000" b="1" dirty="0">
                <a:solidFill>
                  <a:srgbClr val="292899"/>
                </a:solidFill>
                <a:latin typeface="Arial" panose="020B0604020202020204" pitchFamily="34" charset="0"/>
                <a:cs typeface="Arial" panose="020B0604020202020204" pitchFamily="34" charset="0"/>
              </a:rPr>
              <a:t>Indigenous perspectives:</a:t>
            </a:r>
          </a:p>
        </p:txBody>
      </p:sp>
      <p:pic>
        <p:nvPicPr>
          <p:cNvPr id="7" name="Picture 6" descr="A yellow spiral on a black background&#10;&#10;Description automatically generated">
            <a:extLst>
              <a:ext uri="{FF2B5EF4-FFF2-40B4-BE49-F238E27FC236}">
                <a16:creationId xmlns:a16="http://schemas.microsoft.com/office/drawing/2014/main" id="{6AA0CC05-C92B-BC5D-3415-ACED5EC63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840196"/>
            <a:ext cx="3380800" cy="781879"/>
          </a:xfrm>
          <a:prstGeom prst="rect">
            <a:avLst/>
          </a:prstGeom>
        </p:spPr>
      </p:pic>
      <p:pic>
        <p:nvPicPr>
          <p:cNvPr id="8" name="Picture 7" descr="A yellow spiral on a black background&#10;&#10;Description automatically generated">
            <a:extLst>
              <a:ext uri="{FF2B5EF4-FFF2-40B4-BE49-F238E27FC236}">
                <a16:creationId xmlns:a16="http://schemas.microsoft.com/office/drawing/2014/main" id="{3FF11B65-C998-0482-D6E6-6C4DC8C77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0850" y="919258"/>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682821" y="0"/>
            <a:ext cx="8614627" cy="10580348"/>
          </a:xfrm>
          <a:prstGeom prst="rect">
            <a:avLst/>
          </a:prstGeom>
        </p:spPr>
      </p:pic>
      <p:sp>
        <p:nvSpPr>
          <p:cNvPr id="3" name="object 3"/>
          <p:cNvSpPr txBox="1"/>
          <p:nvPr/>
        </p:nvSpPr>
        <p:spPr>
          <a:xfrm>
            <a:off x="929679" y="3706565"/>
            <a:ext cx="5921375" cy="6422912"/>
          </a:xfrm>
          <a:prstGeom prst="rect">
            <a:avLst/>
          </a:prstGeom>
        </p:spPr>
        <p:txBody>
          <a:bodyPr vert="horz" wrap="square" lIns="0" tIns="74295" rIns="0" bIns="0" rtlCol="0">
            <a:spAutoFit/>
          </a:bodyPr>
          <a:lstStyle/>
          <a:p>
            <a:pPr marL="993775" marR="5080" indent="-981075">
              <a:lnSpc>
                <a:spcPts val="2280"/>
              </a:lnSpc>
              <a:spcBef>
                <a:spcPts val="585"/>
              </a:spcBef>
              <a:spcAft>
                <a:spcPts val="1200"/>
              </a:spcAft>
            </a:pPr>
            <a:r>
              <a:rPr sz="2000" b="1" dirty="0">
                <a:solidFill>
                  <a:srgbClr val="047390"/>
                </a:solidFill>
                <a:latin typeface="Arial MT"/>
                <a:cs typeface="Arial MT"/>
              </a:rPr>
              <a:t>Step 1</a:t>
            </a:r>
            <a:r>
              <a:rPr lang="en-CA" sz="2300" b="1" dirty="0">
                <a:solidFill>
                  <a:srgbClr val="047390"/>
                </a:solidFill>
                <a:latin typeface="Arial MT"/>
                <a:cs typeface="Arial MT"/>
              </a:rPr>
              <a:t>	</a:t>
            </a:r>
            <a:r>
              <a:rPr sz="1900" dirty="0">
                <a:solidFill>
                  <a:srgbClr val="222222"/>
                </a:solidFill>
                <a:latin typeface="Arial MT"/>
                <a:cs typeface="Arial MT"/>
              </a:rPr>
              <a:t>Start by asking “How do you think scientists use maps to understand and protect animals and ecosystems?”</a:t>
            </a:r>
            <a:endParaRPr sz="1900" dirty="0">
              <a:latin typeface="Arial MT"/>
              <a:cs typeface="Arial MT"/>
            </a:endParaRPr>
          </a:p>
          <a:p>
            <a:pPr marL="993775" marR="400685">
              <a:lnSpc>
                <a:spcPct val="100000"/>
              </a:lnSpc>
              <a:spcAft>
                <a:spcPts val="1200"/>
              </a:spcAft>
            </a:pPr>
            <a:r>
              <a:rPr sz="1900" dirty="0">
                <a:solidFill>
                  <a:srgbClr val="222222"/>
                </a:solidFill>
                <a:latin typeface="Arial MT"/>
                <a:cs typeface="Arial MT"/>
              </a:rPr>
              <a:t>Share with students that WWF-Canada scientists create maps to communicate important information. For example, they map:</a:t>
            </a:r>
            <a:endParaRPr sz="1900" dirty="0">
              <a:latin typeface="Arial MT"/>
              <a:cs typeface="Arial MT"/>
            </a:endParaRPr>
          </a:p>
          <a:p>
            <a:pPr marL="1354138" marR="123189" indent="-360363" algn="l">
              <a:spcAft>
                <a:spcPts val="1200"/>
              </a:spcAft>
              <a:buFont typeface="Arial" panose="020B0604020202020204" pitchFamily="34" charset="0"/>
              <a:buChar char="•"/>
            </a:pPr>
            <a:r>
              <a:rPr sz="1900" dirty="0">
                <a:solidFill>
                  <a:srgbClr val="222222"/>
                </a:solidFill>
                <a:latin typeface="Arial MT"/>
                <a:cs typeface="Arial MT"/>
              </a:rPr>
              <a:t>places in Canada where restoring converted landscapes could make the biggest positive impact on biodiversity and climate </a:t>
            </a:r>
            <a:br>
              <a:rPr lang="en-CA" sz="1900" dirty="0">
                <a:solidFill>
                  <a:srgbClr val="222222"/>
                </a:solidFill>
                <a:latin typeface="Arial MT"/>
                <a:cs typeface="Arial MT"/>
              </a:rPr>
            </a:br>
            <a:r>
              <a:rPr lang="en-CA" sz="1900" dirty="0">
                <a:solidFill>
                  <a:srgbClr val="222222"/>
                </a:solidFill>
                <a:latin typeface="Arial MT"/>
                <a:cs typeface="Arial MT"/>
              </a:rPr>
              <a:t>(</a:t>
            </a:r>
            <a:r>
              <a:rPr lang="en-CA" sz="2000" dirty="0">
                <a:solidFill>
                  <a:srgbClr val="212122"/>
                </a:solidFill>
                <a:effectLst/>
                <a:latin typeface="Helvetica" pitchFamily="2" charset="0"/>
              </a:rPr>
              <a:t>https://</a:t>
            </a:r>
            <a:r>
              <a:rPr lang="en-CA" sz="2000" dirty="0" err="1">
                <a:solidFill>
                  <a:srgbClr val="212122"/>
                </a:solidFill>
                <a:effectLst/>
                <a:latin typeface="Helvetica" pitchFamily="2" charset="0"/>
              </a:rPr>
              <a:t>wwf.ca</a:t>
            </a:r>
            <a:r>
              <a:rPr lang="en-CA" sz="2000" dirty="0">
                <a:solidFill>
                  <a:srgbClr val="212122"/>
                </a:solidFill>
                <a:effectLst/>
                <a:latin typeface="Helvetica" pitchFamily="2" charset="0"/>
              </a:rPr>
              <a:t>/restoration-analysis/)</a:t>
            </a:r>
            <a:endParaRPr sz="1900" dirty="0">
              <a:latin typeface="Arial MT"/>
              <a:cs typeface="Arial MT"/>
            </a:endParaRPr>
          </a:p>
          <a:p>
            <a:pPr marL="1354138" marR="768985" indent="-360363" algn="l">
              <a:lnSpc>
                <a:spcPct val="100000"/>
              </a:lnSpc>
              <a:spcAft>
                <a:spcPts val="2400"/>
              </a:spcAft>
              <a:buFont typeface="Arial" panose="020B0604020202020204" pitchFamily="34" charset="0"/>
              <a:buChar char="•"/>
            </a:pPr>
            <a:r>
              <a:rPr sz="1900" dirty="0">
                <a:solidFill>
                  <a:srgbClr val="222222"/>
                </a:solidFill>
                <a:latin typeface="Arial MT"/>
                <a:cs typeface="Arial MT"/>
              </a:rPr>
              <a:t>carbon </a:t>
            </a:r>
            <a:r>
              <a:rPr sz="1900" dirty="0">
                <a:solidFill>
                  <a:schemeClr val="tx1"/>
                </a:solidFill>
                <a:latin typeface="Arial MT"/>
                <a:cs typeface="Arial MT"/>
              </a:rPr>
              <a:t>stored in Canada’s ecosystems</a:t>
            </a:r>
            <a:r>
              <a:rPr lang="en-CA" sz="1900" dirty="0">
                <a:solidFill>
                  <a:schemeClr val="tx1"/>
                </a:solidFill>
                <a:latin typeface="Arial MT"/>
                <a:cs typeface="Arial MT"/>
              </a:rPr>
              <a:t> </a:t>
            </a:r>
            <a:r>
              <a:rPr sz="1900" dirty="0">
                <a:solidFill>
                  <a:schemeClr val="tx1"/>
                </a:solidFill>
                <a:latin typeface="Arial MT"/>
                <a:cs typeface="Arial MT"/>
                <a:hlinkClick r:id="rId4">
                  <a:extLst>
                    <a:ext uri="{A12FA001-AC4F-418D-AE19-62706E023703}">
                      <ahyp:hlinkClr xmlns:ahyp="http://schemas.microsoft.com/office/drawing/2018/hyperlinkcolor" val="tx"/>
                    </a:ext>
                  </a:extLst>
                </a:hlinkClick>
              </a:rPr>
              <a:t>(https://wwf.ca/carbonmap/)</a:t>
            </a:r>
            <a:endParaRPr lang="en-CA" sz="1900" dirty="0">
              <a:solidFill>
                <a:schemeClr val="tx1"/>
              </a:solidFill>
              <a:latin typeface="Arial MT"/>
              <a:cs typeface="Arial MT"/>
            </a:endParaRPr>
          </a:p>
          <a:p>
            <a:pPr marL="993775" marR="768985">
              <a:spcAft>
                <a:spcPts val="1200"/>
              </a:spcAft>
            </a:pPr>
            <a:r>
              <a:rPr lang="en-CA" sz="1900" dirty="0">
                <a:solidFill>
                  <a:schemeClr val="tx1"/>
                </a:solidFill>
                <a:latin typeface="Arial MT"/>
                <a:cs typeface="Arial MT"/>
              </a:rPr>
              <a:t>You</a:t>
            </a:r>
            <a:r>
              <a:rPr lang="en-CA" sz="1900" spc="-40" dirty="0">
                <a:solidFill>
                  <a:schemeClr val="tx1"/>
                </a:solidFill>
                <a:latin typeface="Arial MT"/>
                <a:cs typeface="Arial MT"/>
              </a:rPr>
              <a:t> </a:t>
            </a:r>
            <a:r>
              <a:rPr lang="en-CA" sz="1900" dirty="0">
                <a:solidFill>
                  <a:schemeClr val="tx1"/>
                </a:solidFill>
                <a:latin typeface="Arial MT"/>
                <a:cs typeface="Arial MT"/>
              </a:rPr>
              <a:t>can</a:t>
            </a:r>
            <a:r>
              <a:rPr lang="en-CA" sz="1900" spc="-40" dirty="0">
                <a:solidFill>
                  <a:schemeClr val="tx1"/>
                </a:solidFill>
                <a:latin typeface="Arial MT"/>
                <a:cs typeface="Arial MT"/>
              </a:rPr>
              <a:t> </a:t>
            </a:r>
            <a:r>
              <a:rPr lang="en-CA" sz="1900" spc="50" dirty="0">
                <a:solidFill>
                  <a:schemeClr val="tx1"/>
                </a:solidFill>
                <a:latin typeface="Arial MT"/>
                <a:cs typeface="Arial MT"/>
              </a:rPr>
              <a:t>explore</a:t>
            </a:r>
            <a:r>
              <a:rPr lang="en-CA" sz="1900" spc="-35" dirty="0">
                <a:solidFill>
                  <a:schemeClr val="tx1"/>
                </a:solidFill>
                <a:latin typeface="Arial MT"/>
                <a:cs typeface="Arial MT"/>
              </a:rPr>
              <a:t> </a:t>
            </a:r>
            <a:r>
              <a:rPr lang="en-CA" sz="1900" spc="55" dirty="0">
                <a:solidFill>
                  <a:schemeClr val="tx1"/>
                </a:solidFill>
                <a:latin typeface="Arial MT"/>
                <a:cs typeface="Arial MT"/>
              </a:rPr>
              <a:t>many</a:t>
            </a:r>
            <a:r>
              <a:rPr lang="en-CA" sz="1900" spc="-30" dirty="0">
                <a:solidFill>
                  <a:schemeClr val="tx1"/>
                </a:solidFill>
                <a:latin typeface="Arial MT"/>
                <a:cs typeface="Arial MT"/>
              </a:rPr>
              <a:t> </a:t>
            </a:r>
            <a:r>
              <a:rPr lang="en-CA" sz="1900" spc="85" dirty="0">
                <a:solidFill>
                  <a:schemeClr val="tx1"/>
                </a:solidFill>
                <a:latin typeface="Arial MT"/>
                <a:cs typeface="Arial MT"/>
              </a:rPr>
              <a:t>more</a:t>
            </a:r>
            <a:r>
              <a:rPr lang="en-CA" sz="1900" spc="-35" dirty="0">
                <a:solidFill>
                  <a:schemeClr val="tx1"/>
                </a:solidFill>
                <a:latin typeface="Arial MT"/>
                <a:cs typeface="Arial MT"/>
              </a:rPr>
              <a:t> </a:t>
            </a:r>
            <a:r>
              <a:rPr lang="en-CA" sz="1900" spc="-10" dirty="0">
                <a:solidFill>
                  <a:schemeClr val="tx1"/>
                </a:solidFill>
                <a:latin typeface="Arial MT"/>
                <a:cs typeface="Arial MT"/>
              </a:rPr>
              <a:t>examples</a:t>
            </a:r>
            <a:r>
              <a:rPr lang="en-CA" sz="1900" spc="85" dirty="0">
                <a:solidFill>
                  <a:schemeClr val="tx1"/>
                </a:solidFill>
                <a:latin typeface="Arial MT"/>
                <a:cs typeface="Arial MT"/>
              </a:rPr>
              <a:t> with</a:t>
            </a:r>
            <a:r>
              <a:rPr lang="en-CA" sz="1900" spc="20" dirty="0">
                <a:solidFill>
                  <a:schemeClr val="tx1"/>
                </a:solidFill>
                <a:latin typeface="Arial MT"/>
                <a:cs typeface="Arial MT"/>
              </a:rPr>
              <a:t> </a:t>
            </a:r>
            <a:r>
              <a:rPr lang="en-CA" sz="1900" spc="-60" dirty="0">
                <a:solidFill>
                  <a:schemeClr val="tx1"/>
                </a:solidFill>
                <a:latin typeface="Arial MT"/>
                <a:cs typeface="Arial MT"/>
              </a:rPr>
              <a:t>WWF-</a:t>
            </a:r>
            <a:r>
              <a:rPr lang="en-CA" sz="1900" spc="-35" dirty="0">
                <a:solidFill>
                  <a:schemeClr val="tx1"/>
                </a:solidFill>
                <a:latin typeface="Arial MT"/>
                <a:cs typeface="Arial MT"/>
              </a:rPr>
              <a:t>Canada’s</a:t>
            </a:r>
            <a:r>
              <a:rPr lang="en-CA" sz="1900" spc="30" dirty="0">
                <a:solidFill>
                  <a:schemeClr val="tx1"/>
                </a:solidFill>
                <a:latin typeface="Arial MT"/>
                <a:cs typeface="Arial MT"/>
              </a:rPr>
              <a:t> </a:t>
            </a:r>
            <a:r>
              <a:rPr lang="en-CA" sz="1900" dirty="0">
                <a:solidFill>
                  <a:schemeClr val="tx1"/>
                </a:solidFill>
                <a:latin typeface="Arial MT"/>
                <a:cs typeface="Arial MT"/>
              </a:rPr>
              <a:t>Living</a:t>
            </a:r>
            <a:r>
              <a:rPr lang="en-CA" sz="1900" spc="30" dirty="0">
                <a:solidFill>
                  <a:schemeClr val="tx1"/>
                </a:solidFill>
                <a:latin typeface="Arial MT"/>
                <a:cs typeface="Arial MT"/>
              </a:rPr>
              <a:t> </a:t>
            </a:r>
            <a:r>
              <a:rPr lang="en-CA" sz="1900" dirty="0">
                <a:solidFill>
                  <a:schemeClr val="tx1"/>
                </a:solidFill>
                <a:latin typeface="Arial MT"/>
                <a:cs typeface="Arial MT"/>
              </a:rPr>
              <a:t>Planet</a:t>
            </a:r>
            <a:r>
              <a:rPr lang="en-CA" sz="1900" spc="20" dirty="0">
                <a:solidFill>
                  <a:schemeClr val="tx1"/>
                </a:solidFill>
                <a:latin typeface="Arial MT"/>
                <a:cs typeface="Arial MT"/>
              </a:rPr>
              <a:t> </a:t>
            </a:r>
            <a:r>
              <a:rPr lang="en-CA" sz="1900" dirty="0">
                <a:solidFill>
                  <a:schemeClr val="tx1"/>
                </a:solidFill>
                <a:latin typeface="Arial MT"/>
                <a:cs typeface="Arial MT"/>
              </a:rPr>
              <a:t>Data</a:t>
            </a:r>
            <a:r>
              <a:rPr lang="en-CA" sz="1900" spc="30" dirty="0">
                <a:solidFill>
                  <a:schemeClr val="tx1"/>
                </a:solidFill>
                <a:latin typeface="Arial MT"/>
                <a:cs typeface="Arial MT"/>
              </a:rPr>
              <a:t> </a:t>
            </a:r>
            <a:r>
              <a:rPr lang="en-CA" sz="1900" spc="45" dirty="0">
                <a:solidFill>
                  <a:schemeClr val="tx1"/>
                </a:solidFill>
                <a:latin typeface="Arial MT"/>
                <a:cs typeface="Arial MT"/>
              </a:rPr>
              <a:t>Hub </a:t>
            </a:r>
            <a:r>
              <a:rPr lang="en-CA" sz="1900" spc="40" dirty="0">
                <a:solidFill>
                  <a:schemeClr val="tx1"/>
                </a:solidFill>
                <a:latin typeface="Arial MT"/>
                <a:cs typeface="Arial MT"/>
              </a:rPr>
              <a:t>(</a:t>
            </a:r>
            <a:r>
              <a:rPr lang="en-CA" sz="1900" spc="40" dirty="0">
                <a:solidFill>
                  <a:schemeClr val="tx1"/>
                </a:solidFill>
                <a:latin typeface="Arial MT"/>
                <a:cs typeface="Arial MT"/>
                <a:hlinkClick r:id="rId5">
                  <a:extLst>
                    <a:ext uri="{A12FA001-AC4F-418D-AE19-62706E023703}">
                      <ahyp:hlinkClr xmlns:ahyp="http://schemas.microsoft.com/office/drawing/2018/hyperlinkcolor" val="tx"/>
                    </a:ext>
                  </a:extLst>
                </a:hlinkClick>
              </a:rPr>
              <a:t>https://datahub.wwf.ca/</a:t>
            </a:r>
            <a:r>
              <a:rPr lang="en-CA" sz="1900" spc="40" dirty="0">
                <a:solidFill>
                  <a:schemeClr val="tx1"/>
                </a:solidFill>
                <a:latin typeface="Arial MT"/>
                <a:cs typeface="Arial MT"/>
              </a:rPr>
              <a:t>).</a:t>
            </a:r>
            <a:endParaRPr lang="en-CA" sz="1900" dirty="0">
              <a:solidFill>
                <a:schemeClr val="tx1"/>
              </a:solidFill>
              <a:latin typeface="Arial MT"/>
              <a:cs typeface="Arial MT"/>
            </a:endParaRPr>
          </a:p>
        </p:txBody>
      </p:sp>
      <p:sp>
        <p:nvSpPr>
          <p:cNvPr id="15" name="object 15"/>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6" name="object 16"/>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4</a:t>
            </a:fld>
            <a:endParaRPr lang="en-CA" dirty="0"/>
          </a:p>
        </p:txBody>
      </p:sp>
      <p:grpSp>
        <p:nvGrpSpPr>
          <p:cNvPr id="6" name="object 6"/>
          <p:cNvGrpSpPr/>
          <p:nvPr/>
        </p:nvGrpSpPr>
        <p:grpSpPr>
          <a:xfrm>
            <a:off x="15259566" y="6197088"/>
            <a:ext cx="3902710" cy="3980815"/>
            <a:chOff x="15259566" y="6197088"/>
            <a:chExt cx="3902710" cy="3980815"/>
          </a:xfrm>
        </p:grpSpPr>
        <p:sp>
          <p:nvSpPr>
            <p:cNvPr id="7" name="object 7"/>
            <p:cNvSpPr/>
            <p:nvPr/>
          </p:nvSpPr>
          <p:spPr>
            <a:xfrm>
              <a:off x="15259573" y="6596657"/>
              <a:ext cx="3902710" cy="3581400"/>
            </a:xfrm>
            <a:custGeom>
              <a:avLst/>
              <a:gdLst/>
              <a:ahLst/>
              <a:cxnLst/>
              <a:rect l="l" t="t" r="r" b="b"/>
              <a:pathLst>
                <a:path w="3902709" h="3581400">
                  <a:moveTo>
                    <a:pt x="3837893" y="0"/>
                  </a:moveTo>
                  <a:lnTo>
                    <a:pt x="64249" y="0"/>
                  </a:lnTo>
                  <a:lnTo>
                    <a:pt x="39239" y="5048"/>
                  </a:lnTo>
                  <a:lnTo>
                    <a:pt x="18817" y="18817"/>
                  </a:lnTo>
                  <a:lnTo>
                    <a:pt x="5048" y="39239"/>
                  </a:lnTo>
                  <a:lnTo>
                    <a:pt x="0" y="64249"/>
                  </a:lnTo>
                  <a:lnTo>
                    <a:pt x="0" y="3516793"/>
                  </a:lnTo>
                  <a:lnTo>
                    <a:pt x="5048" y="3541802"/>
                  </a:lnTo>
                  <a:lnTo>
                    <a:pt x="18817" y="3562225"/>
                  </a:lnTo>
                  <a:lnTo>
                    <a:pt x="39239" y="3575994"/>
                  </a:lnTo>
                  <a:lnTo>
                    <a:pt x="64249" y="3581042"/>
                  </a:lnTo>
                  <a:lnTo>
                    <a:pt x="3837893" y="3581042"/>
                  </a:lnTo>
                  <a:lnTo>
                    <a:pt x="3862903" y="3575994"/>
                  </a:lnTo>
                  <a:lnTo>
                    <a:pt x="3883325" y="3562225"/>
                  </a:lnTo>
                  <a:lnTo>
                    <a:pt x="3897094" y="3541802"/>
                  </a:lnTo>
                  <a:lnTo>
                    <a:pt x="3902142" y="3516793"/>
                  </a:lnTo>
                  <a:lnTo>
                    <a:pt x="3902142" y="64249"/>
                  </a:lnTo>
                  <a:lnTo>
                    <a:pt x="3897094" y="39239"/>
                  </a:lnTo>
                  <a:lnTo>
                    <a:pt x="3883325" y="18817"/>
                  </a:lnTo>
                  <a:lnTo>
                    <a:pt x="3862903" y="5048"/>
                  </a:lnTo>
                  <a:lnTo>
                    <a:pt x="3837893" y="0"/>
                  </a:lnTo>
                  <a:close/>
                </a:path>
              </a:pathLst>
            </a:custGeom>
            <a:solidFill>
              <a:srgbClr val="FCC941"/>
            </a:solidFill>
          </p:spPr>
          <p:txBody>
            <a:bodyPr wrap="square" lIns="0" tIns="0" rIns="0" bIns="0" rtlCol="0"/>
            <a:lstStyle/>
            <a:p>
              <a:endParaRPr/>
            </a:p>
          </p:txBody>
        </p:sp>
        <p:sp>
          <p:nvSpPr>
            <p:cNvPr id="8" name="object 8"/>
            <p:cNvSpPr/>
            <p:nvPr/>
          </p:nvSpPr>
          <p:spPr>
            <a:xfrm>
              <a:off x="15259566" y="6197088"/>
              <a:ext cx="1728470" cy="554355"/>
            </a:xfrm>
            <a:custGeom>
              <a:avLst/>
              <a:gdLst/>
              <a:ahLst/>
              <a:cxnLst/>
              <a:rect l="l" t="t" r="r" b="b"/>
              <a:pathLst>
                <a:path w="1728469" h="554354">
                  <a:moveTo>
                    <a:pt x="1685048" y="0"/>
                  </a:moveTo>
                  <a:lnTo>
                    <a:pt x="43349" y="0"/>
                  </a:lnTo>
                  <a:lnTo>
                    <a:pt x="26477" y="6046"/>
                  </a:lnTo>
                  <a:lnTo>
                    <a:pt x="12698" y="22534"/>
                  </a:lnTo>
                  <a:lnTo>
                    <a:pt x="3407" y="46987"/>
                  </a:lnTo>
                  <a:lnTo>
                    <a:pt x="0" y="76929"/>
                  </a:lnTo>
                  <a:lnTo>
                    <a:pt x="0" y="476990"/>
                  </a:lnTo>
                  <a:lnTo>
                    <a:pt x="3407" y="506936"/>
                  </a:lnTo>
                  <a:lnTo>
                    <a:pt x="12698" y="531389"/>
                  </a:lnTo>
                  <a:lnTo>
                    <a:pt x="26477" y="547875"/>
                  </a:lnTo>
                  <a:lnTo>
                    <a:pt x="43349" y="553920"/>
                  </a:lnTo>
                  <a:lnTo>
                    <a:pt x="1685048" y="553920"/>
                  </a:lnTo>
                  <a:lnTo>
                    <a:pt x="1701924" y="547875"/>
                  </a:lnTo>
                  <a:lnTo>
                    <a:pt x="1715702" y="531389"/>
                  </a:lnTo>
                  <a:lnTo>
                    <a:pt x="1724991" y="506936"/>
                  </a:lnTo>
                  <a:lnTo>
                    <a:pt x="1728397" y="476990"/>
                  </a:lnTo>
                  <a:lnTo>
                    <a:pt x="1728397" y="76929"/>
                  </a:lnTo>
                  <a:lnTo>
                    <a:pt x="1724991" y="46987"/>
                  </a:lnTo>
                  <a:lnTo>
                    <a:pt x="1715702" y="22534"/>
                  </a:lnTo>
                  <a:lnTo>
                    <a:pt x="1701924" y="6046"/>
                  </a:lnTo>
                  <a:lnTo>
                    <a:pt x="1685048" y="0"/>
                  </a:lnTo>
                  <a:close/>
                </a:path>
              </a:pathLst>
            </a:custGeom>
            <a:solidFill>
              <a:srgbClr val="222222"/>
            </a:solidFill>
          </p:spPr>
          <p:txBody>
            <a:bodyPr wrap="square" lIns="0" tIns="0" rIns="0" bIns="0" rtlCol="0"/>
            <a:lstStyle/>
            <a:p>
              <a:endParaRPr/>
            </a:p>
          </p:txBody>
        </p:sp>
      </p:grpSp>
      <p:sp>
        <p:nvSpPr>
          <p:cNvPr id="9" name="object 9"/>
          <p:cNvSpPr txBox="1"/>
          <p:nvPr/>
        </p:nvSpPr>
        <p:spPr>
          <a:xfrm>
            <a:off x="15361098" y="6315197"/>
            <a:ext cx="3570604" cy="3678554"/>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Teacher tip</a:t>
            </a:r>
            <a:endParaRPr sz="1900" b="1" dirty="0">
              <a:latin typeface="Arial" panose="020B0604020202020204" pitchFamily="34" charset="0"/>
              <a:cs typeface="Arial" panose="020B0604020202020204" pitchFamily="34" charset="0"/>
            </a:endParaRPr>
          </a:p>
          <a:p>
            <a:pPr marL="86360" marR="5080">
              <a:lnSpc>
                <a:spcPct val="100000"/>
              </a:lnSpc>
              <a:spcBef>
                <a:spcPts val="1450"/>
              </a:spcBef>
            </a:pPr>
            <a:r>
              <a:rPr sz="1900" dirty="0">
                <a:latin typeface="Arial" panose="020B0604020202020204" pitchFamily="34" charset="0"/>
                <a:cs typeface="Arial" panose="020B0604020202020204" pitchFamily="34" charset="0"/>
              </a:rPr>
              <a:t>The teacher’s introduction should include a large map of Canada. Or a projection screen of a map of Canada connected to a computer. Make a connection with the LPRC for Kids website (wwf.ca/lprckids) and mapping by highlighting how WWF-Canada scientists make maps to communicate important information.</a:t>
            </a:r>
          </a:p>
        </p:txBody>
      </p:sp>
      <p:sp>
        <p:nvSpPr>
          <p:cNvPr id="14" name="object 14"/>
          <p:cNvSpPr txBox="1"/>
          <p:nvPr/>
        </p:nvSpPr>
        <p:spPr>
          <a:xfrm>
            <a:off x="14049699" y="946259"/>
            <a:ext cx="5048885" cy="3493770"/>
          </a:xfrm>
          <a:prstGeom prst="rect">
            <a:avLst/>
          </a:prstGeom>
        </p:spPr>
        <p:txBody>
          <a:bodyPr vert="horz" wrap="square" lIns="0" tIns="12065" rIns="0" bIns="0" rtlCol="0">
            <a:spAutoFit/>
          </a:bodyPr>
          <a:lstStyle/>
          <a:p>
            <a:pPr marL="12700" marR="108585">
              <a:lnSpc>
                <a:spcPct val="100000"/>
              </a:lnSpc>
              <a:spcBef>
                <a:spcPts val="95"/>
              </a:spcBef>
            </a:pPr>
            <a:r>
              <a:rPr sz="1900" dirty="0">
                <a:solidFill>
                  <a:srgbClr val="222222"/>
                </a:solidFill>
                <a:latin typeface="Arial MT"/>
                <a:cs typeface="Arial MT"/>
              </a:rPr>
              <a:t>Lead the class in a general discussion about maps. Do a “Think, Pair, Share.” Ask the students about the last time they used a map, such as Google Maps or a vehicle-based GPS system. Have them “think” about what they know about maps, “pair” up with another classmate (or two, depending on group size) and then each little group does a quick “share” with the class. You can keep track of the ideas on a white board or large</a:t>
            </a:r>
            <a:endParaRPr sz="1900" dirty="0">
              <a:latin typeface="Arial MT"/>
              <a:cs typeface="Arial MT"/>
            </a:endParaRPr>
          </a:p>
          <a:p>
            <a:pPr marL="12700" marR="5080">
              <a:lnSpc>
                <a:spcPts val="2280"/>
              </a:lnSpc>
              <a:spcBef>
                <a:spcPts val="30"/>
              </a:spcBef>
            </a:pPr>
            <a:r>
              <a:rPr sz="1900" dirty="0">
                <a:solidFill>
                  <a:srgbClr val="222222"/>
                </a:solidFill>
                <a:latin typeface="Arial MT"/>
                <a:cs typeface="Arial MT"/>
              </a:rPr>
              <a:t>piece of chart paper (this is preferable so the class can refer to it later).</a:t>
            </a:r>
            <a:endParaRPr sz="1900" dirty="0">
              <a:latin typeface="Arial MT"/>
              <a:cs typeface="Arial MT"/>
            </a:endParaRPr>
          </a:p>
        </p:txBody>
      </p:sp>
      <p:sp>
        <p:nvSpPr>
          <p:cNvPr id="20" name="object 2" descr="$PPTXTitle">
            <a:extLst>
              <a:ext uri="{FF2B5EF4-FFF2-40B4-BE49-F238E27FC236}">
                <a16:creationId xmlns:a16="http://schemas.microsoft.com/office/drawing/2014/main" id="{B3EECF06-EE22-3047-C8D5-28D2E650A498}"/>
              </a:ext>
            </a:extLst>
          </p:cNvPr>
          <p:cNvSpPr txBox="1">
            <a:spLocks/>
          </p:cNvSpPr>
          <p:nvPr/>
        </p:nvSpPr>
        <p:spPr>
          <a:xfrm>
            <a:off x="952635" y="1359061"/>
            <a:ext cx="5101767" cy="1988108"/>
          </a:xfrm>
          <a:prstGeom prst="rect">
            <a:avLst/>
          </a:prstGeom>
        </p:spPr>
        <p:txBody>
          <a:bodyPr vert="horz" wrap="square" lIns="0" tIns="17145" rIns="0" bIns="0" rtlCol="0">
            <a:spAutoFit/>
          </a:bodyPr>
          <a:lstStyle>
            <a:lvl1pPr>
              <a:defRPr>
                <a:latin typeface="+mj-lt"/>
                <a:ea typeface="+mj-ea"/>
                <a:cs typeface="+mj-cs"/>
              </a:defRPr>
            </a:lvl1pPr>
          </a:lstStyle>
          <a:p>
            <a:pPr>
              <a:lnSpc>
                <a:spcPts val="5080"/>
              </a:lnSpc>
            </a:pPr>
            <a:r>
              <a:rPr lang="en-CA" sz="5900" b="1" dirty="0">
                <a:solidFill>
                  <a:srgbClr val="292899"/>
                </a:solidFill>
                <a:latin typeface="Arial" panose="020B0604020202020204" pitchFamily="34" charset="0"/>
                <a:cs typeface="Arial" panose="020B0604020202020204" pitchFamily="34" charset="0"/>
              </a:rPr>
              <a:t>Mission activity instructions</a:t>
            </a:r>
          </a:p>
        </p:txBody>
      </p:sp>
      <p:pic>
        <p:nvPicPr>
          <p:cNvPr id="21" name="Picture 20" descr="A yellow spiral on a black background&#10;&#10;Description automatically generated">
            <a:extLst>
              <a:ext uri="{FF2B5EF4-FFF2-40B4-BE49-F238E27FC236}">
                <a16:creationId xmlns:a16="http://schemas.microsoft.com/office/drawing/2014/main" id="{9767F2F7-6A5E-C28A-29DE-E58F9719D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12936" y="942379"/>
            <a:ext cx="7309944" cy="9225247"/>
          </a:xfrm>
          <a:prstGeom prst="rect">
            <a:avLst/>
          </a:prstGeom>
        </p:spPr>
      </p:pic>
      <p:sp>
        <p:nvSpPr>
          <p:cNvPr id="3" name="object 3"/>
          <p:cNvSpPr/>
          <p:nvPr/>
        </p:nvSpPr>
        <p:spPr>
          <a:xfrm>
            <a:off x="15259573" y="7143970"/>
            <a:ext cx="3875404" cy="3023656"/>
          </a:xfrm>
          <a:custGeom>
            <a:avLst/>
            <a:gdLst/>
            <a:ahLst/>
            <a:cxnLst/>
            <a:rect l="l" t="t" r="r" b="b"/>
            <a:pathLst>
              <a:path w="3875405" h="3383915">
                <a:moveTo>
                  <a:pt x="3810564" y="0"/>
                </a:moveTo>
                <a:lnTo>
                  <a:pt x="64249" y="0"/>
                </a:lnTo>
                <a:lnTo>
                  <a:pt x="39239" y="5048"/>
                </a:lnTo>
                <a:lnTo>
                  <a:pt x="18817" y="18817"/>
                </a:lnTo>
                <a:lnTo>
                  <a:pt x="5048" y="39239"/>
                </a:lnTo>
                <a:lnTo>
                  <a:pt x="0" y="64249"/>
                </a:lnTo>
                <a:lnTo>
                  <a:pt x="0" y="3319385"/>
                </a:lnTo>
                <a:lnTo>
                  <a:pt x="5048" y="3344395"/>
                </a:lnTo>
                <a:lnTo>
                  <a:pt x="18817" y="3364817"/>
                </a:lnTo>
                <a:lnTo>
                  <a:pt x="39239" y="3378586"/>
                </a:lnTo>
                <a:lnTo>
                  <a:pt x="64249" y="3383635"/>
                </a:lnTo>
                <a:lnTo>
                  <a:pt x="3810564" y="3383635"/>
                </a:lnTo>
                <a:lnTo>
                  <a:pt x="3835574" y="3378586"/>
                </a:lnTo>
                <a:lnTo>
                  <a:pt x="3855996" y="3364817"/>
                </a:lnTo>
                <a:lnTo>
                  <a:pt x="3869765" y="3344395"/>
                </a:lnTo>
                <a:lnTo>
                  <a:pt x="3874813" y="3319385"/>
                </a:lnTo>
                <a:lnTo>
                  <a:pt x="3874813" y="64249"/>
                </a:lnTo>
                <a:lnTo>
                  <a:pt x="3869765" y="39239"/>
                </a:lnTo>
                <a:lnTo>
                  <a:pt x="3855996" y="18817"/>
                </a:lnTo>
                <a:lnTo>
                  <a:pt x="3835574" y="5048"/>
                </a:lnTo>
                <a:lnTo>
                  <a:pt x="3810564" y="0"/>
                </a:lnTo>
                <a:close/>
              </a:path>
            </a:pathLst>
          </a:custGeom>
          <a:solidFill>
            <a:srgbClr val="222222"/>
          </a:solidFill>
        </p:spPr>
        <p:txBody>
          <a:bodyPr wrap="square" lIns="0" tIns="0" rIns="0" bIns="0" rtlCol="0"/>
          <a:lstStyle/>
          <a:p>
            <a:endParaRPr dirty="0"/>
          </a:p>
        </p:txBody>
      </p:sp>
      <p:sp>
        <p:nvSpPr>
          <p:cNvPr id="4" name="object 4"/>
          <p:cNvSpPr txBox="1"/>
          <p:nvPr/>
        </p:nvSpPr>
        <p:spPr>
          <a:xfrm>
            <a:off x="15435346" y="7336325"/>
            <a:ext cx="3455904" cy="2648482"/>
          </a:xfrm>
          <a:prstGeom prst="rect">
            <a:avLst/>
          </a:prstGeom>
        </p:spPr>
        <p:txBody>
          <a:bodyPr vert="horz" wrap="square" lIns="0" tIns="12065" rIns="0" bIns="0" rtlCol="0">
            <a:spAutoFit/>
          </a:bodyPr>
          <a:lstStyle/>
          <a:p>
            <a:pPr marL="12700" marR="508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TEACHER NOTE: </a:t>
            </a:r>
            <a:r>
              <a:rPr sz="1900" dirty="0">
                <a:solidFill>
                  <a:srgbClr val="FFFFFF"/>
                </a:solidFill>
                <a:latin typeface="Arial" panose="020B0604020202020204" pitchFamily="34" charset="0"/>
                <a:cs typeface="Arial" panose="020B0604020202020204" pitchFamily="34" charset="0"/>
              </a:rPr>
              <a:t>To show the species featured on the LPRC for Kids site, you can use a large map of Canada for an overall view. Alternatively,</a:t>
            </a:r>
            <a:endParaRPr sz="1900" dirty="0">
              <a:latin typeface="Arial" panose="020B0604020202020204" pitchFamily="34" charset="0"/>
              <a:cs typeface="Arial" panose="020B0604020202020204" pitchFamily="34" charset="0"/>
            </a:endParaRPr>
          </a:p>
          <a:p>
            <a:pPr marL="12700" marR="90170">
              <a:lnSpc>
                <a:spcPts val="2280"/>
              </a:lnSpc>
              <a:spcBef>
                <a:spcPts val="55"/>
              </a:spcBef>
            </a:pPr>
            <a:r>
              <a:rPr sz="1900" dirty="0">
                <a:solidFill>
                  <a:srgbClr val="FFFFFF"/>
                </a:solidFill>
                <a:latin typeface="Arial" panose="020B0604020202020204" pitchFamily="34" charset="0"/>
                <a:cs typeface="Arial" panose="020B0604020202020204" pitchFamily="34" charset="0"/>
              </a:rPr>
              <a:t>a smaller-scale map of your community, region, province or territory can be used to focus on species that live locally.</a:t>
            </a:r>
            <a:endParaRPr sz="1900" dirty="0">
              <a:latin typeface="Arial" panose="020B0604020202020204" pitchFamily="34" charset="0"/>
              <a:cs typeface="Arial" panose="020B0604020202020204" pitchFamily="34" charset="0"/>
            </a:endParaRPr>
          </a:p>
        </p:txBody>
      </p:sp>
      <p:sp>
        <p:nvSpPr>
          <p:cNvPr id="5" name="object 5"/>
          <p:cNvSpPr txBox="1"/>
          <p:nvPr/>
        </p:nvSpPr>
        <p:spPr>
          <a:xfrm>
            <a:off x="14224213" y="893905"/>
            <a:ext cx="4932045" cy="5968622"/>
          </a:xfrm>
          <a:prstGeom prst="rect">
            <a:avLst/>
          </a:prstGeom>
        </p:spPr>
        <p:txBody>
          <a:bodyPr vert="horz" wrap="square" lIns="0" tIns="74295" rIns="0" bIns="0" rtlCol="0">
            <a:spAutoFit/>
          </a:bodyPr>
          <a:lstStyle/>
          <a:p>
            <a:pPr marL="1120775" marR="5080" indent="-1100138">
              <a:lnSpc>
                <a:spcPts val="2280"/>
              </a:lnSpc>
              <a:spcBef>
                <a:spcPts val="585"/>
              </a:spcBef>
            </a:pPr>
            <a:r>
              <a:rPr sz="2000" b="1" dirty="0">
                <a:solidFill>
                  <a:srgbClr val="047390"/>
                </a:solidFill>
                <a:latin typeface="Arial MT"/>
              </a:rPr>
              <a:t>Step 4</a:t>
            </a:r>
            <a:r>
              <a:rPr sz="2300" spc="-25" dirty="0">
                <a:solidFill>
                  <a:srgbClr val="047390"/>
                </a:solidFill>
                <a:latin typeface="Arial MT"/>
                <a:cs typeface="Arial MT"/>
              </a:rPr>
              <a:t> </a:t>
            </a:r>
            <a:r>
              <a:rPr lang="en-CA" sz="2300" spc="-25" dirty="0">
                <a:solidFill>
                  <a:srgbClr val="047390"/>
                </a:solidFill>
                <a:latin typeface="Arial MT"/>
                <a:cs typeface="Arial MT"/>
              </a:rPr>
              <a:t>	</a:t>
            </a:r>
            <a:r>
              <a:rPr sz="1900" dirty="0">
                <a:solidFill>
                  <a:srgbClr val="222222"/>
                </a:solidFill>
                <a:latin typeface="Arial MT"/>
                <a:cs typeface="Arial MT"/>
              </a:rPr>
              <a:t>Provide</a:t>
            </a:r>
            <a:r>
              <a:rPr sz="1900" spc="10" dirty="0">
                <a:solidFill>
                  <a:srgbClr val="222222"/>
                </a:solidFill>
                <a:latin typeface="Arial MT"/>
                <a:cs typeface="Arial MT"/>
              </a:rPr>
              <a:t> </a:t>
            </a:r>
            <a:r>
              <a:rPr sz="1900" spc="75" dirty="0">
                <a:solidFill>
                  <a:srgbClr val="222222"/>
                </a:solidFill>
                <a:latin typeface="Arial MT"/>
                <a:cs typeface="Arial MT"/>
              </a:rPr>
              <a:t>the</a:t>
            </a:r>
            <a:r>
              <a:rPr sz="1900" spc="10" dirty="0">
                <a:solidFill>
                  <a:srgbClr val="222222"/>
                </a:solidFill>
                <a:latin typeface="Arial MT"/>
                <a:cs typeface="Arial MT"/>
              </a:rPr>
              <a:t> </a:t>
            </a:r>
            <a:r>
              <a:rPr sz="1900" spc="60" dirty="0">
                <a:solidFill>
                  <a:srgbClr val="222222"/>
                </a:solidFill>
                <a:latin typeface="Arial MT"/>
                <a:cs typeface="Arial MT"/>
              </a:rPr>
              <a:t>students</a:t>
            </a:r>
            <a:r>
              <a:rPr sz="1900" spc="10" dirty="0">
                <a:solidFill>
                  <a:srgbClr val="222222"/>
                </a:solidFill>
                <a:latin typeface="Arial MT"/>
                <a:cs typeface="Arial MT"/>
              </a:rPr>
              <a:t> </a:t>
            </a:r>
            <a:r>
              <a:rPr sz="1900" spc="85" dirty="0">
                <a:solidFill>
                  <a:srgbClr val="222222"/>
                </a:solidFill>
                <a:latin typeface="Arial MT"/>
                <a:cs typeface="Arial MT"/>
              </a:rPr>
              <a:t>with</a:t>
            </a:r>
            <a:r>
              <a:rPr sz="1900" spc="5" dirty="0">
                <a:solidFill>
                  <a:srgbClr val="222222"/>
                </a:solidFill>
                <a:latin typeface="Arial MT"/>
                <a:cs typeface="Arial MT"/>
              </a:rPr>
              <a:t> </a:t>
            </a:r>
            <a:r>
              <a:rPr sz="1900" spc="50" dirty="0">
                <a:solidFill>
                  <a:srgbClr val="222222"/>
                </a:solidFill>
                <a:latin typeface="Arial MT"/>
                <a:cs typeface="Arial MT"/>
              </a:rPr>
              <a:t>paper</a:t>
            </a:r>
            <a:r>
              <a:rPr sz="1900" spc="500" dirty="0">
                <a:solidFill>
                  <a:srgbClr val="222222"/>
                </a:solidFill>
                <a:latin typeface="Arial MT"/>
                <a:cs typeface="Arial MT"/>
              </a:rPr>
              <a:t> </a:t>
            </a:r>
            <a:r>
              <a:rPr sz="1900" spc="50" dirty="0">
                <a:solidFill>
                  <a:srgbClr val="222222"/>
                </a:solidFill>
                <a:latin typeface="Arial MT"/>
                <a:cs typeface="Arial MT"/>
              </a:rPr>
              <a:t>and</a:t>
            </a:r>
            <a:r>
              <a:rPr sz="1900" spc="-30" dirty="0">
                <a:solidFill>
                  <a:srgbClr val="222222"/>
                </a:solidFill>
                <a:latin typeface="Arial MT"/>
                <a:cs typeface="Arial MT"/>
              </a:rPr>
              <a:t> </a:t>
            </a:r>
            <a:r>
              <a:rPr sz="1900" spc="55" dirty="0">
                <a:solidFill>
                  <a:srgbClr val="222222"/>
                </a:solidFill>
                <a:latin typeface="Arial MT"/>
                <a:cs typeface="Arial MT"/>
              </a:rPr>
              <a:t>drawing</a:t>
            </a:r>
            <a:r>
              <a:rPr sz="1900" spc="-20" dirty="0">
                <a:solidFill>
                  <a:srgbClr val="222222"/>
                </a:solidFill>
                <a:latin typeface="Arial MT"/>
                <a:cs typeface="Arial MT"/>
              </a:rPr>
              <a:t> </a:t>
            </a:r>
            <a:r>
              <a:rPr sz="1900" spc="50" dirty="0">
                <a:solidFill>
                  <a:srgbClr val="222222"/>
                </a:solidFill>
                <a:latin typeface="Arial MT"/>
                <a:cs typeface="Arial MT"/>
              </a:rPr>
              <a:t>and</a:t>
            </a:r>
            <a:r>
              <a:rPr sz="1900" spc="-20" dirty="0">
                <a:solidFill>
                  <a:srgbClr val="222222"/>
                </a:solidFill>
                <a:latin typeface="Arial MT"/>
                <a:cs typeface="Arial MT"/>
              </a:rPr>
              <a:t> </a:t>
            </a:r>
            <a:r>
              <a:rPr sz="1900" spc="50" dirty="0">
                <a:solidFill>
                  <a:srgbClr val="222222"/>
                </a:solidFill>
                <a:latin typeface="Arial MT"/>
                <a:cs typeface="Arial MT"/>
              </a:rPr>
              <a:t>colouring</a:t>
            </a:r>
            <a:r>
              <a:rPr sz="1900" spc="-20" dirty="0">
                <a:solidFill>
                  <a:srgbClr val="222222"/>
                </a:solidFill>
                <a:latin typeface="Arial MT"/>
                <a:cs typeface="Arial MT"/>
              </a:rPr>
              <a:t> </a:t>
            </a:r>
            <a:r>
              <a:rPr sz="1900" spc="-10" dirty="0">
                <a:solidFill>
                  <a:srgbClr val="222222"/>
                </a:solidFill>
                <a:latin typeface="Arial MT"/>
                <a:cs typeface="Arial MT"/>
              </a:rPr>
              <a:t>supplies. </a:t>
            </a:r>
            <a:r>
              <a:rPr sz="1900" dirty="0">
                <a:solidFill>
                  <a:srgbClr val="222222"/>
                </a:solidFill>
                <a:latin typeface="Arial MT"/>
                <a:cs typeface="Arial MT"/>
              </a:rPr>
              <a:t>The</a:t>
            </a:r>
            <a:r>
              <a:rPr sz="1900" spc="-40" dirty="0">
                <a:solidFill>
                  <a:srgbClr val="222222"/>
                </a:solidFill>
                <a:latin typeface="Arial MT"/>
                <a:cs typeface="Arial MT"/>
              </a:rPr>
              <a:t> </a:t>
            </a:r>
            <a:r>
              <a:rPr sz="1900" spc="60" dirty="0">
                <a:solidFill>
                  <a:srgbClr val="222222"/>
                </a:solidFill>
                <a:latin typeface="Arial MT"/>
                <a:cs typeface="Arial MT"/>
              </a:rPr>
              <a:t>students</a:t>
            </a:r>
            <a:r>
              <a:rPr sz="1900" spc="-35" dirty="0">
                <a:solidFill>
                  <a:srgbClr val="222222"/>
                </a:solidFill>
                <a:latin typeface="Arial MT"/>
                <a:cs typeface="Arial MT"/>
              </a:rPr>
              <a:t> </a:t>
            </a:r>
            <a:r>
              <a:rPr sz="1900" spc="85" dirty="0">
                <a:solidFill>
                  <a:srgbClr val="222222"/>
                </a:solidFill>
                <a:latin typeface="Arial MT"/>
                <a:cs typeface="Arial MT"/>
              </a:rPr>
              <a:t>must</a:t>
            </a:r>
            <a:r>
              <a:rPr sz="1900" spc="-40" dirty="0">
                <a:solidFill>
                  <a:srgbClr val="222222"/>
                </a:solidFill>
                <a:latin typeface="Arial MT"/>
                <a:cs typeface="Arial MT"/>
              </a:rPr>
              <a:t> </a:t>
            </a:r>
            <a:r>
              <a:rPr sz="1900" spc="75" dirty="0">
                <a:solidFill>
                  <a:srgbClr val="222222"/>
                </a:solidFill>
                <a:latin typeface="Arial MT"/>
                <a:cs typeface="Arial MT"/>
              </a:rPr>
              <a:t>refer</a:t>
            </a:r>
            <a:r>
              <a:rPr sz="1900" spc="-35" dirty="0">
                <a:solidFill>
                  <a:srgbClr val="222222"/>
                </a:solidFill>
                <a:latin typeface="Arial MT"/>
                <a:cs typeface="Arial MT"/>
              </a:rPr>
              <a:t> </a:t>
            </a:r>
            <a:r>
              <a:rPr sz="1900" spc="110" dirty="0">
                <a:solidFill>
                  <a:srgbClr val="222222"/>
                </a:solidFill>
                <a:latin typeface="Arial MT"/>
                <a:cs typeface="Arial MT"/>
              </a:rPr>
              <a:t>to</a:t>
            </a:r>
            <a:r>
              <a:rPr sz="1900" spc="-40" dirty="0">
                <a:solidFill>
                  <a:srgbClr val="222222"/>
                </a:solidFill>
                <a:latin typeface="Arial MT"/>
                <a:cs typeface="Arial MT"/>
              </a:rPr>
              <a:t> </a:t>
            </a:r>
            <a:r>
              <a:rPr sz="1900" spc="70" dirty="0">
                <a:solidFill>
                  <a:srgbClr val="222222"/>
                </a:solidFill>
                <a:latin typeface="Arial MT"/>
                <a:cs typeface="Arial MT"/>
              </a:rPr>
              <a:t>their </a:t>
            </a:r>
            <a:r>
              <a:rPr sz="1900" spc="60" dirty="0">
                <a:solidFill>
                  <a:srgbClr val="222222"/>
                </a:solidFill>
                <a:latin typeface="Arial MT"/>
                <a:cs typeface="Arial MT"/>
              </a:rPr>
              <a:t>completed</a:t>
            </a:r>
            <a:r>
              <a:rPr sz="1900" spc="470" dirty="0">
                <a:solidFill>
                  <a:srgbClr val="222222"/>
                </a:solidFill>
                <a:latin typeface="Arial MT"/>
                <a:cs typeface="Arial MT"/>
              </a:rPr>
              <a:t> </a:t>
            </a:r>
            <a:r>
              <a:rPr sz="1900" spc="-160" dirty="0">
                <a:solidFill>
                  <a:srgbClr val="222222"/>
                </a:solidFill>
                <a:latin typeface="Arial MT"/>
                <a:cs typeface="Arial MT"/>
              </a:rPr>
              <a:t>LPRC</a:t>
            </a:r>
            <a:r>
              <a:rPr sz="1900" spc="-25" dirty="0">
                <a:solidFill>
                  <a:srgbClr val="222222"/>
                </a:solidFill>
                <a:latin typeface="Arial MT"/>
                <a:cs typeface="Arial MT"/>
              </a:rPr>
              <a:t> </a:t>
            </a:r>
            <a:r>
              <a:rPr sz="1900" spc="100" dirty="0">
                <a:solidFill>
                  <a:srgbClr val="222222"/>
                </a:solidFill>
                <a:latin typeface="Arial MT"/>
                <a:cs typeface="Arial MT"/>
              </a:rPr>
              <a:t>for</a:t>
            </a:r>
            <a:r>
              <a:rPr sz="1900" spc="-25" dirty="0">
                <a:solidFill>
                  <a:srgbClr val="222222"/>
                </a:solidFill>
                <a:latin typeface="Arial MT"/>
                <a:cs typeface="Arial MT"/>
              </a:rPr>
              <a:t> </a:t>
            </a:r>
            <a:r>
              <a:rPr sz="1900" dirty="0">
                <a:solidFill>
                  <a:srgbClr val="222222"/>
                </a:solidFill>
                <a:latin typeface="Arial MT"/>
                <a:cs typeface="Arial MT"/>
              </a:rPr>
              <a:t>Kids</a:t>
            </a:r>
            <a:r>
              <a:rPr sz="1900" spc="-25" dirty="0">
                <a:solidFill>
                  <a:srgbClr val="222222"/>
                </a:solidFill>
                <a:latin typeface="Arial MT"/>
                <a:cs typeface="Arial MT"/>
              </a:rPr>
              <a:t> </a:t>
            </a:r>
            <a:r>
              <a:rPr sz="1900" spc="-10" dirty="0">
                <a:solidFill>
                  <a:srgbClr val="222222"/>
                </a:solidFill>
                <a:latin typeface="Arial MT"/>
                <a:cs typeface="Arial MT"/>
              </a:rPr>
              <a:t>Wildlife </a:t>
            </a:r>
            <a:r>
              <a:rPr sz="1900" spc="10" dirty="0">
                <a:solidFill>
                  <a:srgbClr val="222222"/>
                </a:solidFill>
                <a:latin typeface="Arial MT"/>
                <a:cs typeface="Arial MT"/>
              </a:rPr>
              <a:t>Investigation</a:t>
            </a:r>
            <a:r>
              <a:rPr sz="1900" spc="175" dirty="0">
                <a:solidFill>
                  <a:srgbClr val="222222"/>
                </a:solidFill>
                <a:latin typeface="Arial MT"/>
                <a:cs typeface="Arial MT"/>
              </a:rPr>
              <a:t> </a:t>
            </a:r>
            <a:r>
              <a:rPr sz="1900" spc="55" dirty="0">
                <a:solidFill>
                  <a:srgbClr val="222222"/>
                </a:solidFill>
                <a:latin typeface="Arial MT"/>
                <a:cs typeface="Arial MT"/>
              </a:rPr>
              <a:t>worksheet</a:t>
            </a:r>
            <a:r>
              <a:rPr sz="1900" spc="175" dirty="0">
                <a:solidFill>
                  <a:srgbClr val="222222"/>
                </a:solidFill>
                <a:latin typeface="Arial MT"/>
                <a:cs typeface="Arial MT"/>
              </a:rPr>
              <a:t> </a:t>
            </a:r>
            <a:r>
              <a:rPr sz="1900" spc="95" dirty="0">
                <a:solidFill>
                  <a:srgbClr val="222222"/>
                </a:solidFill>
                <a:latin typeface="Arial MT"/>
                <a:cs typeface="Arial MT"/>
              </a:rPr>
              <a:t>from </a:t>
            </a:r>
            <a:r>
              <a:rPr sz="1900" dirty="0">
                <a:solidFill>
                  <a:srgbClr val="222222"/>
                </a:solidFill>
                <a:latin typeface="Arial MT"/>
                <a:cs typeface="Arial MT"/>
              </a:rPr>
              <a:t>Lesson</a:t>
            </a:r>
            <a:r>
              <a:rPr sz="1900" spc="-25" dirty="0">
                <a:solidFill>
                  <a:srgbClr val="222222"/>
                </a:solidFill>
                <a:latin typeface="Arial MT"/>
                <a:cs typeface="Arial MT"/>
              </a:rPr>
              <a:t> </a:t>
            </a:r>
            <a:r>
              <a:rPr sz="1900" dirty="0">
                <a:solidFill>
                  <a:srgbClr val="222222"/>
                </a:solidFill>
                <a:latin typeface="Arial MT"/>
                <a:cs typeface="Arial MT"/>
              </a:rPr>
              <a:t>3.</a:t>
            </a:r>
            <a:r>
              <a:rPr sz="1900" spc="-15" dirty="0">
                <a:solidFill>
                  <a:srgbClr val="222222"/>
                </a:solidFill>
                <a:latin typeface="Arial MT"/>
                <a:cs typeface="Arial MT"/>
              </a:rPr>
              <a:t> </a:t>
            </a:r>
            <a:r>
              <a:rPr sz="1900" dirty="0">
                <a:solidFill>
                  <a:srgbClr val="222222"/>
                </a:solidFill>
                <a:latin typeface="Arial MT"/>
                <a:cs typeface="Arial MT"/>
              </a:rPr>
              <a:t>They</a:t>
            </a:r>
            <a:r>
              <a:rPr sz="1900" spc="-20" dirty="0">
                <a:solidFill>
                  <a:srgbClr val="222222"/>
                </a:solidFill>
                <a:latin typeface="Arial MT"/>
                <a:cs typeface="Arial MT"/>
              </a:rPr>
              <a:t> </a:t>
            </a:r>
            <a:r>
              <a:rPr sz="1900" spc="55" dirty="0">
                <a:solidFill>
                  <a:srgbClr val="222222"/>
                </a:solidFill>
                <a:latin typeface="Arial MT"/>
                <a:cs typeface="Arial MT"/>
              </a:rPr>
              <a:t>will</a:t>
            </a:r>
            <a:r>
              <a:rPr sz="1900" spc="-20" dirty="0">
                <a:solidFill>
                  <a:srgbClr val="222222"/>
                </a:solidFill>
                <a:latin typeface="Arial MT"/>
                <a:cs typeface="Arial MT"/>
              </a:rPr>
              <a:t> </a:t>
            </a:r>
            <a:r>
              <a:rPr sz="1900" dirty="0">
                <a:solidFill>
                  <a:srgbClr val="222222"/>
                </a:solidFill>
                <a:latin typeface="Arial MT"/>
                <a:cs typeface="Arial MT"/>
              </a:rPr>
              <a:t>need</a:t>
            </a:r>
            <a:r>
              <a:rPr sz="1900" spc="-15" dirty="0">
                <a:solidFill>
                  <a:srgbClr val="222222"/>
                </a:solidFill>
                <a:latin typeface="Arial MT"/>
                <a:cs typeface="Arial MT"/>
              </a:rPr>
              <a:t> </a:t>
            </a:r>
            <a:r>
              <a:rPr sz="1900" spc="110" dirty="0">
                <a:solidFill>
                  <a:srgbClr val="222222"/>
                </a:solidFill>
                <a:latin typeface="Arial MT"/>
                <a:cs typeface="Arial MT"/>
              </a:rPr>
              <a:t>to</a:t>
            </a:r>
            <a:r>
              <a:rPr sz="1900" spc="-20" dirty="0">
                <a:solidFill>
                  <a:srgbClr val="222222"/>
                </a:solidFill>
                <a:latin typeface="Arial MT"/>
                <a:cs typeface="Arial MT"/>
              </a:rPr>
              <a:t> </a:t>
            </a:r>
            <a:r>
              <a:rPr sz="1900" spc="65" dirty="0">
                <a:solidFill>
                  <a:srgbClr val="222222"/>
                </a:solidFill>
                <a:latin typeface="Arial MT"/>
                <a:cs typeface="Arial MT"/>
              </a:rPr>
              <a:t>refer</a:t>
            </a:r>
            <a:r>
              <a:rPr lang="en-CA" sz="1900" dirty="0">
                <a:latin typeface="Arial MT"/>
                <a:cs typeface="Arial MT"/>
              </a:rPr>
              <a:t> </a:t>
            </a:r>
            <a:r>
              <a:rPr sz="1900" spc="110" dirty="0">
                <a:solidFill>
                  <a:srgbClr val="222222"/>
                </a:solidFill>
                <a:latin typeface="Arial MT"/>
                <a:cs typeface="Arial MT"/>
              </a:rPr>
              <a:t>to</a:t>
            </a:r>
            <a:r>
              <a:rPr sz="1900" spc="25" dirty="0">
                <a:solidFill>
                  <a:srgbClr val="222222"/>
                </a:solidFill>
                <a:latin typeface="Arial MT"/>
                <a:cs typeface="Arial MT"/>
              </a:rPr>
              <a:t> </a:t>
            </a:r>
            <a:r>
              <a:rPr sz="1900" spc="75" dirty="0">
                <a:solidFill>
                  <a:srgbClr val="222222"/>
                </a:solidFill>
                <a:latin typeface="Arial MT"/>
                <a:cs typeface="Arial MT"/>
              </a:rPr>
              <a:t>the</a:t>
            </a:r>
            <a:r>
              <a:rPr sz="1900" spc="25" dirty="0">
                <a:solidFill>
                  <a:srgbClr val="222222"/>
                </a:solidFill>
                <a:latin typeface="Arial MT"/>
                <a:cs typeface="Arial MT"/>
              </a:rPr>
              <a:t> </a:t>
            </a:r>
            <a:r>
              <a:rPr sz="1900" dirty="0">
                <a:solidFill>
                  <a:srgbClr val="222222"/>
                </a:solidFill>
                <a:latin typeface="Arial MT"/>
                <a:cs typeface="Arial MT"/>
              </a:rPr>
              <a:t>section</a:t>
            </a:r>
            <a:r>
              <a:rPr sz="1900" spc="25" dirty="0">
                <a:solidFill>
                  <a:srgbClr val="222222"/>
                </a:solidFill>
                <a:latin typeface="Arial MT"/>
                <a:cs typeface="Arial MT"/>
              </a:rPr>
              <a:t> </a:t>
            </a:r>
            <a:r>
              <a:rPr sz="1900" spc="70" dirty="0">
                <a:solidFill>
                  <a:srgbClr val="222222"/>
                </a:solidFill>
                <a:latin typeface="Arial MT"/>
                <a:cs typeface="Arial MT"/>
              </a:rPr>
              <a:t>about</a:t>
            </a:r>
            <a:r>
              <a:rPr sz="1900" spc="20" dirty="0">
                <a:solidFill>
                  <a:srgbClr val="222222"/>
                </a:solidFill>
                <a:latin typeface="Arial MT"/>
                <a:cs typeface="Arial MT"/>
              </a:rPr>
              <a:t> </a:t>
            </a:r>
            <a:r>
              <a:rPr sz="1900" spc="75" dirty="0">
                <a:solidFill>
                  <a:srgbClr val="222222"/>
                </a:solidFill>
                <a:latin typeface="Arial MT"/>
                <a:cs typeface="Arial MT"/>
              </a:rPr>
              <a:t>the</a:t>
            </a:r>
            <a:r>
              <a:rPr sz="1900" spc="25" dirty="0">
                <a:solidFill>
                  <a:srgbClr val="222222"/>
                </a:solidFill>
                <a:latin typeface="Arial MT"/>
                <a:cs typeface="Arial MT"/>
              </a:rPr>
              <a:t> </a:t>
            </a:r>
            <a:r>
              <a:rPr sz="1900" spc="-10" dirty="0">
                <a:solidFill>
                  <a:srgbClr val="222222"/>
                </a:solidFill>
                <a:latin typeface="Arial MT"/>
                <a:cs typeface="Arial MT"/>
              </a:rPr>
              <a:t>rang</a:t>
            </a:r>
            <a:r>
              <a:rPr lang="en-CA" sz="1900" spc="-10" dirty="0">
                <a:solidFill>
                  <a:srgbClr val="222222"/>
                </a:solidFill>
                <a:latin typeface="Arial MT"/>
                <a:cs typeface="Arial MT"/>
              </a:rPr>
              <a:t>e</a:t>
            </a:r>
            <a:r>
              <a:rPr lang="en-CA" sz="1900" dirty="0">
                <a:latin typeface="Arial MT"/>
                <a:cs typeface="Arial MT"/>
              </a:rPr>
              <a:t> </a:t>
            </a:r>
            <a:r>
              <a:rPr sz="1900" spc="60" dirty="0">
                <a:solidFill>
                  <a:srgbClr val="222222"/>
                </a:solidFill>
                <a:latin typeface="Arial MT"/>
                <a:cs typeface="Arial MT"/>
              </a:rPr>
              <a:t>where</a:t>
            </a:r>
            <a:r>
              <a:rPr sz="1900" spc="-15" dirty="0">
                <a:solidFill>
                  <a:srgbClr val="222222"/>
                </a:solidFill>
                <a:latin typeface="Arial MT"/>
                <a:cs typeface="Arial MT"/>
              </a:rPr>
              <a:t> </a:t>
            </a:r>
            <a:r>
              <a:rPr sz="1900" spc="80" dirty="0">
                <a:solidFill>
                  <a:srgbClr val="222222"/>
                </a:solidFill>
                <a:latin typeface="Arial MT"/>
                <a:cs typeface="Arial MT"/>
              </a:rPr>
              <a:t>their</a:t>
            </a:r>
            <a:r>
              <a:rPr sz="1900" spc="-10" dirty="0">
                <a:solidFill>
                  <a:srgbClr val="222222"/>
                </a:solidFill>
                <a:latin typeface="Arial MT"/>
                <a:cs typeface="Arial MT"/>
              </a:rPr>
              <a:t> </a:t>
            </a:r>
            <a:r>
              <a:rPr sz="1900" dirty="0">
                <a:solidFill>
                  <a:srgbClr val="222222"/>
                </a:solidFill>
                <a:latin typeface="Arial MT"/>
                <a:cs typeface="Arial MT"/>
              </a:rPr>
              <a:t>species</a:t>
            </a:r>
            <a:r>
              <a:rPr sz="1900" spc="-10" dirty="0">
                <a:solidFill>
                  <a:srgbClr val="222222"/>
                </a:solidFill>
                <a:latin typeface="Arial MT"/>
                <a:cs typeface="Arial MT"/>
              </a:rPr>
              <a:t> </a:t>
            </a:r>
            <a:r>
              <a:rPr sz="1900" dirty="0">
                <a:solidFill>
                  <a:srgbClr val="222222"/>
                </a:solidFill>
                <a:latin typeface="Arial MT"/>
                <a:cs typeface="Arial MT"/>
              </a:rPr>
              <a:t>can</a:t>
            </a:r>
            <a:r>
              <a:rPr sz="1900" spc="-15" dirty="0">
                <a:solidFill>
                  <a:srgbClr val="222222"/>
                </a:solidFill>
                <a:latin typeface="Arial MT"/>
                <a:cs typeface="Arial MT"/>
              </a:rPr>
              <a:t> </a:t>
            </a:r>
            <a:r>
              <a:rPr sz="1900" dirty="0">
                <a:solidFill>
                  <a:srgbClr val="222222"/>
                </a:solidFill>
                <a:latin typeface="Arial MT"/>
                <a:cs typeface="Arial MT"/>
              </a:rPr>
              <a:t>be</a:t>
            </a:r>
            <a:r>
              <a:rPr sz="1900" spc="-15" dirty="0">
                <a:solidFill>
                  <a:srgbClr val="222222"/>
                </a:solidFill>
                <a:latin typeface="Arial MT"/>
                <a:cs typeface="Arial MT"/>
              </a:rPr>
              <a:t> </a:t>
            </a:r>
            <a:r>
              <a:rPr sz="1900" spc="70" dirty="0">
                <a:solidFill>
                  <a:srgbClr val="222222"/>
                </a:solidFill>
                <a:latin typeface="Arial MT"/>
                <a:cs typeface="Arial MT"/>
              </a:rPr>
              <a:t>found</a:t>
            </a:r>
            <a:r>
              <a:rPr sz="1900" spc="500" dirty="0">
                <a:solidFill>
                  <a:srgbClr val="222222"/>
                </a:solidFill>
                <a:latin typeface="Arial MT"/>
                <a:cs typeface="Arial MT"/>
              </a:rPr>
              <a:t> </a:t>
            </a:r>
            <a:r>
              <a:rPr sz="1900" spc="70" dirty="0">
                <a:solidFill>
                  <a:srgbClr val="222222"/>
                </a:solidFill>
                <a:latin typeface="Arial MT"/>
                <a:cs typeface="Arial MT"/>
              </a:rPr>
              <a:t>in</a:t>
            </a:r>
            <a:r>
              <a:rPr sz="1900" spc="-10" dirty="0">
                <a:solidFill>
                  <a:srgbClr val="222222"/>
                </a:solidFill>
                <a:latin typeface="Arial MT"/>
                <a:cs typeface="Arial MT"/>
              </a:rPr>
              <a:t> </a:t>
            </a:r>
            <a:r>
              <a:rPr sz="1900" dirty="0">
                <a:solidFill>
                  <a:srgbClr val="222222"/>
                </a:solidFill>
                <a:latin typeface="Arial MT"/>
                <a:cs typeface="Arial MT"/>
              </a:rPr>
              <a:t>Canada. Today,</a:t>
            </a:r>
            <a:r>
              <a:rPr sz="1900" spc="-5" dirty="0">
                <a:solidFill>
                  <a:srgbClr val="222222"/>
                </a:solidFill>
                <a:latin typeface="Arial MT"/>
                <a:cs typeface="Arial MT"/>
              </a:rPr>
              <a:t> </a:t>
            </a:r>
            <a:r>
              <a:rPr sz="1900" spc="55" dirty="0">
                <a:solidFill>
                  <a:srgbClr val="222222"/>
                </a:solidFill>
                <a:latin typeface="Arial MT"/>
                <a:cs typeface="Arial MT"/>
              </a:rPr>
              <a:t>they</a:t>
            </a:r>
            <a:r>
              <a:rPr sz="1900" dirty="0">
                <a:solidFill>
                  <a:srgbClr val="222222"/>
                </a:solidFill>
                <a:latin typeface="Arial MT"/>
                <a:cs typeface="Arial MT"/>
              </a:rPr>
              <a:t> are going </a:t>
            </a:r>
            <a:r>
              <a:rPr sz="1900" spc="85" dirty="0">
                <a:solidFill>
                  <a:srgbClr val="222222"/>
                </a:solidFill>
                <a:latin typeface="Arial MT"/>
                <a:cs typeface="Arial MT"/>
              </a:rPr>
              <a:t>to do</a:t>
            </a:r>
            <a:r>
              <a:rPr sz="1900" spc="50" dirty="0">
                <a:solidFill>
                  <a:srgbClr val="222222"/>
                </a:solidFill>
                <a:latin typeface="Arial MT"/>
                <a:cs typeface="Arial MT"/>
              </a:rPr>
              <a:t> </a:t>
            </a:r>
            <a:r>
              <a:rPr sz="1900" spc="80" dirty="0">
                <a:solidFill>
                  <a:srgbClr val="222222"/>
                </a:solidFill>
                <a:latin typeface="Arial MT"/>
                <a:cs typeface="Arial MT"/>
              </a:rPr>
              <a:t>their</a:t>
            </a:r>
            <a:r>
              <a:rPr sz="1900" spc="55" dirty="0">
                <a:solidFill>
                  <a:srgbClr val="222222"/>
                </a:solidFill>
                <a:latin typeface="Arial MT"/>
                <a:cs typeface="Arial MT"/>
              </a:rPr>
              <a:t> </a:t>
            </a:r>
            <a:r>
              <a:rPr sz="1900" dirty="0">
                <a:solidFill>
                  <a:srgbClr val="222222"/>
                </a:solidFill>
                <a:latin typeface="Arial MT"/>
                <a:cs typeface="Arial MT"/>
              </a:rPr>
              <a:t>best</a:t>
            </a:r>
            <a:r>
              <a:rPr sz="1900" spc="45" dirty="0">
                <a:solidFill>
                  <a:srgbClr val="222222"/>
                </a:solidFill>
                <a:latin typeface="Arial MT"/>
                <a:cs typeface="Arial MT"/>
              </a:rPr>
              <a:t> </a:t>
            </a:r>
            <a:r>
              <a:rPr sz="1900" spc="110" dirty="0">
                <a:solidFill>
                  <a:srgbClr val="222222"/>
                </a:solidFill>
                <a:latin typeface="Arial MT"/>
                <a:cs typeface="Arial MT"/>
              </a:rPr>
              <a:t>to</a:t>
            </a:r>
            <a:r>
              <a:rPr sz="1900" spc="55" dirty="0">
                <a:solidFill>
                  <a:srgbClr val="222222"/>
                </a:solidFill>
                <a:latin typeface="Arial MT"/>
                <a:cs typeface="Arial MT"/>
              </a:rPr>
              <a:t> </a:t>
            </a:r>
            <a:r>
              <a:rPr sz="1900" dirty="0">
                <a:solidFill>
                  <a:srgbClr val="222222"/>
                </a:solidFill>
                <a:latin typeface="Arial MT"/>
                <a:cs typeface="Arial MT"/>
              </a:rPr>
              <a:t>create</a:t>
            </a:r>
            <a:r>
              <a:rPr sz="1900" spc="50" dirty="0">
                <a:solidFill>
                  <a:srgbClr val="222222"/>
                </a:solidFill>
                <a:latin typeface="Arial MT"/>
                <a:cs typeface="Arial MT"/>
              </a:rPr>
              <a:t> </a:t>
            </a:r>
            <a:r>
              <a:rPr sz="1900" dirty="0">
                <a:solidFill>
                  <a:srgbClr val="222222"/>
                </a:solidFill>
                <a:latin typeface="Arial MT"/>
                <a:cs typeface="Arial MT"/>
              </a:rPr>
              <a:t>maps</a:t>
            </a:r>
            <a:r>
              <a:rPr sz="1900" spc="55" dirty="0">
                <a:solidFill>
                  <a:srgbClr val="222222"/>
                </a:solidFill>
                <a:latin typeface="Arial MT"/>
                <a:cs typeface="Arial MT"/>
              </a:rPr>
              <a:t> </a:t>
            </a:r>
            <a:r>
              <a:rPr sz="1900" spc="85" dirty="0">
                <a:solidFill>
                  <a:srgbClr val="222222"/>
                </a:solidFill>
                <a:latin typeface="Arial MT"/>
                <a:cs typeface="Arial MT"/>
              </a:rPr>
              <a:t>of</a:t>
            </a:r>
            <a:r>
              <a:rPr sz="1900" spc="45" dirty="0">
                <a:solidFill>
                  <a:srgbClr val="222222"/>
                </a:solidFill>
                <a:latin typeface="Arial MT"/>
                <a:cs typeface="Arial MT"/>
              </a:rPr>
              <a:t> </a:t>
            </a:r>
            <a:r>
              <a:rPr sz="1900" spc="50" dirty="0">
                <a:solidFill>
                  <a:srgbClr val="222222"/>
                </a:solidFill>
                <a:latin typeface="Arial MT"/>
                <a:cs typeface="Arial MT"/>
              </a:rPr>
              <a:t>the </a:t>
            </a:r>
            <a:r>
              <a:rPr sz="1900" dirty="0">
                <a:solidFill>
                  <a:srgbClr val="222222"/>
                </a:solidFill>
                <a:latin typeface="Arial MT"/>
                <a:cs typeface="Arial MT"/>
              </a:rPr>
              <a:t>range</a:t>
            </a:r>
            <a:r>
              <a:rPr sz="1900" spc="10" dirty="0">
                <a:solidFill>
                  <a:srgbClr val="222222"/>
                </a:solidFill>
                <a:latin typeface="Arial MT"/>
                <a:cs typeface="Arial MT"/>
              </a:rPr>
              <a:t> </a:t>
            </a:r>
            <a:r>
              <a:rPr sz="1900" spc="100" dirty="0">
                <a:solidFill>
                  <a:srgbClr val="222222"/>
                </a:solidFill>
                <a:latin typeface="Arial MT"/>
                <a:cs typeface="Arial MT"/>
              </a:rPr>
              <a:t>for</a:t>
            </a:r>
            <a:r>
              <a:rPr sz="1900" spc="15" dirty="0">
                <a:solidFill>
                  <a:srgbClr val="222222"/>
                </a:solidFill>
                <a:latin typeface="Arial MT"/>
                <a:cs typeface="Arial MT"/>
              </a:rPr>
              <a:t> </a:t>
            </a:r>
            <a:r>
              <a:rPr sz="1900" spc="80" dirty="0">
                <a:solidFill>
                  <a:srgbClr val="222222"/>
                </a:solidFill>
                <a:latin typeface="Arial MT"/>
                <a:cs typeface="Arial MT"/>
              </a:rPr>
              <a:t>their</a:t>
            </a:r>
            <a:r>
              <a:rPr sz="1900" spc="15" dirty="0">
                <a:solidFill>
                  <a:srgbClr val="222222"/>
                </a:solidFill>
                <a:latin typeface="Arial MT"/>
                <a:cs typeface="Arial MT"/>
              </a:rPr>
              <a:t> </a:t>
            </a:r>
            <a:r>
              <a:rPr sz="1900" dirty="0">
                <a:solidFill>
                  <a:srgbClr val="222222"/>
                </a:solidFill>
                <a:latin typeface="Arial MT"/>
                <a:cs typeface="Arial MT"/>
              </a:rPr>
              <a:t>species.</a:t>
            </a:r>
            <a:r>
              <a:rPr sz="1900" spc="15" dirty="0">
                <a:solidFill>
                  <a:srgbClr val="222222"/>
                </a:solidFill>
                <a:latin typeface="Arial MT"/>
                <a:cs typeface="Arial MT"/>
              </a:rPr>
              <a:t> </a:t>
            </a:r>
            <a:r>
              <a:rPr sz="1900" dirty="0">
                <a:solidFill>
                  <a:srgbClr val="222222"/>
                </a:solidFill>
                <a:latin typeface="Arial MT"/>
                <a:cs typeface="Arial MT"/>
              </a:rPr>
              <a:t>In</a:t>
            </a:r>
            <a:r>
              <a:rPr sz="1900" spc="5" dirty="0">
                <a:solidFill>
                  <a:srgbClr val="222222"/>
                </a:solidFill>
                <a:latin typeface="Arial MT"/>
                <a:cs typeface="Arial MT"/>
              </a:rPr>
              <a:t> </a:t>
            </a:r>
            <a:r>
              <a:rPr sz="1900" spc="55" dirty="0">
                <a:solidFill>
                  <a:srgbClr val="222222"/>
                </a:solidFill>
                <a:latin typeface="Arial MT"/>
                <a:cs typeface="Arial MT"/>
              </a:rPr>
              <a:t>this</a:t>
            </a:r>
            <a:r>
              <a:rPr sz="1900" spc="15" dirty="0">
                <a:solidFill>
                  <a:srgbClr val="222222"/>
                </a:solidFill>
                <a:latin typeface="Arial MT"/>
                <a:cs typeface="Arial MT"/>
              </a:rPr>
              <a:t> </a:t>
            </a:r>
            <a:r>
              <a:rPr sz="1900" spc="-10" dirty="0">
                <a:solidFill>
                  <a:srgbClr val="222222"/>
                </a:solidFill>
                <a:latin typeface="Arial MT"/>
                <a:cs typeface="Arial MT"/>
              </a:rPr>
              <a:t>case, </a:t>
            </a:r>
            <a:r>
              <a:rPr sz="1900" spc="55" dirty="0">
                <a:solidFill>
                  <a:srgbClr val="222222"/>
                </a:solidFill>
                <a:latin typeface="Arial MT"/>
                <a:cs typeface="Arial MT"/>
              </a:rPr>
              <a:t>they</a:t>
            </a:r>
            <a:r>
              <a:rPr sz="1900" spc="60" dirty="0">
                <a:solidFill>
                  <a:srgbClr val="222222"/>
                </a:solidFill>
                <a:latin typeface="Arial MT"/>
                <a:cs typeface="Arial MT"/>
              </a:rPr>
              <a:t> </a:t>
            </a:r>
            <a:r>
              <a:rPr sz="1900" dirty="0">
                <a:solidFill>
                  <a:srgbClr val="222222"/>
                </a:solidFill>
                <a:latin typeface="Arial MT"/>
                <a:cs typeface="Arial MT"/>
              </a:rPr>
              <a:t>can</a:t>
            </a:r>
            <a:r>
              <a:rPr sz="1900" spc="55" dirty="0">
                <a:solidFill>
                  <a:srgbClr val="222222"/>
                </a:solidFill>
                <a:latin typeface="Arial MT"/>
                <a:cs typeface="Arial MT"/>
              </a:rPr>
              <a:t> </a:t>
            </a:r>
            <a:r>
              <a:rPr sz="1900" dirty="0">
                <a:solidFill>
                  <a:srgbClr val="222222"/>
                </a:solidFill>
                <a:latin typeface="Arial MT"/>
                <a:cs typeface="Arial MT"/>
              </a:rPr>
              <a:t>be</a:t>
            </a:r>
            <a:r>
              <a:rPr sz="1900" spc="60" dirty="0">
                <a:solidFill>
                  <a:srgbClr val="222222"/>
                </a:solidFill>
                <a:latin typeface="Arial MT"/>
                <a:cs typeface="Arial MT"/>
              </a:rPr>
              <a:t> grouped</a:t>
            </a:r>
            <a:r>
              <a:rPr sz="1900" spc="65" dirty="0">
                <a:solidFill>
                  <a:srgbClr val="222222"/>
                </a:solidFill>
                <a:latin typeface="Arial MT"/>
                <a:cs typeface="Arial MT"/>
              </a:rPr>
              <a:t> </a:t>
            </a:r>
            <a:r>
              <a:rPr sz="1900" dirty="0">
                <a:solidFill>
                  <a:srgbClr val="222222"/>
                </a:solidFill>
                <a:latin typeface="Arial MT"/>
                <a:cs typeface="Arial MT"/>
              </a:rPr>
              <a:t>according</a:t>
            </a:r>
            <a:r>
              <a:rPr sz="1900" spc="60" dirty="0">
                <a:solidFill>
                  <a:srgbClr val="222222"/>
                </a:solidFill>
                <a:latin typeface="Arial MT"/>
                <a:cs typeface="Arial MT"/>
              </a:rPr>
              <a:t> </a:t>
            </a:r>
            <a:r>
              <a:rPr sz="1900" spc="85" dirty="0">
                <a:solidFill>
                  <a:srgbClr val="222222"/>
                </a:solidFill>
                <a:latin typeface="Arial MT"/>
                <a:cs typeface="Arial MT"/>
              </a:rPr>
              <a:t>to </a:t>
            </a:r>
            <a:r>
              <a:rPr sz="1900" spc="80" dirty="0">
                <a:solidFill>
                  <a:srgbClr val="222222"/>
                </a:solidFill>
                <a:latin typeface="Arial MT"/>
                <a:cs typeface="Arial MT"/>
              </a:rPr>
              <a:t>their</a:t>
            </a:r>
            <a:r>
              <a:rPr sz="1900" spc="-20" dirty="0">
                <a:solidFill>
                  <a:srgbClr val="222222"/>
                </a:solidFill>
                <a:latin typeface="Arial MT"/>
                <a:cs typeface="Arial MT"/>
              </a:rPr>
              <a:t> </a:t>
            </a:r>
            <a:r>
              <a:rPr sz="1900" dirty="0">
                <a:solidFill>
                  <a:srgbClr val="222222"/>
                </a:solidFill>
                <a:latin typeface="Arial MT"/>
                <a:cs typeface="Arial MT"/>
              </a:rPr>
              <a:t>species:</a:t>
            </a:r>
            <a:r>
              <a:rPr sz="1900" spc="-15" dirty="0">
                <a:solidFill>
                  <a:srgbClr val="222222"/>
                </a:solidFill>
                <a:latin typeface="Arial MT"/>
                <a:cs typeface="Arial MT"/>
              </a:rPr>
              <a:t> </a:t>
            </a:r>
            <a:r>
              <a:rPr sz="1900" dirty="0">
                <a:solidFill>
                  <a:srgbClr val="222222"/>
                </a:solidFill>
                <a:latin typeface="Arial MT"/>
                <a:cs typeface="Arial MT"/>
              </a:rPr>
              <a:t>grey</a:t>
            </a:r>
            <a:r>
              <a:rPr sz="1900" spc="-15" dirty="0">
                <a:solidFill>
                  <a:srgbClr val="222222"/>
                </a:solidFill>
                <a:latin typeface="Arial MT"/>
                <a:cs typeface="Arial MT"/>
              </a:rPr>
              <a:t> </a:t>
            </a:r>
            <a:r>
              <a:rPr sz="1900" spc="55" dirty="0">
                <a:solidFill>
                  <a:srgbClr val="222222"/>
                </a:solidFill>
                <a:latin typeface="Arial MT"/>
                <a:cs typeface="Arial MT"/>
              </a:rPr>
              <a:t>wolf,</a:t>
            </a:r>
            <a:r>
              <a:rPr sz="1900" spc="-15" dirty="0">
                <a:solidFill>
                  <a:srgbClr val="222222"/>
                </a:solidFill>
                <a:latin typeface="Arial MT"/>
                <a:cs typeface="Arial MT"/>
              </a:rPr>
              <a:t> </a:t>
            </a:r>
            <a:r>
              <a:rPr sz="1900" spc="40" dirty="0">
                <a:solidFill>
                  <a:srgbClr val="222222"/>
                </a:solidFill>
                <a:latin typeface="Arial MT"/>
                <a:cs typeface="Arial MT"/>
              </a:rPr>
              <a:t>chimney </a:t>
            </a:r>
            <a:r>
              <a:rPr sz="1900" spc="50" dirty="0">
                <a:solidFill>
                  <a:srgbClr val="222222"/>
                </a:solidFill>
                <a:latin typeface="Arial MT"/>
                <a:cs typeface="Arial MT"/>
              </a:rPr>
              <a:t>swift,</a:t>
            </a:r>
            <a:r>
              <a:rPr sz="1900" spc="45" dirty="0">
                <a:solidFill>
                  <a:srgbClr val="222222"/>
                </a:solidFill>
                <a:latin typeface="Arial MT"/>
                <a:cs typeface="Arial MT"/>
              </a:rPr>
              <a:t> </a:t>
            </a:r>
            <a:r>
              <a:rPr sz="1900" dirty="0">
                <a:solidFill>
                  <a:srgbClr val="222222"/>
                </a:solidFill>
                <a:latin typeface="Arial MT"/>
                <a:cs typeface="Arial MT"/>
              </a:rPr>
              <a:t>sea</a:t>
            </a:r>
            <a:r>
              <a:rPr sz="1900" spc="45" dirty="0">
                <a:solidFill>
                  <a:srgbClr val="222222"/>
                </a:solidFill>
                <a:latin typeface="Arial MT"/>
                <a:cs typeface="Arial MT"/>
              </a:rPr>
              <a:t> </a:t>
            </a:r>
            <a:r>
              <a:rPr sz="1900" spc="75" dirty="0">
                <a:solidFill>
                  <a:srgbClr val="222222"/>
                </a:solidFill>
                <a:latin typeface="Arial MT"/>
                <a:cs typeface="Arial MT"/>
              </a:rPr>
              <a:t>otter,</a:t>
            </a:r>
            <a:r>
              <a:rPr sz="1900" spc="45" dirty="0">
                <a:solidFill>
                  <a:srgbClr val="222222"/>
                </a:solidFill>
                <a:latin typeface="Arial MT"/>
                <a:cs typeface="Arial MT"/>
              </a:rPr>
              <a:t> </a:t>
            </a:r>
            <a:r>
              <a:rPr sz="1900" dirty="0">
                <a:solidFill>
                  <a:srgbClr val="222222"/>
                </a:solidFill>
                <a:latin typeface="Arial MT"/>
                <a:cs typeface="Arial MT"/>
              </a:rPr>
              <a:t>black-tailed</a:t>
            </a:r>
            <a:r>
              <a:rPr sz="1900" spc="50" dirty="0">
                <a:solidFill>
                  <a:srgbClr val="222222"/>
                </a:solidFill>
                <a:latin typeface="Arial MT"/>
                <a:cs typeface="Arial MT"/>
              </a:rPr>
              <a:t> prairie </a:t>
            </a:r>
            <a:r>
              <a:rPr sz="1900" dirty="0">
                <a:solidFill>
                  <a:srgbClr val="222222"/>
                </a:solidFill>
                <a:latin typeface="Arial MT"/>
                <a:cs typeface="Arial MT"/>
              </a:rPr>
              <a:t>dog,</a:t>
            </a:r>
            <a:r>
              <a:rPr sz="1900" spc="85" dirty="0">
                <a:solidFill>
                  <a:srgbClr val="222222"/>
                </a:solidFill>
                <a:latin typeface="Arial MT"/>
                <a:cs typeface="Arial MT"/>
              </a:rPr>
              <a:t> </a:t>
            </a:r>
            <a:r>
              <a:rPr sz="1900" spc="60" dirty="0">
                <a:solidFill>
                  <a:srgbClr val="222222"/>
                </a:solidFill>
                <a:latin typeface="Arial MT"/>
                <a:cs typeface="Arial MT"/>
              </a:rPr>
              <a:t>blue</a:t>
            </a:r>
            <a:r>
              <a:rPr sz="1900" spc="85" dirty="0">
                <a:solidFill>
                  <a:srgbClr val="222222"/>
                </a:solidFill>
                <a:latin typeface="Arial MT"/>
                <a:cs typeface="Arial MT"/>
              </a:rPr>
              <a:t> </a:t>
            </a:r>
            <a:r>
              <a:rPr sz="1900" dirty="0">
                <a:solidFill>
                  <a:srgbClr val="222222"/>
                </a:solidFill>
                <a:latin typeface="Arial MT"/>
                <a:cs typeface="Arial MT"/>
              </a:rPr>
              <a:t>whale</a:t>
            </a:r>
            <a:r>
              <a:rPr sz="1900" spc="85" dirty="0">
                <a:solidFill>
                  <a:srgbClr val="222222"/>
                </a:solidFill>
                <a:latin typeface="Arial MT"/>
                <a:cs typeface="Arial MT"/>
              </a:rPr>
              <a:t> </a:t>
            </a:r>
            <a:r>
              <a:rPr sz="1900" spc="50" dirty="0">
                <a:solidFill>
                  <a:srgbClr val="222222"/>
                </a:solidFill>
                <a:latin typeface="Arial MT"/>
                <a:cs typeface="Arial MT"/>
              </a:rPr>
              <a:t>and</a:t>
            </a:r>
            <a:r>
              <a:rPr sz="1900" spc="90" dirty="0">
                <a:solidFill>
                  <a:srgbClr val="222222"/>
                </a:solidFill>
                <a:latin typeface="Arial MT"/>
                <a:cs typeface="Arial MT"/>
              </a:rPr>
              <a:t> </a:t>
            </a:r>
            <a:r>
              <a:rPr sz="1900" dirty="0">
                <a:solidFill>
                  <a:srgbClr val="222222"/>
                </a:solidFill>
                <a:latin typeface="Arial MT"/>
                <a:cs typeface="Arial MT"/>
              </a:rPr>
              <a:t>eastern</a:t>
            </a:r>
            <a:r>
              <a:rPr sz="1900" spc="80" dirty="0">
                <a:solidFill>
                  <a:srgbClr val="222222"/>
                </a:solidFill>
                <a:latin typeface="Arial MT"/>
                <a:cs typeface="Arial MT"/>
              </a:rPr>
              <a:t> </a:t>
            </a:r>
            <a:r>
              <a:rPr sz="1900" spc="45" dirty="0">
                <a:solidFill>
                  <a:srgbClr val="222222"/>
                </a:solidFill>
                <a:latin typeface="Arial MT"/>
                <a:cs typeface="Arial MT"/>
              </a:rPr>
              <a:t>tiger</a:t>
            </a:r>
            <a:r>
              <a:rPr lang="en-CA" sz="1900" spc="45" dirty="0">
                <a:latin typeface="Arial MT"/>
                <a:cs typeface="Arial MT"/>
              </a:rPr>
              <a:t> </a:t>
            </a:r>
            <a:r>
              <a:rPr sz="1900" dirty="0">
                <a:solidFill>
                  <a:srgbClr val="222222"/>
                </a:solidFill>
                <a:latin typeface="Arial MT"/>
                <a:cs typeface="Arial MT"/>
              </a:rPr>
              <a:t>swallowtail.</a:t>
            </a:r>
            <a:r>
              <a:rPr sz="1900" spc="40" dirty="0">
                <a:solidFill>
                  <a:srgbClr val="222222"/>
                </a:solidFill>
                <a:latin typeface="Arial MT"/>
                <a:cs typeface="Arial MT"/>
              </a:rPr>
              <a:t> </a:t>
            </a:r>
            <a:r>
              <a:rPr sz="1900" dirty="0">
                <a:solidFill>
                  <a:srgbClr val="222222"/>
                </a:solidFill>
                <a:latin typeface="Arial MT"/>
                <a:cs typeface="Arial MT"/>
              </a:rPr>
              <a:t>Tell</a:t>
            </a:r>
            <a:r>
              <a:rPr sz="1900" spc="35" dirty="0">
                <a:solidFill>
                  <a:srgbClr val="222222"/>
                </a:solidFill>
                <a:latin typeface="Arial MT"/>
                <a:cs typeface="Arial MT"/>
              </a:rPr>
              <a:t> </a:t>
            </a:r>
            <a:r>
              <a:rPr sz="1900" spc="75" dirty="0">
                <a:solidFill>
                  <a:srgbClr val="222222"/>
                </a:solidFill>
                <a:latin typeface="Arial MT"/>
                <a:cs typeface="Arial MT"/>
              </a:rPr>
              <a:t>the</a:t>
            </a:r>
            <a:r>
              <a:rPr sz="1900" spc="45" dirty="0">
                <a:solidFill>
                  <a:srgbClr val="222222"/>
                </a:solidFill>
                <a:latin typeface="Arial MT"/>
                <a:cs typeface="Arial MT"/>
              </a:rPr>
              <a:t> </a:t>
            </a:r>
            <a:r>
              <a:rPr sz="1900" spc="-10" dirty="0">
                <a:solidFill>
                  <a:srgbClr val="222222"/>
                </a:solidFill>
                <a:latin typeface="Arial MT"/>
                <a:cs typeface="Arial MT"/>
              </a:rPr>
              <a:t>class</a:t>
            </a:r>
            <a:r>
              <a:rPr sz="1900" spc="40" dirty="0">
                <a:solidFill>
                  <a:srgbClr val="222222"/>
                </a:solidFill>
                <a:latin typeface="Arial MT"/>
                <a:cs typeface="Arial MT"/>
              </a:rPr>
              <a:t> </a:t>
            </a:r>
            <a:r>
              <a:rPr sz="1900" spc="90" dirty="0">
                <a:solidFill>
                  <a:srgbClr val="222222"/>
                </a:solidFill>
                <a:latin typeface="Arial MT"/>
                <a:cs typeface="Arial MT"/>
              </a:rPr>
              <a:t>that</a:t>
            </a:r>
            <a:r>
              <a:rPr sz="1900" spc="35" dirty="0">
                <a:solidFill>
                  <a:srgbClr val="222222"/>
                </a:solidFill>
                <a:latin typeface="Arial MT"/>
                <a:cs typeface="Arial MT"/>
              </a:rPr>
              <a:t> </a:t>
            </a:r>
            <a:r>
              <a:rPr sz="1900" spc="-10" dirty="0">
                <a:solidFill>
                  <a:srgbClr val="222222"/>
                </a:solidFill>
                <a:latin typeface="Arial MT"/>
                <a:cs typeface="Arial MT"/>
              </a:rPr>
              <a:t>today,</a:t>
            </a:r>
            <a:r>
              <a:rPr lang="en-CA" sz="1900" dirty="0">
                <a:latin typeface="Arial MT"/>
                <a:cs typeface="Arial MT"/>
              </a:rPr>
              <a:t> </a:t>
            </a:r>
            <a:r>
              <a:rPr sz="1900" spc="55" dirty="0">
                <a:solidFill>
                  <a:srgbClr val="222222"/>
                </a:solidFill>
                <a:latin typeface="Arial MT"/>
                <a:cs typeface="Arial MT"/>
              </a:rPr>
              <a:t>they</a:t>
            </a:r>
            <a:r>
              <a:rPr sz="1900" spc="35" dirty="0">
                <a:solidFill>
                  <a:srgbClr val="222222"/>
                </a:solidFill>
                <a:latin typeface="Arial MT"/>
                <a:cs typeface="Arial MT"/>
              </a:rPr>
              <a:t> </a:t>
            </a:r>
            <a:r>
              <a:rPr sz="1900" dirty="0">
                <a:solidFill>
                  <a:srgbClr val="222222"/>
                </a:solidFill>
                <a:latin typeface="Arial MT"/>
                <a:cs typeface="Arial MT"/>
              </a:rPr>
              <a:t>are</a:t>
            </a:r>
            <a:r>
              <a:rPr sz="1900" spc="35" dirty="0">
                <a:solidFill>
                  <a:srgbClr val="222222"/>
                </a:solidFill>
                <a:latin typeface="Arial MT"/>
                <a:cs typeface="Arial MT"/>
              </a:rPr>
              <a:t> </a:t>
            </a:r>
            <a:r>
              <a:rPr sz="1900" dirty="0">
                <a:solidFill>
                  <a:srgbClr val="222222"/>
                </a:solidFill>
                <a:latin typeface="Arial MT"/>
                <a:cs typeface="Arial MT"/>
              </a:rPr>
              <a:t>going</a:t>
            </a:r>
            <a:r>
              <a:rPr sz="1900" spc="35" dirty="0">
                <a:solidFill>
                  <a:srgbClr val="222222"/>
                </a:solidFill>
                <a:latin typeface="Arial MT"/>
                <a:cs typeface="Arial MT"/>
              </a:rPr>
              <a:t> </a:t>
            </a:r>
            <a:r>
              <a:rPr sz="1900" spc="110" dirty="0">
                <a:solidFill>
                  <a:srgbClr val="222222"/>
                </a:solidFill>
                <a:latin typeface="Arial MT"/>
                <a:cs typeface="Arial MT"/>
              </a:rPr>
              <a:t>to</a:t>
            </a:r>
            <a:r>
              <a:rPr sz="1900" spc="40" dirty="0">
                <a:solidFill>
                  <a:srgbClr val="222222"/>
                </a:solidFill>
                <a:latin typeface="Arial MT"/>
                <a:cs typeface="Arial MT"/>
              </a:rPr>
              <a:t> </a:t>
            </a:r>
            <a:r>
              <a:rPr sz="1900" dirty="0">
                <a:solidFill>
                  <a:srgbClr val="222222"/>
                </a:solidFill>
                <a:latin typeface="Arial MT"/>
                <a:cs typeface="Arial MT"/>
              </a:rPr>
              <a:t>be</a:t>
            </a:r>
            <a:r>
              <a:rPr sz="1900" spc="35" dirty="0">
                <a:solidFill>
                  <a:srgbClr val="222222"/>
                </a:solidFill>
                <a:latin typeface="Arial MT"/>
                <a:cs typeface="Arial MT"/>
              </a:rPr>
              <a:t> </a:t>
            </a:r>
            <a:r>
              <a:rPr sz="1900" spc="-10" dirty="0">
                <a:solidFill>
                  <a:srgbClr val="222222"/>
                </a:solidFill>
                <a:latin typeface="Arial MT"/>
                <a:cs typeface="Arial MT"/>
              </a:rPr>
              <a:t>researchers </a:t>
            </a:r>
            <a:r>
              <a:rPr sz="1900" spc="50" dirty="0">
                <a:solidFill>
                  <a:srgbClr val="222222"/>
                </a:solidFill>
                <a:latin typeface="Arial MT"/>
                <a:cs typeface="Arial MT"/>
              </a:rPr>
              <a:t>and</a:t>
            </a:r>
            <a:r>
              <a:rPr sz="1900" spc="35" dirty="0">
                <a:solidFill>
                  <a:srgbClr val="222222"/>
                </a:solidFill>
                <a:latin typeface="Arial MT"/>
                <a:cs typeface="Arial MT"/>
              </a:rPr>
              <a:t> </a:t>
            </a:r>
            <a:r>
              <a:rPr sz="1900" spc="50" dirty="0">
                <a:solidFill>
                  <a:srgbClr val="222222"/>
                </a:solidFill>
                <a:latin typeface="Arial MT"/>
                <a:cs typeface="Arial MT"/>
              </a:rPr>
              <a:t>cartographers</a:t>
            </a:r>
            <a:r>
              <a:rPr sz="1900" spc="40" dirty="0">
                <a:solidFill>
                  <a:srgbClr val="222222"/>
                </a:solidFill>
                <a:latin typeface="Arial MT"/>
                <a:cs typeface="Arial MT"/>
              </a:rPr>
              <a:t> </a:t>
            </a:r>
            <a:r>
              <a:rPr sz="1900" dirty="0">
                <a:solidFill>
                  <a:srgbClr val="222222"/>
                </a:solidFill>
                <a:latin typeface="Arial MT"/>
                <a:cs typeface="Arial MT"/>
              </a:rPr>
              <a:t>(map</a:t>
            </a:r>
            <a:r>
              <a:rPr sz="1900" spc="40" dirty="0">
                <a:solidFill>
                  <a:srgbClr val="222222"/>
                </a:solidFill>
                <a:latin typeface="Arial MT"/>
                <a:cs typeface="Arial MT"/>
              </a:rPr>
              <a:t> </a:t>
            </a:r>
            <a:r>
              <a:rPr sz="1900" spc="-10" dirty="0">
                <a:solidFill>
                  <a:srgbClr val="222222"/>
                </a:solidFill>
                <a:latin typeface="Arial MT"/>
                <a:cs typeface="Arial MT"/>
              </a:rPr>
              <a:t>makers).</a:t>
            </a:r>
            <a:endParaRPr sz="1900" dirty="0">
              <a:latin typeface="Arial MT"/>
              <a:cs typeface="Arial MT"/>
            </a:endParaRPr>
          </a:p>
        </p:txBody>
      </p:sp>
      <p:sp>
        <p:nvSpPr>
          <p:cNvPr id="6" name="object 6"/>
          <p:cNvSpPr txBox="1"/>
          <p:nvPr/>
        </p:nvSpPr>
        <p:spPr>
          <a:xfrm>
            <a:off x="929679" y="889326"/>
            <a:ext cx="4863465" cy="6555962"/>
          </a:xfrm>
          <a:prstGeom prst="rect">
            <a:avLst/>
          </a:prstGeom>
        </p:spPr>
        <p:txBody>
          <a:bodyPr vert="horz" wrap="square" lIns="0" tIns="74295" rIns="0" bIns="0" rtlCol="0">
            <a:spAutoFit/>
          </a:bodyPr>
          <a:lstStyle/>
          <a:p>
            <a:pPr marL="1120775" marR="5080" indent="-1100138">
              <a:lnSpc>
                <a:spcPts val="2280"/>
              </a:lnSpc>
              <a:spcBef>
                <a:spcPts val="585"/>
              </a:spcBef>
            </a:pPr>
            <a:r>
              <a:rPr sz="2000" b="1" dirty="0">
                <a:solidFill>
                  <a:srgbClr val="047390"/>
                </a:solidFill>
                <a:latin typeface="Arial MT"/>
              </a:rPr>
              <a:t>Step 2</a:t>
            </a:r>
            <a:r>
              <a:rPr lang="en-CA" sz="24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MT"/>
                <a:cs typeface="Arial MT"/>
              </a:rPr>
              <a:t>Based on what the class knows,  you can develop a “Know, Wonder, Learn” chart. After listing all that the class “knows” in the knowledge section of the chart, ask the students if they “wonder” anything about maps. Give them time to think. Be prepared to prompt if necessary. Once you have recorded their thoughts and wonders, it’s time for the “learning” part of this activity!</a:t>
            </a:r>
            <a:endParaRPr sz="1900" dirty="0">
              <a:latin typeface="Arial MT"/>
              <a:cs typeface="Arial MT"/>
            </a:endParaRPr>
          </a:p>
          <a:p>
            <a:pPr marL="1120775" indent="-1100138">
              <a:lnSpc>
                <a:spcPct val="100000"/>
              </a:lnSpc>
              <a:spcBef>
                <a:spcPts val="95"/>
              </a:spcBef>
            </a:pPr>
            <a:endParaRPr sz="1900" dirty="0">
              <a:latin typeface="Arial MT"/>
              <a:cs typeface="Arial MT"/>
            </a:endParaRPr>
          </a:p>
          <a:p>
            <a:pPr marL="1120775" marR="5715" indent="-1100138">
              <a:lnSpc>
                <a:spcPts val="2280"/>
              </a:lnSpc>
              <a:spcBef>
                <a:spcPts val="5"/>
              </a:spcBef>
            </a:pPr>
            <a:r>
              <a:rPr sz="2000" b="1" dirty="0">
                <a:solidFill>
                  <a:srgbClr val="047390"/>
                </a:solidFill>
                <a:latin typeface="Arial MT"/>
              </a:rPr>
              <a:t>Step 3</a:t>
            </a:r>
            <a:r>
              <a:rPr lang="en-CA" sz="24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MT"/>
                <a:cs typeface="Arial MT"/>
              </a:rPr>
              <a:t>Depending on the class’s level of knowledge about maps, you may wish to create an anchor chart about maps. Please see Figure 1 for an example. If necessary, develop the anchor chart together, before you ask the students to create their own maps. This may require a full class period.</a:t>
            </a:r>
            <a:endParaRPr sz="1900" dirty="0">
              <a:latin typeface="Arial MT"/>
              <a:cs typeface="Arial MT"/>
            </a:endParaRPr>
          </a:p>
        </p:txBody>
      </p:sp>
      <p:sp>
        <p:nvSpPr>
          <p:cNvPr id="7" name="object 7"/>
          <p:cNvSpPr txBox="1"/>
          <p:nvPr/>
        </p:nvSpPr>
        <p:spPr>
          <a:xfrm>
            <a:off x="5109798" y="9593702"/>
            <a:ext cx="1376680" cy="478155"/>
          </a:xfrm>
          <a:prstGeom prst="rect">
            <a:avLst/>
          </a:prstGeom>
        </p:spPr>
        <p:txBody>
          <a:bodyPr vert="horz" wrap="square" lIns="0" tIns="12065" rIns="0" bIns="0" rtlCol="0">
            <a:spAutoFit/>
          </a:bodyPr>
          <a:lstStyle/>
          <a:p>
            <a:pPr marL="170815" marR="5080" indent="-158750">
              <a:lnSpc>
                <a:spcPct val="102299"/>
              </a:lnSpc>
              <a:spcBef>
                <a:spcPts val="95"/>
              </a:spcBef>
            </a:pPr>
            <a:r>
              <a:rPr sz="1450" i="1" spc="-25" dirty="0">
                <a:solidFill>
                  <a:srgbClr val="047390"/>
                </a:solidFill>
                <a:latin typeface="Trebuchet MS"/>
                <a:cs typeface="Trebuchet MS"/>
              </a:rPr>
              <a:t>Figure</a:t>
            </a:r>
            <a:r>
              <a:rPr sz="1450" i="1" spc="-50" dirty="0">
                <a:solidFill>
                  <a:srgbClr val="047390"/>
                </a:solidFill>
                <a:latin typeface="Trebuchet MS"/>
                <a:cs typeface="Trebuchet MS"/>
              </a:rPr>
              <a:t> </a:t>
            </a:r>
            <a:r>
              <a:rPr sz="1450" i="1" spc="-65" dirty="0">
                <a:solidFill>
                  <a:srgbClr val="047390"/>
                </a:solidFill>
                <a:latin typeface="Trebuchet MS"/>
                <a:cs typeface="Trebuchet MS"/>
              </a:rPr>
              <a:t>1.</a:t>
            </a:r>
            <a:r>
              <a:rPr sz="1450" i="1" spc="-50" dirty="0">
                <a:solidFill>
                  <a:srgbClr val="047390"/>
                </a:solidFill>
                <a:latin typeface="Trebuchet MS"/>
                <a:cs typeface="Trebuchet MS"/>
              </a:rPr>
              <a:t> </a:t>
            </a:r>
            <a:r>
              <a:rPr sz="1450" i="1" spc="-10" dirty="0">
                <a:solidFill>
                  <a:srgbClr val="047390"/>
                </a:solidFill>
                <a:latin typeface="Trebuchet MS"/>
                <a:cs typeface="Trebuchet MS"/>
              </a:rPr>
              <a:t>Anchor </a:t>
            </a:r>
            <a:r>
              <a:rPr sz="1450" i="1" dirty="0">
                <a:solidFill>
                  <a:srgbClr val="047390"/>
                </a:solidFill>
                <a:latin typeface="Trebuchet MS"/>
                <a:cs typeface="Trebuchet MS"/>
              </a:rPr>
              <a:t>chart</a:t>
            </a:r>
            <a:r>
              <a:rPr sz="1450" i="1" spc="-90" dirty="0">
                <a:solidFill>
                  <a:srgbClr val="047390"/>
                </a:solidFill>
                <a:latin typeface="Trebuchet MS"/>
                <a:cs typeface="Trebuchet MS"/>
              </a:rPr>
              <a:t> </a:t>
            </a:r>
            <a:r>
              <a:rPr sz="1450" i="1" spc="-10" dirty="0">
                <a:solidFill>
                  <a:srgbClr val="047390"/>
                </a:solidFill>
                <a:latin typeface="Trebuchet MS"/>
                <a:cs typeface="Trebuchet MS"/>
              </a:rPr>
              <a:t>example</a:t>
            </a:r>
            <a:endParaRPr sz="1450" dirty="0">
              <a:latin typeface="Trebuchet MS"/>
              <a:cs typeface="Trebuchet MS"/>
            </a:endParaRPr>
          </a:p>
        </p:txBody>
      </p:sp>
      <p:sp>
        <p:nvSpPr>
          <p:cNvPr id="12" name="object 13">
            <a:extLst>
              <a:ext uri="{FF2B5EF4-FFF2-40B4-BE49-F238E27FC236}">
                <a16:creationId xmlns:a16="http://schemas.microsoft.com/office/drawing/2014/main" id="{353ACAE4-9E66-4F52-6728-B097B291AA31}"/>
              </a:ext>
            </a:extLst>
          </p:cNvPr>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3" name="object 14">
            <a:extLst>
              <a:ext uri="{FF2B5EF4-FFF2-40B4-BE49-F238E27FC236}">
                <a16:creationId xmlns:a16="http://schemas.microsoft.com/office/drawing/2014/main" id="{8CC2F84C-084E-A577-67FE-4026B0B7A0CB}"/>
              </a:ext>
            </a:extLst>
          </p:cNvPr>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5</a:t>
            </a:fld>
            <a:endParaRPr lang="en-CA"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603792" y="0"/>
            <a:ext cx="8738445" cy="10177700"/>
          </a:xfrm>
          <a:prstGeom prst="rect">
            <a:avLst/>
          </a:prstGeom>
        </p:spPr>
      </p:pic>
      <p:grpSp>
        <p:nvGrpSpPr>
          <p:cNvPr id="3" name="object 3"/>
          <p:cNvGrpSpPr/>
          <p:nvPr/>
        </p:nvGrpSpPr>
        <p:grpSpPr>
          <a:xfrm>
            <a:off x="942383" y="942378"/>
            <a:ext cx="4925060" cy="4856480"/>
            <a:chOff x="942383" y="942378"/>
            <a:chExt cx="4925060" cy="4856480"/>
          </a:xfrm>
        </p:grpSpPr>
        <p:sp>
          <p:nvSpPr>
            <p:cNvPr id="4" name="object 4"/>
            <p:cNvSpPr/>
            <p:nvPr/>
          </p:nvSpPr>
          <p:spPr>
            <a:xfrm>
              <a:off x="958646" y="1189820"/>
              <a:ext cx="4908550" cy="4608830"/>
            </a:xfrm>
            <a:custGeom>
              <a:avLst/>
              <a:gdLst/>
              <a:ahLst/>
              <a:cxnLst/>
              <a:rect l="l" t="t" r="r" b="b"/>
              <a:pathLst>
                <a:path w="4908550" h="4608830">
                  <a:moveTo>
                    <a:pt x="4844292" y="0"/>
                  </a:moveTo>
                  <a:lnTo>
                    <a:pt x="64249" y="0"/>
                  </a:lnTo>
                  <a:lnTo>
                    <a:pt x="39239" y="5048"/>
                  </a:lnTo>
                  <a:lnTo>
                    <a:pt x="18817" y="18817"/>
                  </a:lnTo>
                  <a:lnTo>
                    <a:pt x="5048" y="39239"/>
                  </a:lnTo>
                  <a:lnTo>
                    <a:pt x="0" y="64249"/>
                  </a:lnTo>
                  <a:lnTo>
                    <a:pt x="0" y="4544552"/>
                  </a:lnTo>
                  <a:lnTo>
                    <a:pt x="5048" y="4569563"/>
                  </a:lnTo>
                  <a:lnTo>
                    <a:pt x="18817" y="4589989"/>
                  </a:lnTo>
                  <a:lnTo>
                    <a:pt x="39239" y="4603762"/>
                  </a:lnTo>
                  <a:lnTo>
                    <a:pt x="64249" y="4608812"/>
                  </a:lnTo>
                  <a:lnTo>
                    <a:pt x="4844292" y="4608812"/>
                  </a:lnTo>
                  <a:lnTo>
                    <a:pt x="4869301" y="4603762"/>
                  </a:lnTo>
                  <a:lnTo>
                    <a:pt x="4889724" y="4589989"/>
                  </a:lnTo>
                  <a:lnTo>
                    <a:pt x="4903492" y="4569563"/>
                  </a:lnTo>
                  <a:lnTo>
                    <a:pt x="4908541" y="4544552"/>
                  </a:lnTo>
                  <a:lnTo>
                    <a:pt x="4908541" y="64249"/>
                  </a:lnTo>
                  <a:lnTo>
                    <a:pt x="4903492" y="39239"/>
                  </a:lnTo>
                  <a:lnTo>
                    <a:pt x="4889724" y="18817"/>
                  </a:lnTo>
                  <a:lnTo>
                    <a:pt x="4869301" y="5048"/>
                  </a:lnTo>
                  <a:lnTo>
                    <a:pt x="4844292" y="0"/>
                  </a:lnTo>
                  <a:close/>
                </a:path>
              </a:pathLst>
            </a:custGeom>
            <a:solidFill>
              <a:srgbClr val="FCC941"/>
            </a:solidFill>
          </p:spPr>
          <p:txBody>
            <a:bodyPr wrap="square" lIns="0" tIns="0" rIns="0" bIns="0" rtlCol="0"/>
            <a:lstStyle/>
            <a:p>
              <a:endParaRPr/>
            </a:p>
          </p:txBody>
        </p:sp>
        <p:sp>
          <p:nvSpPr>
            <p:cNvPr id="5" name="object 5"/>
            <p:cNvSpPr/>
            <p:nvPr/>
          </p:nvSpPr>
          <p:spPr>
            <a:xfrm>
              <a:off x="942383" y="942378"/>
              <a:ext cx="1585595" cy="495300"/>
            </a:xfrm>
            <a:custGeom>
              <a:avLst/>
              <a:gdLst/>
              <a:ahLst/>
              <a:cxnLst/>
              <a:rect l="l" t="t" r="r" b="b"/>
              <a:pathLst>
                <a:path w="1585595" h="495300">
                  <a:moveTo>
                    <a:pt x="1520990" y="0"/>
                  </a:moveTo>
                  <a:lnTo>
                    <a:pt x="64249" y="0"/>
                  </a:lnTo>
                  <a:lnTo>
                    <a:pt x="39239" y="5048"/>
                  </a:lnTo>
                  <a:lnTo>
                    <a:pt x="18817" y="18817"/>
                  </a:lnTo>
                  <a:lnTo>
                    <a:pt x="5048" y="39239"/>
                  </a:lnTo>
                  <a:lnTo>
                    <a:pt x="0" y="64249"/>
                  </a:lnTo>
                  <a:lnTo>
                    <a:pt x="0" y="430625"/>
                  </a:lnTo>
                  <a:lnTo>
                    <a:pt x="5048" y="455636"/>
                  </a:lnTo>
                  <a:lnTo>
                    <a:pt x="18817" y="476062"/>
                  </a:lnTo>
                  <a:lnTo>
                    <a:pt x="39239" y="489835"/>
                  </a:lnTo>
                  <a:lnTo>
                    <a:pt x="64249" y="494885"/>
                  </a:lnTo>
                  <a:lnTo>
                    <a:pt x="1520990" y="494885"/>
                  </a:lnTo>
                  <a:lnTo>
                    <a:pt x="1546005" y="489835"/>
                  </a:lnTo>
                  <a:lnTo>
                    <a:pt x="1566431" y="476062"/>
                  </a:lnTo>
                  <a:lnTo>
                    <a:pt x="1580201" y="455636"/>
                  </a:lnTo>
                  <a:lnTo>
                    <a:pt x="1585250" y="430625"/>
                  </a:lnTo>
                  <a:lnTo>
                    <a:pt x="1585250" y="64249"/>
                  </a:lnTo>
                  <a:lnTo>
                    <a:pt x="1580201" y="39239"/>
                  </a:lnTo>
                  <a:lnTo>
                    <a:pt x="1566431" y="18817"/>
                  </a:lnTo>
                  <a:lnTo>
                    <a:pt x="1546005" y="5048"/>
                  </a:lnTo>
                  <a:lnTo>
                    <a:pt x="1520990" y="0"/>
                  </a:lnTo>
                  <a:close/>
                </a:path>
              </a:pathLst>
            </a:custGeom>
            <a:solidFill>
              <a:srgbClr val="222222"/>
            </a:solidFill>
          </p:spPr>
          <p:txBody>
            <a:bodyPr wrap="square" lIns="0" tIns="0" rIns="0" bIns="0" rtlCol="0"/>
            <a:lstStyle/>
            <a:p>
              <a:endParaRPr/>
            </a:p>
          </p:txBody>
        </p:sp>
      </p:grpSp>
      <p:sp>
        <p:nvSpPr>
          <p:cNvPr id="6" name="object 6"/>
          <p:cNvSpPr txBox="1"/>
          <p:nvPr/>
        </p:nvSpPr>
        <p:spPr>
          <a:xfrm>
            <a:off x="1043907" y="980678"/>
            <a:ext cx="4453890" cy="4520565"/>
          </a:xfrm>
          <a:prstGeom prst="rect">
            <a:avLst/>
          </a:prstGeom>
        </p:spPr>
        <p:txBody>
          <a:bodyPr vert="horz" wrap="square" lIns="0" tIns="92075" rIns="0" bIns="0" rtlCol="0">
            <a:spAutoFit/>
          </a:bodyPr>
          <a:lstStyle/>
          <a:p>
            <a:pPr marL="12700">
              <a:lnSpc>
                <a:spcPct val="100000"/>
              </a:lnSpc>
              <a:spcBef>
                <a:spcPts val="725"/>
              </a:spcBef>
            </a:pPr>
            <a:r>
              <a:rPr sz="1900" b="1" dirty="0">
                <a:solidFill>
                  <a:srgbClr val="FFCD03"/>
                </a:solidFill>
                <a:latin typeface="Arial" panose="020B0604020202020204" pitchFamily="34" charset="0"/>
                <a:cs typeface="Arial" panose="020B0604020202020204" pitchFamily="34" charset="0"/>
              </a:rPr>
              <a:t>Teacher tip</a:t>
            </a:r>
            <a:endParaRPr sz="1900" b="1" dirty="0">
              <a:latin typeface="Arial" panose="020B0604020202020204" pitchFamily="34" charset="0"/>
              <a:cs typeface="Arial" panose="020B0604020202020204" pitchFamily="34" charset="0"/>
            </a:endParaRPr>
          </a:p>
          <a:p>
            <a:pPr marL="149860" marR="5080">
              <a:lnSpc>
                <a:spcPct val="100000"/>
              </a:lnSpc>
              <a:spcBef>
                <a:spcPts val="620"/>
              </a:spcBef>
            </a:pPr>
            <a:r>
              <a:rPr sz="1900" dirty="0">
                <a:latin typeface="Arial MT"/>
                <a:cs typeface="Arial MT"/>
              </a:rPr>
              <a:t>The size of each group (four to six students per species group) and the supplies available will determine the type of maps that will be created. If students can work on the map co-operatively, then they can be given the tasks below and add to the main map. If these students are happier working on their own, they can do a separate map for their specific task, creating a map “collage” of their work. In each species group, assign different students with the task of highlighting different information on the map.</a:t>
            </a:r>
          </a:p>
        </p:txBody>
      </p:sp>
      <p:sp>
        <p:nvSpPr>
          <p:cNvPr id="7" name="object 7"/>
          <p:cNvSpPr txBox="1"/>
          <p:nvPr/>
        </p:nvSpPr>
        <p:spPr>
          <a:xfrm>
            <a:off x="6891028" y="975475"/>
            <a:ext cx="4258945" cy="9488816"/>
          </a:xfrm>
          <a:prstGeom prst="rect">
            <a:avLst/>
          </a:prstGeom>
        </p:spPr>
        <p:txBody>
          <a:bodyPr vert="horz" wrap="square" lIns="0" tIns="12065" rIns="0" bIns="0" rtlCol="0">
            <a:spAutoFit/>
          </a:bodyPr>
          <a:lstStyle/>
          <a:p>
            <a:pPr marL="12700" marR="14604" algn="l">
              <a:lnSpc>
                <a:spcPct val="100000"/>
              </a:lnSpc>
              <a:spcBef>
                <a:spcPts val="95"/>
              </a:spcBef>
            </a:pPr>
            <a:r>
              <a:rPr sz="1900" b="1" dirty="0">
                <a:solidFill>
                  <a:srgbClr val="222222"/>
                </a:solidFill>
                <a:latin typeface="Arial" panose="020B0604020202020204" pitchFamily="34" charset="0"/>
                <a:cs typeface="Arial" panose="020B0604020202020204" pitchFamily="34" charset="0"/>
              </a:rPr>
              <a:t>Habitat type: </a:t>
            </a:r>
            <a:r>
              <a:rPr sz="1900" dirty="0">
                <a:solidFill>
                  <a:srgbClr val="222222"/>
                </a:solidFill>
                <a:latin typeface="Arial" panose="020B0604020202020204" pitchFamily="34" charset="0"/>
                <a:cs typeface="Arial" panose="020B0604020202020204" pitchFamily="34" charset="0"/>
              </a:rPr>
              <a:t>The habitat could include grasslands, rocky areas (caves and mountains), cities, forests, marine and coastal habitats and freshwater. Research the species’ </a:t>
            </a:r>
            <a:r>
              <a:rPr lang="fr-CA" sz="1900">
                <a:solidFill>
                  <a:srgbClr val="222222"/>
                </a:solidFill>
                <a:latin typeface="Arial" panose="020B0604020202020204" pitchFamily="34" charset="0"/>
                <a:cs typeface="Arial" panose="020B0604020202020204" pitchFamily="34" charset="0"/>
              </a:rPr>
              <a:t>habitat </a:t>
            </a:r>
            <a:r>
              <a:rPr sz="1900">
                <a:solidFill>
                  <a:srgbClr val="222222"/>
                </a:solidFill>
                <a:latin typeface="Arial" panose="020B0604020202020204" pitchFamily="34" charset="0"/>
                <a:cs typeface="Arial" panose="020B0604020202020204" pitchFamily="34" charset="0"/>
              </a:rPr>
              <a:t>and </a:t>
            </a:r>
            <a:r>
              <a:rPr sz="1900" dirty="0">
                <a:solidFill>
                  <a:srgbClr val="222222"/>
                </a:solidFill>
                <a:latin typeface="Arial" panose="020B0604020202020204" pitchFamily="34" charset="0"/>
                <a:cs typeface="Arial" panose="020B0604020202020204" pitchFamily="34" charset="0"/>
              </a:rPr>
              <a:t>colour it in.</a:t>
            </a:r>
            <a:endParaRPr sz="1900" dirty="0">
              <a:latin typeface="Arial" panose="020B0604020202020204" pitchFamily="34" charset="0"/>
              <a:cs typeface="Arial" panose="020B0604020202020204" pitchFamily="34" charset="0"/>
            </a:endParaRPr>
          </a:p>
          <a:p>
            <a:pPr marL="12700" marR="103505" algn="l">
              <a:lnSpc>
                <a:spcPct val="100000"/>
              </a:lnSpc>
              <a:spcBef>
                <a:spcPts val="1830"/>
              </a:spcBef>
            </a:pPr>
            <a:r>
              <a:rPr sz="1900" b="1" dirty="0">
                <a:solidFill>
                  <a:srgbClr val="222222"/>
                </a:solidFill>
                <a:latin typeface="Arial" panose="020B0604020202020204" pitchFamily="34" charset="0"/>
                <a:cs typeface="Arial" panose="020B0604020202020204" pitchFamily="34" charset="0"/>
              </a:rPr>
              <a:t>Threats (What is causing this species harm?): </a:t>
            </a:r>
            <a:r>
              <a:rPr sz="1900" dirty="0">
                <a:solidFill>
                  <a:srgbClr val="222222"/>
                </a:solidFill>
                <a:latin typeface="Arial" panose="020B0604020202020204" pitchFamily="34" charset="0"/>
                <a:cs typeface="Arial" panose="020B0604020202020204" pitchFamily="34" charset="0"/>
              </a:rPr>
              <a:t>Students can refer to the </a:t>
            </a:r>
            <a:r>
              <a:rPr sz="1900" b="1" dirty="0">
                <a:solidFill>
                  <a:srgbClr val="222222"/>
                </a:solidFill>
                <a:latin typeface="Arial" panose="020B0604020202020204" pitchFamily="34" charset="0"/>
                <a:cs typeface="Arial" panose="020B0604020202020204" pitchFamily="34" charset="0"/>
              </a:rPr>
              <a:t>species stories </a:t>
            </a:r>
            <a:r>
              <a:rPr sz="1900" dirty="0">
                <a:solidFill>
                  <a:srgbClr val="222222"/>
                </a:solidFill>
                <a:latin typeface="Arial" panose="020B0604020202020204" pitchFamily="34" charset="0"/>
                <a:cs typeface="Arial" panose="020B0604020202020204" pitchFamily="34" charset="0"/>
              </a:rPr>
              <a:t>section of WWF-Canada’s LPRC for Kids website (wwf.ca/lprckids) for information about threats to their species.</a:t>
            </a:r>
            <a:endParaRPr sz="1900" dirty="0">
              <a:latin typeface="Arial" panose="020B0604020202020204" pitchFamily="34" charset="0"/>
              <a:cs typeface="Arial" panose="020B0604020202020204" pitchFamily="34" charset="0"/>
            </a:endParaRPr>
          </a:p>
          <a:p>
            <a:pPr marL="12700" marR="107950" algn="l">
              <a:lnSpc>
                <a:spcPct val="100000"/>
              </a:lnSpc>
              <a:spcBef>
                <a:spcPts val="1825"/>
              </a:spcBef>
            </a:pPr>
            <a:r>
              <a:rPr sz="1900" dirty="0">
                <a:solidFill>
                  <a:srgbClr val="222222"/>
                </a:solidFill>
                <a:latin typeface="Arial" panose="020B0604020202020204" pitchFamily="34" charset="0"/>
                <a:cs typeface="Arial" panose="020B0604020202020204" pitchFamily="34" charset="0"/>
              </a:rPr>
              <a:t>Students may illustrate specific threats and attach them to their map. For example, a blue whale map</a:t>
            </a:r>
            <a:endParaRPr sz="1900" dirty="0">
              <a:latin typeface="Arial" panose="020B0604020202020204" pitchFamily="34" charset="0"/>
              <a:cs typeface="Arial" panose="020B0604020202020204" pitchFamily="34" charset="0"/>
            </a:endParaRPr>
          </a:p>
          <a:p>
            <a:pPr marL="12700" marR="5080" algn="l">
              <a:lnSpc>
                <a:spcPts val="2280"/>
              </a:lnSpc>
              <a:spcBef>
                <a:spcPts val="65"/>
              </a:spcBef>
            </a:pPr>
            <a:r>
              <a:rPr sz="1900" dirty="0">
                <a:solidFill>
                  <a:srgbClr val="222222"/>
                </a:solidFill>
                <a:latin typeface="Arial" panose="020B0604020202020204" pitchFamily="34" charset="0"/>
                <a:cs typeface="Arial" panose="020B0604020202020204" pitchFamily="34" charset="0"/>
              </a:rPr>
              <a:t>could include ships (e.g., tanker ships, container ships, cruise ships) placed around the edges.</a:t>
            </a:r>
            <a:endParaRPr sz="1900" dirty="0">
              <a:latin typeface="Arial" panose="020B0604020202020204" pitchFamily="34" charset="0"/>
              <a:cs typeface="Arial" panose="020B0604020202020204" pitchFamily="34" charset="0"/>
            </a:endParaRPr>
          </a:p>
          <a:p>
            <a:pPr marL="12700" marR="215265" algn="l">
              <a:lnSpc>
                <a:spcPct val="100000"/>
              </a:lnSpc>
              <a:spcBef>
                <a:spcPts val="1764"/>
              </a:spcBef>
            </a:pPr>
            <a:r>
              <a:rPr sz="1900" dirty="0">
                <a:solidFill>
                  <a:srgbClr val="222222"/>
                </a:solidFill>
                <a:latin typeface="Arial" panose="020B0604020202020204" pitchFamily="34" charset="0"/>
                <a:cs typeface="Arial" panose="020B0604020202020204" pitchFamily="34" charset="0"/>
              </a:rPr>
              <a:t>Some elements of the map can be based on research (e.g., the species’ general distribution or range), while others may be more approximate or imagined (e.g., where specific threats are located). This also helps prepare students for the optional</a:t>
            </a:r>
            <a:endParaRPr sz="1900" dirty="0">
              <a:latin typeface="Arial" panose="020B0604020202020204" pitchFamily="34" charset="0"/>
              <a:cs typeface="Arial" panose="020B0604020202020204" pitchFamily="34" charset="0"/>
            </a:endParaRPr>
          </a:p>
          <a:p>
            <a:pPr marL="12700" marR="67310" algn="l">
              <a:lnSpc>
                <a:spcPts val="2280"/>
              </a:lnSpc>
              <a:spcBef>
                <a:spcPts val="45"/>
              </a:spcBef>
            </a:pPr>
            <a:r>
              <a:rPr sz="1900" dirty="0">
                <a:solidFill>
                  <a:srgbClr val="222222"/>
                </a:solidFill>
                <a:latin typeface="Arial" panose="020B0604020202020204" pitchFamily="34" charset="0"/>
                <a:cs typeface="Arial" panose="020B0604020202020204" pitchFamily="34" charset="0"/>
              </a:rPr>
              <a:t>extension activity, Wildlife Movement Explanation, where they will imagine how animals move through their habitat.</a:t>
            </a:r>
            <a:endParaRPr sz="1900" dirty="0">
              <a:latin typeface="Arial" panose="020B0604020202020204" pitchFamily="34" charset="0"/>
              <a:cs typeface="Arial" panose="020B0604020202020204" pitchFamily="34" charset="0"/>
            </a:endParaRPr>
          </a:p>
        </p:txBody>
      </p:sp>
      <p:sp>
        <p:nvSpPr>
          <p:cNvPr id="8" name="object 8"/>
          <p:cNvSpPr/>
          <p:nvPr/>
        </p:nvSpPr>
        <p:spPr>
          <a:xfrm>
            <a:off x="14236918" y="971512"/>
            <a:ext cx="4925060" cy="1896745"/>
          </a:xfrm>
          <a:custGeom>
            <a:avLst/>
            <a:gdLst/>
            <a:ahLst/>
            <a:cxnLst/>
            <a:rect l="l" t="t" r="r" b="b"/>
            <a:pathLst>
              <a:path w="4925059" h="1896745">
                <a:moveTo>
                  <a:pt x="4860553" y="0"/>
                </a:moveTo>
                <a:lnTo>
                  <a:pt x="64249" y="0"/>
                </a:lnTo>
                <a:lnTo>
                  <a:pt x="39239" y="5048"/>
                </a:lnTo>
                <a:lnTo>
                  <a:pt x="18817" y="18817"/>
                </a:lnTo>
                <a:lnTo>
                  <a:pt x="5048" y="39239"/>
                </a:lnTo>
                <a:lnTo>
                  <a:pt x="0" y="64249"/>
                </a:lnTo>
                <a:lnTo>
                  <a:pt x="0" y="1832478"/>
                </a:lnTo>
                <a:lnTo>
                  <a:pt x="5048" y="1857489"/>
                </a:lnTo>
                <a:lnTo>
                  <a:pt x="18817" y="1877915"/>
                </a:lnTo>
                <a:lnTo>
                  <a:pt x="39239" y="1891687"/>
                </a:lnTo>
                <a:lnTo>
                  <a:pt x="64249" y="1896738"/>
                </a:lnTo>
                <a:lnTo>
                  <a:pt x="4860553" y="1896738"/>
                </a:lnTo>
                <a:lnTo>
                  <a:pt x="4885563" y="1891687"/>
                </a:lnTo>
                <a:lnTo>
                  <a:pt x="4905985" y="1877915"/>
                </a:lnTo>
                <a:lnTo>
                  <a:pt x="4919754" y="1857489"/>
                </a:lnTo>
                <a:lnTo>
                  <a:pt x="4924802" y="1832478"/>
                </a:lnTo>
                <a:lnTo>
                  <a:pt x="4924802" y="64249"/>
                </a:lnTo>
                <a:lnTo>
                  <a:pt x="4919754" y="39239"/>
                </a:lnTo>
                <a:lnTo>
                  <a:pt x="4905985" y="18817"/>
                </a:lnTo>
                <a:lnTo>
                  <a:pt x="4885563" y="5048"/>
                </a:lnTo>
                <a:lnTo>
                  <a:pt x="4860553" y="0"/>
                </a:lnTo>
                <a:close/>
              </a:path>
            </a:pathLst>
          </a:custGeom>
          <a:solidFill>
            <a:srgbClr val="222222"/>
          </a:solidFill>
        </p:spPr>
        <p:txBody>
          <a:bodyPr wrap="square" lIns="0" tIns="0" rIns="0" bIns="0" rtlCol="0"/>
          <a:lstStyle/>
          <a:p>
            <a:endParaRPr/>
          </a:p>
        </p:txBody>
      </p:sp>
      <p:sp>
        <p:nvSpPr>
          <p:cNvPr id="9" name="object 9"/>
          <p:cNvSpPr txBox="1"/>
          <p:nvPr/>
        </p:nvSpPr>
        <p:spPr>
          <a:xfrm>
            <a:off x="14412690" y="1163869"/>
            <a:ext cx="4199890" cy="1470660"/>
          </a:xfrm>
          <a:prstGeom prst="rect">
            <a:avLst/>
          </a:prstGeom>
        </p:spPr>
        <p:txBody>
          <a:bodyPr vert="horz" wrap="square" lIns="0" tIns="12065" rIns="0" bIns="0" rtlCol="0">
            <a:spAutoFit/>
          </a:bodyPr>
          <a:lstStyle/>
          <a:p>
            <a:pPr marL="12700" marR="88900">
              <a:lnSpc>
                <a:spcPct val="100000"/>
              </a:lnSpc>
              <a:spcBef>
                <a:spcPts val="95"/>
              </a:spcBef>
            </a:pPr>
            <a:r>
              <a:rPr sz="1900" b="1" dirty="0">
                <a:solidFill>
                  <a:srgbClr val="FCC943"/>
                </a:solidFill>
                <a:latin typeface="Arial" panose="020B0604020202020204" pitchFamily="34" charset="0"/>
                <a:cs typeface="Arial" panose="020B0604020202020204" pitchFamily="34" charset="0"/>
              </a:rPr>
              <a:t>NOTE: </a:t>
            </a:r>
            <a:r>
              <a:rPr sz="1900" dirty="0">
                <a:solidFill>
                  <a:schemeClr val="bg1"/>
                </a:solidFill>
                <a:latin typeface="Arial" panose="020B0604020202020204" pitchFamily="34" charset="0"/>
                <a:cs typeface="Arial" panose="020B0604020202020204" pitchFamily="34" charset="0"/>
              </a:rPr>
              <a:t>Students will revisit these or similar threats in the next lesson as they explore how citizen science</a:t>
            </a:r>
          </a:p>
          <a:p>
            <a:pPr marL="12700" marR="5080">
              <a:lnSpc>
                <a:spcPts val="2280"/>
              </a:lnSpc>
              <a:spcBef>
                <a:spcPts val="60"/>
              </a:spcBef>
            </a:pPr>
            <a:r>
              <a:rPr sz="1900" dirty="0">
                <a:solidFill>
                  <a:schemeClr val="bg1"/>
                </a:solidFill>
                <a:latin typeface="Arial" panose="020B0604020202020204" pitchFamily="34" charset="0"/>
                <a:cs typeface="Arial" panose="020B0604020202020204" pitchFamily="34" charset="0"/>
              </a:rPr>
              <a:t>projects help scientists monitor and protect wildlife.</a:t>
            </a:r>
          </a:p>
        </p:txBody>
      </p:sp>
      <p:sp>
        <p:nvSpPr>
          <p:cNvPr id="10" name="object 10"/>
          <p:cNvSpPr txBox="1"/>
          <p:nvPr/>
        </p:nvSpPr>
        <p:spPr>
          <a:xfrm>
            <a:off x="1794142" y="6600614"/>
            <a:ext cx="4014470" cy="3204845"/>
          </a:xfrm>
          <a:prstGeom prst="rect">
            <a:avLst/>
          </a:prstGeom>
        </p:spPr>
        <p:txBody>
          <a:bodyPr vert="horz" wrap="square" lIns="0" tIns="12065" rIns="0" bIns="0" rtlCol="0">
            <a:spAutoFit/>
          </a:bodyPr>
          <a:lstStyle/>
          <a:p>
            <a:pPr marL="12700" marR="19050" algn="l">
              <a:lnSpc>
                <a:spcPct val="100000"/>
              </a:lnSpc>
              <a:spcBef>
                <a:spcPts val="95"/>
              </a:spcBef>
            </a:pPr>
            <a:r>
              <a:rPr sz="1900" b="1" dirty="0">
                <a:solidFill>
                  <a:srgbClr val="222222"/>
                </a:solidFill>
                <a:latin typeface="Arial" panose="020B0604020202020204" pitchFamily="34" charset="0"/>
                <a:cs typeface="Arial" panose="020B0604020202020204" pitchFamily="34" charset="0"/>
              </a:rPr>
              <a:t>Range: </a:t>
            </a:r>
            <a:r>
              <a:rPr sz="1900" dirty="0">
                <a:solidFill>
                  <a:srgbClr val="222222"/>
                </a:solidFill>
                <a:latin typeface="Arial" panose="020B0604020202020204" pitchFamily="34" charset="0"/>
                <a:cs typeface="Arial" panose="020B0604020202020204" pitchFamily="34" charset="0"/>
              </a:rPr>
              <a:t>The range map requires knowledge of the area where the species can be found. The wolf group will need to make a map of Canada, the black-tailed prairie dog group will make a more focused map of the southern Prairies, etc.</a:t>
            </a:r>
            <a:endParaRPr sz="1900" dirty="0">
              <a:latin typeface="Arial" panose="020B0604020202020204" pitchFamily="34" charset="0"/>
              <a:cs typeface="Arial" panose="020B0604020202020204" pitchFamily="34" charset="0"/>
            </a:endParaRPr>
          </a:p>
          <a:p>
            <a:pPr marL="12700" marR="5080" algn="l">
              <a:lnSpc>
                <a:spcPts val="2280"/>
              </a:lnSpc>
              <a:spcBef>
                <a:spcPts val="45"/>
              </a:spcBef>
            </a:pPr>
            <a:r>
              <a:rPr sz="1900" dirty="0">
                <a:solidFill>
                  <a:srgbClr val="222222"/>
                </a:solidFill>
                <a:latin typeface="Arial" panose="020B0604020202020204" pitchFamily="34" charset="0"/>
                <a:cs typeface="Arial" panose="020B0604020202020204" pitchFamily="34" charset="0"/>
              </a:rPr>
              <a:t>Please note: Because the wolf has a much wider range than most of the other species, the wolf group might need a few more cartographers.</a:t>
            </a:r>
            <a:endParaRPr sz="1900" dirty="0">
              <a:latin typeface="Arial" panose="020B0604020202020204" pitchFamily="34" charset="0"/>
              <a:cs typeface="Arial" panose="020B0604020202020204" pitchFamily="34" charset="0"/>
            </a:endParaRPr>
          </a:p>
        </p:txBody>
      </p:sp>
      <p:sp>
        <p:nvSpPr>
          <p:cNvPr id="18" name="object 13">
            <a:extLst>
              <a:ext uri="{FF2B5EF4-FFF2-40B4-BE49-F238E27FC236}">
                <a16:creationId xmlns:a16="http://schemas.microsoft.com/office/drawing/2014/main" id="{51B3C7B3-018C-DC6F-495B-93690CCFBF00}"/>
              </a:ext>
            </a:extLst>
          </p:cNvPr>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9" name="object 14">
            <a:extLst>
              <a:ext uri="{FF2B5EF4-FFF2-40B4-BE49-F238E27FC236}">
                <a16:creationId xmlns:a16="http://schemas.microsoft.com/office/drawing/2014/main" id="{3A7FDE74-7FFD-A47A-D593-C1C75186AA7D}"/>
              </a:ext>
            </a:extLst>
          </p:cNvPr>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6</a:t>
            </a:fld>
            <a:endParaRPr lang="en-CA"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2003123" y="188465"/>
            <a:ext cx="7584101" cy="7044139"/>
          </a:xfrm>
          <a:prstGeom prst="rect">
            <a:avLst/>
          </a:prstGeom>
        </p:spPr>
      </p:pic>
      <p:sp>
        <p:nvSpPr>
          <p:cNvPr id="5" name="object 5"/>
          <p:cNvSpPr/>
          <p:nvPr/>
        </p:nvSpPr>
        <p:spPr>
          <a:xfrm>
            <a:off x="12201100" y="6482827"/>
            <a:ext cx="3650615" cy="848360"/>
          </a:xfrm>
          <a:custGeom>
            <a:avLst/>
            <a:gdLst/>
            <a:ahLst/>
            <a:cxnLst/>
            <a:rect l="l" t="t" r="r" b="b"/>
            <a:pathLst>
              <a:path w="3893184" h="848359">
                <a:moveTo>
                  <a:pt x="3828396" y="0"/>
                </a:moveTo>
                <a:lnTo>
                  <a:pt x="64249" y="0"/>
                </a:lnTo>
                <a:lnTo>
                  <a:pt x="39239" y="5048"/>
                </a:lnTo>
                <a:lnTo>
                  <a:pt x="18817" y="18817"/>
                </a:lnTo>
                <a:lnTo>
                  <a:pt x="5048" y="39239"/>
                </a:lnTo>
                <a:lnTo>
                  <a:pt x="0" y="64249"/>
                </a:lnTo>
                <a:lnTo>
                  <a:pt x="0" y="783892"/>
                </a:lnTo>
                <a:lnTo>
                  <a:pt x="5048" y="808901"/>
                </a:lnTo>
                <a:lnTo>
                  <a:pt x="18817" y="829324"/>
                </a:lnTo>
                <a:lnTo>
                  <a:pt x="39239" y="843092"/>
                </a:lnTo>
                <a:lnTo>
                  <a:pt x="64249" y="848141"/>
                </a:lnTo>
                <a:lnTo>
                  <a:pt x="3828396" y="848141"/>
                </a:lnTo>
                <a:lnTo>
                  <a:pt x="3853406" y="843092"/>
                </a:lnTo>
                <a:lnTo>
                  <a:pt x="3873828" y="829324"/>
                </a:lnTo>
                <a:lnTo>
                  <a:pt x="3887597" y="808901"/>
                </a:lnTo>
                <a:lnTo>
                  <a:pt x="3892645" y="783892"/>
                </a:lnTo>
                <a:lnTo>
                  <a:pt x="3892645" y="64249"/>
                </a:lnTo>
                <a:lnTo>
                  <a:pt x="3887597" y="39239"/>
                </a:lnTo>
                <a:lnTo>
                  <a:pt x="3873828" y="18817"/>
                </a:lnTo>
                <a:lnTo>
                  <a:pt x="3853406" y="5048"/>
                </a:lnTo>
                <a:lnTo>
                  <a:pt x="3828396" y="0"/>
                </a:lnTo>
                <a:close/>
              </a:path>
            </a:pathLst>
          </a:custGeom>
          <a:solidFill>
            <a:srgbClr val="222222"/>
          </a:solidFill>
        </p:spPr>
        <p:txBody>
          <a:bodyPr wrap="square" lIns="0" tIns="0" rIns="0" bIns="0" rtlCol="0"/>
          <a:lstStyle/>
          <a:p>
            <a:endParaRPr/>
          </a:p>
        </p:txBody>
      </p:sp>
      <p:sp>
        <p:nvSpPr>
          <p:cNvPr id="6" name="object 6"/>
          <p:cNvSpPr/>
          <p:nvPr/>
        </p:nvSpPr>
        <p:spPr>
          <a:xfrm>
            <a:off x="12191603" y="7330970"/>
            <a:ext cx="3902710" cy="2593440"/>
          </a:xfrm>
          <a:custGeom>
            <a:avLst/>
            <a:gdLst/>
            <a:ahLst/>
            <a:cxnLst/>
            <a:rect l="l" t="t" r="r" b="b"/>
            <a:pathLst>
              <a:path w="3902709" h="2847340">
                <a:moveTo>
                  <a:pt x="3837893" y="0"/>
                </a:moveTo>
                <a:lnTo>
                  <a:pt x="64249" y="0"/>
                </a:lnTo>
                <a:lnTo>
                  <a:pt x="39239" y="5048"/>
                </a:lnTo>
                <a:lnTo>
                  <a:pt x="18817" y="18817"/>
                </a:lnTo>
                <a:lnTo>
                  <a:pt x="5048" y="39239"/>
                </a:lnTo>
                <a:lnTo>
                  <a:pt x="0" y="64249"/>
                </a:lnTo>
                <a:lnTo>
                  <a:pt x="0" y="2782480"/>
                </a:lnTo>
                <a:lnTo>
                  <a:pt x="5048" y="2807490"/>
                </a:lnTo>
                <a:lnTo>
                  <a:pt x="18817" y="2827912"/>
                </a:lnTo>
                <a:lnTo>
                  <a:pt x="39239" y="2841681"/>
                </a:lnTo>
                <a:lnTo>
                  <a:pt x="64249" y="2846730"/>
                </a:lnTo>
                <a:lnTo>
                  <a:pt x="3837893" y="2846730"/>
                </a:lnTo>
                <a:lnTo>
                  <a:pt x="3862903" y="2841681"/>
                </a:lnTo>
                <a:lnTo>
                  <a:pt x="3883325" y="2827912"/>
                </a:lnTo>
                <a:lnTo>
                  <a:pt x="3897094" y="2807490"/>
                </a:lnTo>
                <a:lnTo>
                  <a:pt x="3902142" y="2782480"/>
                </a:lnTo>
                <a:lnTo>
                  <a:pt x="3902142" y="64249"/>
                </a:lnTo>
                <a:lnTo>
                  <a:pt x="3897094" y="39239"/>
                </a:lnTo>
                <a:lnTo>
                  <a:pt x="3883325" y="18817"/>
                </a:lnTo>
                <a:lnTo>
                  <a:pt x="3862903" y="5048"/>
                </a:lnTo>
                <a:lnTo>
                  <a:pt x="3837893" y="0"/>
                </a:lnTo>
                <a:close/>
              </a:path>
            </a:pathLst>
          </a:custGeom>
          <a:solidFill>
            <a:srgbClr val="FCC941"/>
          </a:solidFill>
        </p:spPr>
        <p:txBody>
          <a:bodyPr wrap="square" lIns="0" tIns="0" rIns="0" bIns="0" rtlCol="0"/>
          <a:lstStyle/>
          <a:p>
            <a:endParaRPr/>
          </a:p>
        </p:txBody>
      </p:sp>
      <p:pic>
        <p:nvPicPr>
          <p:cNvPr id="19" name="Picture 18" descr="A white line on a black background&#10;&#10;Description automatically generated">
            <a:extLst>
              <a:ext uri="{FF2B5EF4-FFF2-40B4-BE49-F238E27FC236}">
                <a16:creationId xmlns:a16="http://schemas.microsoft.com/office/drawing/2014/main" id="{A137192C-DBA6-C327-50BA-32C0DDEB0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07" y="-2727908"/>
            <a:ext cx="7772400" cy="3881093"/>
          </a:xfrm>
          <a:prstGeom prst="rect">
            <a:avLst/>
          </a:prstGeom>
        </p:spPr>
      </p:pic>
      <p:sp>
        <p:nvSpPr>
          <p:cNvPr id="7" name="object 7"/>
          <p:cNvSpPr txBox="1"/>
          <p:nvPr/>
        </p:nvSpPr>
        <p:spPr>
          <a:xfrm>
            <a:off x="929679" y="1231407"/>
            <a:ext cx="5262562" cy="7521931"/>
          </a:xfrm>
          <a:prstGeom prst="rect">
            <a:avLst/>
          </a:prstGeom>
        </p:spPr>
        <p:txBody>
          <a:bodyPr vert="horz" wrap="square" lIns="0" tIns="62865" rIns="0" bIns="0" rtlCol="0">
            <a:spAutoFit/>
          </a:bodyPr>
          <a:lstStyle/>
          <a:p>
            <a:pPr marL="1120775" marR="455295" indent="-1100138">
              <a:lnSpc>
                <a:spcPts val="2390"/>
              </a:lnSpc>
              <a:spcBef>
                <a:spcPts val="495"/>
              </a:spcBef>
            </a:pPr>
            <a:r>
              <a:rPr sz="2000" b="1" dirty="0">
                <a:solidFill>
                  <a:srgbClr val="047390"/>
                </a:solidFill>
                <a:latin typeface="Arial MT"/>
              </a:rPr>
              <a:t>Step 5</a:t>
            </a:r>
            <a:r>
              <a:rPr lang="en-CA" sz="2000" b="1" dirty="0">
                <a:solidFill>
                  <a:srgbClr val="047390"/>
                </a:solidFill>
                <a:latin typeface="Arial MT"/>
              </a:rPr>
              <a:t>	</a:t>
            </a:r>
            <a:r>
              <a:rPr sz="2300" b="1" dirty="0">
                <a:latin typeface="Arial" panose="020B0604020202020204" pitchFamily="34" charset="0"/>
                <a:cs typeface="Arial" panose="020B0604020202020204" pitchFamily="34" charset="0"/>
              </a:rPr>
              <a:t>Peer group map review (instead of group presentations to the class)</a:t>
            </a:r>
          </a:p>
          <a:p>
            <a:pPr marL="1120775" marR="85725">
              <a:lnSpc>
                <a:spcPct val="100000"/>
              </a:lnSpc>
              <a:spcBef>
                <a:spcPts val="1755"/>
              </a:spcBef>
            </a:pPr>
            <a:r>
              <a:rPr sz="1900" dirty="0">
                <a:solidFill>
                  <a:srgbClr val="222222"/>
                </a:solidFill>
                <a:latin typeface="Arial" panose="020B0604020202020204" pitchFamily="34" charset="0"/>
                <a:cs typeface="Arial" panose="020B0604020202020204" pitchFamily="34" charset="0"/>
              </a:rPr>
              <a:t>Student groups exchange maps with another group. Each group reviews the other map and checks for the following:</a:t>
            </a:r>
            <a:endParaRPr sz="1900" dirty="0">
              <a:latin typeface="Arial" panose="020B0604020202020204" pitchFamily="34" charset="0"/>
              <a:cs typeface="Arial" panose="020B0604020202020204" pitchFamily="34" charset="0"/>
            </a:endParaRPr>
          </a:p>
          <a:p>
            <a:pPr marL="1463675" indent="-342900">
              <a:lnSpc>
                <a:spcPct val="100000"/>
              </a:lnSpc>
              <a:spcBef>
                <a:spcPts val="146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Clear title</a:t>
            </a:r>
            <a:endParaRPr sz="1900" dirty="0">
              <a:latin typeface="Arial" panose="020B0604020202020204" pitchFamily="34" charset="0"/>
              <a:cs typeface="Arial" panose="020B0604020202020204" pitchFamily="34" charset="0"/>
            </a:endParaRPr>
          </a:p>
          <a:p>
            <a:pPr marL="1463675" indent="-342900">
              <a:lnSpc>
                <a:spcPct val="100000"/>
              </a:lnSpc>
              <a:spcBef>
                <a:spcPts val="74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Accurate legend</a:t>
            </a:r>
            <a:endParaRPr sz="1900" dirty="0">
              <a:latin typeface="Arial" panose="020B0604020202020204" pitchFamily="34" charset="0"/>
              <a:cs typeface="Arial" panose="020B0604020202020204" pitchFamily="34" charset="0"/>
            </a:endParaRPr>
          </a:p>
          <a:p>
            <a:pPr marL="1463675" marR="5080" indent="-342900">
              <a:lnSpc>
                <a:spcPct val="100000"/>
              </a:lnSpc>
              <a:spcBef>
                <a:spcPts val="73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Compass rose (bonus point for North being in the correct position!)</a:t>
            </a:r>
            <a:endParaRPr sz="1900" dirty="0">
              <a:latin typeface="Arial" panose="020B0604020202020204" pitchFamily="34" charset="0"/>
              <a:cs typeface="Arial" panose="020B0604020202020204" pitchFamily="34" charset="0"/>
            </a:endParaRPr>
          </a:p>
          <a:p>
            <a:pPr marL="1463675" indent="-342900">
              <a:lnSpc>
                <a:spcPct val="100000"/>
              </a:lnSpc>
              <a:spcBef>
                <a:spcPts val="73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Clearly labelled habitat features</a:t>
            </a:r>
            <a:endParaRPr sz="1900" dirty="0">
              <a:latin typeface="Arial" panose="020B0604020202020204" pitchFamily="34" charset="0"/>
              <a:cs typeface="Arial" panose="020B0604020202020204" pitchFamily="34" charset="0"/>
            </a:endParaRPr>
          </a:p>
          <a:p>
            <a:pPr marL="1463675" indent="-342900">
              <a:lnSpc>
                <a:spcPct val="100000"/>
              </a:lnSpc>
              <a:spcBef>
                <a:spcPts val="74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Threats identified for the species</a:t>
            </a:r>
            <a:endParaRPr sz="1900" dirty="0">
              <a:latin typeface="Arial" panose="020B0604020202020204" pitchFamily="34" charset="0"/>
              <a:cs typeface="Arial" panose="020B0604020202020204" pitchFamily="34" charset="0"/>
            </a:endParaRPr>
          </a:p>
          <a:p>
            <a:pPr marL="1120775" marR="502284">
              <a:lnSpc>
                <a:spcPct val="100000"/>
              </a:lnSpc>
              <a:spcBef>
                <a:spcPts val="1480"/>
              </a:spcBef>
            </a:pPr>
            <a:r>
              <a:rPr sz="1900" dirty="0">
                <a:solidFill>
                  <a:srgbClr val="222222"/>
                </a:solidFill>
                <a:latin typeface="Arial" panose="020B0604020202020204" pitchFamily="34" charset="0"/>
                <a:cs typeface="Arial" panose="020B0604020202020204" pitchFamily="34" charset="0"/>
              </a:rPr>
              <a:t>Each peer group review provides on Post It notes (for teacher assessment):</a:t>
            </a:r>
            <a:endParaRPr sz="1900" dirty="0">
              <a:latin typeface="Arial" panose="020B0604020202020204" pitchFamily="34" charset="0"/>
              <a:cs typeface="Arial" panose="020B0604020202020204" pitchFamily="34" charset="0"/>
            </a:endParaRPr>
          </a:p>
          <a:p>
            <a:pPr marL="1463675" marR="475615" indent="-342900">
              <a:lnSpc>
                <a:spcPct val="100000"/>
              </a:lnSpc>
              <a:spcBef>
                <a:spcPts val="147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One positive comment about the map design or information</a:t>
            </a:r>
            <a:endParaRPr sz="1900" dirty="0">
              <a:latin typeface="Arial" panose="020B0604020202020204" pitchFamily="34" charset="0"/>
              <a:cs typeface="Arial" panose="020B0604020202020204" pitchFamily="34" charset="0"/>
            </a:endParaRPr>
          </a:p>
          <a:p>
            <a:pPr marL="1463675" marR="237490" indent="-342900">
              <a:lnSpc>
                <a:spcPct val="100000"/>
              </a:lnSpc>
              <a:spcBef>
                <a:spcPts val="73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One suggestion that could improve clarity or detail</a:t>
            </a:r>
            <a:endParaRPr sz="1900" dirty="0">
              <a:latin typeface="Arial" panose="020B0604020202020204" pitchFamily="34" charset="0"/>
              <a:cs typeface="Arial" panose="020B0604020202020204" pitchFamily="34" charset="0"/>
            </a:endParaRPr>
          </a:p>
        </p:txBody>
      </p:sp>
      <p:sp>
        <p:nvSpPr>
          <p:cNvPr id="13" name="object 13"/>
          <p:cNvSpPr txBox="1">
            <a:spLocks noGrp="1"/>
          </p:cNvSpPr>
          <p:nvPr>
            <p:ph type="ftr" sz="quarter" idx="10"/>
          </p:nvPr>
        </p:nvSpPr>
        <p:spPr/>
        <p:txBody>
          <a:bodyPr vert="horz" wrap="square" lIns="0" tIns="25400" rIns="0" bIns="0" rtlCol="0">
            <a:spAutoFit/>
          </a:bodyPr>
          <a:lstStyle/>
          <a:p>
            <a:r>
              <a:rPr lang="en-CA" dirty="0"/>
              <a:t>Mission: Explore to Restore — Living Planet Report Canada for Kids</a:t>
            </a:r>
          </a:p>
        </p:txBody>
      </p:sp>
      <p:sp>
        <p:nvSpPr>
          <p:cNvPr id="14" name="object 14"/>
          <p:cNvSpPr txBox="1">
            <a:spLocks noGrp="1"/>
          </p:cNvSpPr>
          <p:nvPr>
            <p:ph type="sldNum" sz="quarter" idx="11"/>
          </p:nvPr>
        </p:nvSpPr>
        <p:spPr/>
        <p:txBody>
          <a:bodyPr vert="horz" wrap="square" lIns="0" tIns="25400" rIns="0" bIns="0" rtlCol="0">
            <a:spAutoFit/>
          </a:bodyPr>
          <a:lstStyle/>
          <a:p>
            <a:fld id="{81D60167-4931-47E6-BA6A-407CBD079E47}" type="slidenum">
              <a:rPr lang="en-CA" dirty="0"/>
              <a:pPr/>
              <a:t>7</a:t>
            </a:fld>
            <a:endParaRPr lang="en-CA" dirty="0"/>
          </a:p>
        </p:txBody>
      </p:sp>
      <p:sp>
        <p:nvSpPr>
          <p:cNvPr id="8" name="object 8"/>
          <p:cNvSpPr txBox="1"/>
          <p:nvPr/>
        </p:nvSpPr>
        <p:spPr>
          <a:xfrm>
            <a:off x="929679" y="8909781"/>
            <a:ext cx="4939030" cy="1236557"/>
          </a:xfrm>
          <a:prstGeom prst="rect">
            <a:avLst/>
          </a:prstGeom>
        </p:spPr>
        <p:txBody>
          <a:bodyPr vert="horz" wrap="square" lIns="0" tIns="74295" rIns="0" bIns="0" rtlCol="0">
            <a:spAutoFit/>
          </a:bodyPr>
          <a:lstStyle/>
          <a:p>
            <a:pPr marL="1120775" marR="5080" indent="-1100138">
              <a:lnSpc>
                <a:spcPts val="2280"/>
              </a:lnSpc>
              <a:spcBef>
                <a:spcPts val="585"/>
              </a:spcBef>
            </a:pPr>
            <a:r>
              <a:rPr sz="2000" b="1" dirty="0">
                <a:solidFill>
                  <a:srgbClr val="047390"/>
                </a:solidFill>
                <a:latin typeface="Arial MT"/>
              </a:rPr>
              <a:t>Step 6</a:t>
            </a:r>
            <a:r>
              <a:rPr lang="en-CA" sz="2000" b="1" dirty="0">
                <a:solidFill>
                  <a:srgbClr val="047390"/>
                </a:solidFill>
                <a:latin typeface="Arial MT"/>
              </a:rPr>
              <a:t>	</a:t>
            </a:r>
            <a:r>
              <a:rPr sz="1900" dirty="0">
                <a:solidFill>
                  <a:srgbClr val="222222"/>
                </a:solidFill>
                <a:latin typeface="Arial" panose="020B0604020202020204" pitchFamily="34" charset="0"/>
                <a:cs typeface="Arial" panose="020B0604020202020204" pitchFamily="34" charset="0"/>
              </a:rPr>
              <a:t>Students provide their maps for assessment and complete exit ticket on the back of the Mission #5 card.</a:t>
            </a:r>
            <a:endParaRPr sz="1900" dirty="0">
              <a:latin typeface="Arial" panose="020B0604020202020204" pitchFamily="34" charset="0"/>
              <a:cs typeface="Arial" panose="020B0604020202020204" pitchFamily="34" charset="0"/>
            </a:endParaRPr>
          </a:p>
        </p:txBody>
      </p:sp>
      <p:sp>
        <p:nvSpPr>
          <p:cNvPr id="10" name="object 10"/>
          <p:cNvSpPr txBox="1"/>
          <p:nvPr/>
        </p:nvSpPr>
        <p:spPr>
          <a:xfrm>
            <a:off x="7301213" y="2573145"/>
            <a:ext cx="4664710" cy="6119623"/>
          </a:xfrm>
          <a:prstGeom prst="rect">
            <a:avLst/>
          </a:prstGeom>
        </p:spPr>
        <p:txBody>
          <a:bodyPr vert="horz" wrap="square" lIns="0" tIns="116839" rIns="0" bIns="0" rtlCol="0">
            <a:spAutoFit/>
          </a:bodyPr>
          <a:lstStyle/>
          <a:p>
            <a:pPr marL="12700">
              <a:lnSpc>
                <a:spcPct val="100000"/>
              </a:lnSpc>
              <a:spcAft>
                <a:spcPts val="1800"/>
              </a:spcAft>
            </a:pPr>
            <a:r>
              <a:rPr sz="3050" b="1" dirty="0">
                <a:solidFill>
                  <a:srgbClr val="047390"/>
                </a:solidFill>
                <a:latin typeface="Arial MT"/>
                <a:cs typeface="Arial MT"/>
              </a:rPr>
              <a:t>Wildlife movement explanation</a:t>
            </a:r>
            <a:endParaRPr sz="3050" b="1" dirty="0">
              <a:latin typeface="Arial MT"/>
              <a:cs typeface="Arial MT"/>
            </a:endParaRPr>
          </a:p>
          <a:p>
            <a:pPr marL="248285" marR="62865">
              <a:lnSpc>
                <a:spcPct val="100000"/>
              </a:lnSpc>
              <a:spcAft>
                <a:spcPts val="600"/>
              </a:spcAft>
            </a:pPr>
            <a:r>
              <a:rPr sz="1900" dirty="0">
                <a:latin typeface="Arial MT"/>
                <a:cs typeface="Arial MT"/>
              </a:rPr>
              <a:t>Students write a short paragraph explaining how their species might move through the habitat shown on their map. They should identify where the animal could find food, shelter and safe travel routes.</a:t>
            </a:r>
          </a:p>
          <a:p>
            <a:pPr marL="248285" marR="5080">
              <a:lnSpc>
                <a:spcPct val="100000"/>
              </a:lnSpc>
              <a:spcBef>
                <a:spcPts val="715"/>
              </a:spcBef>
            </a:pPr>
            <a:r>
              <a:rPr sz="1900" i="1" dirty="0">
                <a:latin typeface="Trebuchet MS"/>
                <a:cs typeface="Trebuchet MS"/>
              </a:rPr>
              <a:t>Movement based alternate: </a:t>
            </a:r>
            <a:r>
              <a:rPr sz="1900" dirty="0">
                <a:latin typeface="Arial MT"/>
                <a:cs typeface="Arial MT"/>
              </a:rPr>
              <a:t>Students may perform a short skit to demonstrate this concept. One student narrates the paragraph while the others act out the movement and behaviour of the species within its htabitat. As they describe or act out their species’ movement, students can highlight any “safe routes” or corridors their animal would use to travel between key habitat areas.</a:t>
            </a:r>
          </a:p>
        </p:txBody>
      </p:sp>
      <p:sp>
        <p:nvSpPr>
          <p:cNvPr id="11" name="object 11"/>
          <p:cNvSpPr txBox="1"/>
          <p:nvPr/>
        </p:nvSpPr>
        <p:spPr>
          <a:xfrm>
            <a:off x="12293128" y="6600936"/>
            <a:ext cx="3650615" cy="3205365"/>
          </a:xfrm>
          <a:prstGeom prst="rect">
            <a:avLst/>
          </a:prstGeom>
        </p:spPr>
        <p:txBody>
          <a:bodyPr vert="horz" wrap="square" lIns="0" tIns="12065" rIns="0" bIns="0" rtlCol="0">
            <a:spAutoFit/>
          </a:bodyPr>
          <a:lstStyle/>
          <a:p>
            <a:pPr marL="21590" marR="155575">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Teacher prompt for students using the skit option</a:t>
            </a:r>
            <a:endParaRPr sz="1900" b="1" dirty="0">
              <a:latin typeface="Arial" panose="020B0604020202020204" pitchFamily="34" charset="0"/>
              <a:cs typeface="Arial" panose="020B0604020202020204" pitchFamily="34" charset="0"/>
            </a:endParaRPr>
          </a:p>
          <a:p>
            <a:pPr marL="12700" marR="5080">
              <a:lnSpc>
                <a:spcPct val="100000"/>
              </a:lnSpc>
              <a:spcBef>
                <a:spcPts val="2120"/>
              </a:spcBef>
            </a:pPr>
            <a:r>
              <a:rPr sz="1900" dirty="0">
                <a:latin typeface="Arial MT"/>
                <a:cs typeface="Arial MT"/>
              </a:rPr>
              <a:t>As you act out your species, think about where it needs to go to find food, water or shelter, and show how it moves safely through its habitat. You can use open spaces, “forest corridors,” rivers, or other features on your map to demonstrate safe travel paths.</a:t>
            </a:r>
          </a:p>
        </p:txBody>
      </p:sp>
      <p:sp>
        <p:nvSpPr>
          <p:cNvPr id="12" name="object 12"/>
          <p:cNvSpPr txBox="1"/>
          <p:nvPr/>
        </p:nvSpPr>
        <p:spPr>
          <a:xfrm>
            <a:off x="16505121" y="6373464"/>
            <a:ext cx="2562225" cy="2596801"/>
          </a:xfrm>
          <a:prstGeom prst="rect">
            <a:avLst/>
          </a:prstGeom>
        </p:spPr>
        <p:txBody>
          <a:bodyPr vert="horz" wrap="square" lIns="0" tIns="52705" rIns="0" bIns="0" rtlCol="0">
            <a:spAutoFit/>
          </a:bodyPr>
          <a:lstStyle/>
          <a:p>
            <a:pPr marL="12700" marR="5080">
              <a:lnSpc>
                <a:spcPct val="101600"/>
              </a:lnSpc>
              <a:spcBef>
                <a:spcPts val="415"/>
              </a:spcBef>
            </a:pPr>
            <a:r>
              <a:rPr sz="2300" b="1" dirty="0">
                <a:latin typeface="Arial MT"/>
                <a:cs typeface="Arial MT"/>
              </a:rPr>
              <a:t>School wide extension</a:t>
            </a:r>
            <a:endParaRPr lang="en-CA" sz="2300" b="1" dirty="0">
              <a:latin typeface="Arial MT"/>
              <a:cs typeface="Arial MT"/>
            </a:endParaRPr>
          </a:p>
          <a:p>
            <a:pPr marL="12700" marR="5080">
              <a:lnSpc>
                <a:spcPct val="101600"/>
              </a:lnSpc>
              <a:spcBef>
                <a:spcPts val="415"/>
              </a:spcBef>
            </a:pPr>
            <a:r>
              <a:rPr sz="1900" dirty="0">
                <a:latin typeface="Arial MT"/>
                <a:cs typeface="Arial MT"/>
              </a:rPr>
              <a:t>Make a display of their maps and supporting designs on a hallway bulletin board so the entire school can see their hard work.</a:t>
            </a:r>
          </a:p>
        </p:txBody>
      </p:sp>
      <p:sp>
        <p:nvSpPr>
          <p:cNvPr id="18" name="object 12" descr="$PPTXTitle">
            <a:extLst>
              <a:ext uri="{FF2B5EF4-FFF2-40B4-BE49-F238E27FC236}">
                <a16:creationId xmlns:a16="http://schemas.microsoft.com/office/drawing/2014/main" id="{83CA42A9-5EBF-5360-4C70-8B6454D5781E}"/>
              </a:ext>
            </a:extLst>
          </p:cNvPr>
          <p:cNvSpPr txBox="1">
            <a:spLocks/>
          </p:cNvSpPr>
          <p:nvPr/>
        </p:nvSpPr>
        <p:spPr>
          <a:xfrm>
            <a:off x="7198502" y="1047033"/>
            <a:ext cx="5262563" cy="1530547"/>
          </a:xfrm>
          <a:prstGeom prst="rect">
            <a:avLst/>
          </a:prstGeom>
        </p:spPr>
        <p:txBody>
          <a:bodyPr vert="horz" wrap="square" lIns="0" tIns="17145" rIns="0" bIns="0" rtlCol="0">
            <a:spAutoFit/>
          </a:bodyPr>
          <a:lstStyle>
            <a:lvl1pPr>
              <a:defRPr>
                <a:latin typeface="+mj-lt"/>
                <a:ea typeface="+mj-ea"/>
                <a:cs typeface="+mj-cs"/>
              </a:defRPr>
            </a:lvl1pPr>
          </a:lstStyle>
          <a:p>
            <a:pPr marL="12700">
              <a:lnSpc>
                <a:spcPts val="5880"/>
              </a:lnSpc>
              <a:spcBef>
                <a:spcPts val="135"/>
              </a:spcBef>
            </a:pPr>
            <a:r>
              <a:rPr lang="en-CA" sz="5900" b="1" dirty="0">
                <a:solidFill>
                  <a:srgbClr val="292899"/>
                </a:solidFill>
                <a:latin typeface="Arial" panose="020B0604020202020204" pitchFamily="34" charset="0"/>
                <a:cs typeface="Arial" panose="020B0604020202020204" pitchFamily="34" charset="0"/>
              </a:rPr>
              <a:t>Extension activities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22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704</TotalTime>
  <Words>2158</Words>
  <Application>Microsoft Office PowerPoint</Application>
  <PresentationFormat>Custom</PresentationFormat>
  <Paragraphs>96</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MT</vt:lpstr>
      <vt:lpstr>Helvetica</vt:lpstr>
      <vt:lpstr>Lucida Sans Unicode</vt:lpstr>
      <vt:lpstr>Trebuchet MS</vt:lpstr>
      <vt:lpstr>Office Theme</vt:lpstr>
      <vt:lpstr>1_Office Theme</vt:lpstr>
      <vt:lpstr>PowerPoint Presentation</vt:lpstr>
      <vt:lpstr>Background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2026-05-20T17:57:43Z</dcterms:created>
  <dcterms:modified xsi:type="dcterms:W3CDTF">2026-05-28T14:56:01Z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2026-05-08T00:00:00Z</vt:filetime>
  </property>
  <property fmtid="{D5CDD505-2E9C-101B-9397-08002B2CF9AE}" pid="4" name="Creator">
    <vt:lpwstr>Adobe InDesign 20.5 (Macintosh)</vt:lpwstr>
  </property>
  <property fmtid="{D5CDD505-2E9C-101B-9397-08002B2CF9AE}" pid="5" name="LastSaved">
    <vt:filetime>2026-05-20T00:00:00Z</vt:filetime>
  </property>
  <property fmtid="{D5CDD505-2E9C-101B-9397-08002B2CF9AE}" pid="6" name="Producer">
    <vt:lpwstr>Adobe PDF Library 17.0</vt:lpwstr>
  </property>
</Properties>
</file>