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81D23-3E93-CF21-124E-6F164616C0C9}" v="34" dt="2026-06-11T16:27:37.3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62" d="100"/>
          <a:sy n="62" d="100"/>
        </p:scale>
        <p:origin x="822"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modSld">
      <pc:chgData name="Ellen Jakubowski" userId="8cf2bc80-9027-41f8-8362-140783d782e4" providerId="ADAL" clId="{3367D123-68A0-4B50-8E61-F1328765DF64}" dt="2026-05-27T20:37:47.730" v="2" actId="207"/>
      <pc:docMkLst>
        <pc:docMk/>
      </pc:docMkLst>
      <pc:sldChg chg="modSp mod">
        <pc:chgData name="Ellen Jakubowski" userId="8cf2bc80-9027-41f8-8362-140783d782e4" providerId="ADAL" clId="{3367D123-68A0-4B50-8E61-F1328765DF64}" dt="2026-05-27T20:37:20.330" v="0" actId="20577"/>
        <pc:sldMkLst>
          <pc:docMk/>
          <pc:sldMk cId="0" sldId="259"/>
        </pc:sldMkLst>
        <pc:spChg chg="mod">
          <ac:chgData name="Ellen Jakubowski" userId="8cf2bc80-9027-41f8-8362-140783d782e4" providerId="ADAL" clId="{3367D123-68A0-4B50-8E61-F1328765DF64}" dt="2026-05-27T20:37:20.330" v="0" actId="20577"/>
          <ac:spMkLst>
            <pc:docMk/>
            <pc:sldMk cId="0" sldId="259"/>
            <ac:spMk id="9" creationId="{00000000-0000-0000-0000-000000000000}"/>
          </ac:spMkLst>
        </pc:spChg>
      </pc:sldChg>
      <pc:sldChg chg="modSp mod">
        <pc:chgData name="Ellen Jakubowski" userId="8cf2bc80-9027-41f8-8362-140783d782e4" providerId="ADAL" clId="{3367D123-68A0-4B50-8E61-F1328765DF64}" dt="2026-05-27T20:37:36.369" v="1" actId="207"/>
        <pc:sldMkLst>
          <pc:docMk/>
          <pc:sldMk cId="0" sldId="260"/>
        </pc:sldMkLst>
        <pc:spChg chg="mod">
          <ac:chgData name="Ellen Jakubowski" userId="8cf2bc80-9027-41f8-8362-140783d782e4" providerId="ADAL" clId="{3367D123-68A0-4B50-8E61-F1328765DF64}" dt="2026-05-27T20:37:36.369" v="1" actId="207"/>
          <ac:spMkLst>
            <pc:docMk/>
            <pc:sldMk cId="0" sldId="260"/>
            <ac:spMk id="16" creationId="{6DE7FB4F-BE58-A961-9746-BD796DF44D54}"/>
          </ac:spMkLst>
        </pc:spChg>
      </pc:sldChg>
      <pc:sldChg chg="modSp mod">
        <pc:chgData name="Ellen Jakubowski" userId="8cf2bc80-9027-41f8-8362-140783d782e4" providerId="ADAL" clId="{3367D123-68A0-4B50-8E61-F1328765DF64}" dt="2026-05-27T20:37:47.730" v="2" actId="207"/>
        <pc:sldMkLst>
          <pc:docMk/>
          <pc:sldMk cId="0" sldId="261"/>
        </pc:sldMkLst>
        <pc:spChg chg="mod">
          <ac:chgData name="Ellen Jakubowski" userId="8cf2bc80-9027-41f8-8362-140783d782e4" providerId="ADAL" clId="{3367D123-68A0-4B50-8E61-F1328765DF64}" dt="2026-05-27T20:37:47.730" v="2" actId="207"/>
          <ac:spMkLst>
            <pc:docMk/>
            <pc:sldMk cId="0" sldId="261"/>
            <ac:spMk id="11" creationId="{C8C663F1-8B9C-F004-391A-5593C94C2B9A}"/>
          </ac:spMkLst>
        </pc:spChg>
      </pc:sldChg>
    </pc:docChg>
  </pc:docChgLst>
  <pc:docChgLst>
    <pc:chgData name="Jahanzeb Hussain" userId="S::jhussain@wwfcanada.org::5a74b236-6707-4ba5-a163-c957b7226a97" providerId="AD" clId="Web-{02C81D23-3E93-CF21-124E-6F164616C0C9}"/>
    <pc:docChg chg="modSld">
      <pc:chgData name="Jahanzeb Hussain" userId="S::jhussain@wwfcanada.org::5a74b236-6707-4ba5-a163-c957b7226a97" providerId="AD" clId="Web-{02C81D23-3E93-CF21-124E-6F164616C0C9}" dt="2026-06-11T16:27:37.387" v="16" actId="20577"/>
      <pc:docMkLst>
        <pc:docMk/>
      </pc:docMkLst>
      <pc:sldChg chg="modSp">
        <pc:chgData name="Jahanzeb Hussain" userId="S::jhussain@wwfcanada.org::5a74b236-6707-4ba5-a163-c957b7226a97" providerId="AD" clId="Web-{02C81D23-3E93-CF21-124E-6F164616C0C9}" dt="2026-06-11T16:22:20.726" v="0" actId="20577"/>
        <pc:sldMkLst>
          <pc:docMk/>
          <pc:sldMk cId="0" sldId="256"/>
        </pc:sldMkLst>
        <pc:spChg chg="mod">
          <ac:chgData name="Jahanzeb Hussain" userId="S::jhussain@wwfcanada.org::5a74b236-6707-4ba5-a163-c957b7226a97" providerId="AD" clId="Web-{02C81D23-3E93-CF21-124E-6F164616C0C9}" dt="2026-06-11T16:22:20.726" v="0" actId="20577"/>
          <ac:spMkLst>
            <pc:docMk/>
            <pc:sldMk cId="0" sldId="256"/>
            <ac:spMk id="11" creationId="{00000000-0000-0000-0000-000000000000}"/>
          </ac:spMkLst>
        </pc:spChg>
      </pc:sldChg>
      <pc:sldChg chg="modSp">
        <pc:chgData name="Jahanzeb Hussain" userId="S::jhussain@wwfcanada.org::5a74b236-6707-4ba5-a163-c957b7226a97" providerId="AD" clId="Web-{02C81D23-3E93-CF21-124E-6F164616C0C9}" dt="2026-06-11T16:26:15.323" v="8" actId="20577"/>
        <pc:sldMkLst>
          <pc:docMk/>
          <pc:sldMk cId="0" sldId="257"/>
        </pc:sldMkLst>
        <pc:spChg chg="mod">
          <ac:chgData name="Jahanzeb Hussain" userId="S::jhussain@wwfcanada.org::5a74b236-6707-4ba5-a163-c957b7226a97" providerId="AD" clId="Web-{02C81D23-3E93-CF21-124E-6F164616C0C9}" dt="2026-06-11T16:26:15.323" v="8" actId="20577"/>
          <ac:spMkLst>
            <pc:docMk/>
            <pc:sldMk cId="0" sldId="257"/>
            <ac:spMk id="5" creationId="{00000000-0000-0000-0000-000000000000}"/>
          </ac:spMkLst>
        </pc:spChg>
      </pc:sldChg>
      <pc:sldChg chg="modSp">
        <pc:chgData name="Jahanzeb Hussain" userId="S::jhussain@wwfcanada.org::5a74b236-6707-4ba5-a163-c957b7226a97" providerId="AD" clId="Web-{02C81D23-3E93-CF21-124E-6F164616C0C9}" dt="2026-06-11T16:26:50.402" v="13" actId="20577"/>
        <pc:sldMkLst>
          <pc:docMk/>
          <pc:sldMk cId="0" sldId="259"/>
        </pc:sldMkLst>
        <pc:spChg chg="mod">
          <ac:chgData name="Jahanzeb Hussain" userId="S::jhussain@wwfcanada.org::5a74b236-6707-4ba5-a163-c957b7226a97" providerId="AD" clId="Web-{02C81D23-3E93-CF21-124E-6F164616C0C9}" dt="2026-06-11T16:26:50.402" v="13" actId="20577"/>
          <ac:spMkLst>
            <pc:docMk/>
            <pc:sldMk cId="0" sldId="259"/>
            <ac:spMk id="6" creationId="{00000000-0000-0000-0000-000000000000}"/>
          </ac:spMkLst>
        </pc:spChg>
      </pc:sldChg>
      <pc:sldChg chg="modSp">
        <pc:chgData name="Jahanzeb Hussain" userId="S::jhussain@wwfcanada.org::5a74b236-6707-4ba5-a163-c957b7226a97" providerId="AD" clId="Web-{02C81D23-3E93-CF21-124E-6F164616C0C9}" dt="2026-06-11T16:27:30.793" v="15" actId="20577"/>
        <pc:sldMkLst>
          <pc:docMk/>
          <pc:sldMk cId="0" sldId="261"/>
        </pc:sldMkLst>
        <pc:spChg chg="mod">
          <ac:chgData name="Jahanzeb Hussain" userId="S::jhussain@wwfcanada.org::5a74b236-6707-4ba5-a163-c957b7226a97" providerId="AD" clId="Web-{02C81D23-3E93-CF21-124E-6F164616C0C9}" dt="2026-06-11T16:27:30.793" v="15" actId="20577"/>
          <ac:spMkLst>
            <pc:docMk/>
            <pc:sldMk cId="0" sldId="261"/>
            <ac:spMk id="2" creationId="{00000000-0000-0000-0000-000000000000}"/>
          </ac:spMkLst>
        </pc:spChg>
      </pc:sldChg>
      <pc:sldChg chg="modSp">
        <pc:chgData name="Jahanzeb Hussain" userId="S::jhussain@wwfcanada.org::5a74b236-6707-4ba5-a163-c957b7226a97" providerId="AD" clId="Web-{02C81D23-3E93-CF21-124E-6F164616C0C9}" dt="2026-06-11T16:27:37.387" v="16" actId="20577"/>
        <pc:sldMkLst>
          <pc:docMk/>
          <pc:sldMk cId="0" sldId="263"/>
        </pc:sldMkLst>
        <pc:spChg chg="mod">
          <ac:chgData name="Jahanzeb Hussain" userId="S::jhussain@wwfcanada.org::5a74b236-6707-4ba5-a163-c957b7226a97" providerId="AD" clId="Web-{02C81D23-3E93-CF21-124E-6F164616C0C9}" dt="2026-06-11T16:27:37.387" v="16" actId="20577"/>
          <ac:spMkLst>
            <pc:docMk/>
            <pc:sldMk cId="0" sldId="263"/>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8050" b="0" i="0">
                <a:solidFill>
                  <a:srgbClr val="2E3092"/>
                </a:solidFill>
                <a:latin typeface="Arial MT"/>
                <a:cs typeface="Arial MT"/>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121537" y="468848"/>
            <a:ext cx="9861024" cy="1257300"/>
          </a:xfrm>
          <a:prstGeom prst="rect">
            <a:avLst/>
          </a:prstGeom>
        </p:spPr>
        <p:txBody>
          <a:bodyPr lIns="0" tIns="0" rIns="0" bIns="0"/>
          <a:lstStyle>
            <a:lvl1pPr>
              <a:defRPr sz="8050" b="0" i="0">
                <a:solidFill>
                  <a:srgbClr val="2E3092"/>
                </a:solidFill>
                <a:latin typeface="Arial MT"/>
                <a:cs typeface="Arial MT"/>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929679" y="10939744"/>
            <a:ext cx="6830059" cy="260350"/>
          </a:xfrm>
          <a:prstGeom prst="rect">
            <a:avLst/>
          </a:prstGeom>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5" name="Holder 5"/>
          <p:cNvSpPr>
            <a:spLocks noGrp="1"/>
          </p:cNvSpPr>
          <p:nvPr>
            <p:ph type="dt" sz="half" idx="6"/>
          </p:nvPr>
        </p:nvSpPr>
        <p:spPr>
          <a:xfrm>
            <a:off x="1005205" y="10517696"/>
            <a:ext cx="4623943" cy="565467"/>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a:xfrm>
            <a:off x="18987501" y="10946867"/>
            <a:ext cx="187959" cy="260350"/>
          </a:xfrm>
          <a:prstGeom prst="rect">
            <a:avLst/>
          </a:prstGeom>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121537" y="468848"/>
            <a:ext cx="9861024" cy="1257300"/>
          </a:xfrm>
          <a:prstGeom prst="rect">
            <a:avLst/>
          </a:prstGeom>
        </p:spPr>
        <p:txBody>
          <a:bodyPr lIns="0" tIns="0" rIns="0" bIns="0"/>
          <a:lstStyle>
            <a:lvl1pPr>
              <a:defRPr sz="8050" b="0" i="0">
                <a:solidFill>
                  <a:srgbClr val="2E3092"/>
                </a:solidFill>
                <a:latin typeface="Arial MT"/>
                <a:cs typeface="Arial MT"/>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929679" y="10939744"/>
            <a:ext cx="6830059" cy="260350"/>
          </a:xfrm>
          <a:prstGeom prst="rect">
            <a:avLst/>
          </a:prstGeom>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6" name="Holder 6"/>
          <p:cNvSpPr>
            <a:spLocks noGrp="1"/>
          </p:cNvSpPr>
          <p:nvPr>
            <p:ph type="dt" sz="half" idx="6"/>
          </p:nvPr>
        </p:nvSpPr>
        <p:spPr>
          <a:xfrm>
            <a:off x="1005205" y="10517696"/>
            <a:ext cx="4623943" cy="565467"/>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7" name="Holder 7"/>
          <p:cNvSpPr>
            <a:spLocks noGrp="1"/>
          </p:cNvSpPr>
          <p:nvPr>
            <p:ph type="sldNum" sz="quarter" idx="7"/>
          </p:nvPr>
        </p:nvSpPr>
        <p:spPr>
          <a:xfrm>
            <a:off x="18987501" y="10946867"/>
            <a:ext cx="187959" cy="260350"/>
          </a:xfrm>
          <a:prstGeom prst="rect">
            <a:avLst/>
          </a:prstGeom>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121537" y="468848"/>
            <a:ext cx="9861024" cy="1257300"/>
          </a:xfrm>
          <a:prstGeom prst="rect">
            <a:avLst/>
          </a:prstGeom>
        </p:spPr>
        <p:txBody>
          <a:bodyPr lIns="0" tIns="0" rIns="0" bIns="0"/>
          <a:lstStyle>
            <a:lvl1pPr>
              <a:defRPr sz="8050" b="0" i="0">
                <a:solidFill>
                  <a:srgbClr val="2E3092"/>
                </a:solidFill>
                <a:latin typeface="Arial MT"/>
                <a:cs typeface="Arial MT"/>
              </a:defRPr>
            </a:lvl1pPr>
          </a:lstStyle>
          <a:p>
            <a:endParaRPr/>
          </a:p>
        </p:txBody>
      </p:sp>
      <p:sp>
        <p:nvSpPr>
          <p:cNvPr id="3" name="Holder 3"/>
          <p:cNvSpPr>
            <a:spLocks noGrp="1"/>
          </p:cNvSpPr>
          <p:nvPr>
            <p:ph type="ftr" sz="quarter" idx="5"/>
          </p:nvPr>
        </p:nvSpPr>
        <p:spPr>
          <a:xfrm>
            <a:off x="929679" y="10939744"/>
            <a:ext cx="6830059" cy="260350"/>
          </a:xfrm>
          <a:prstGeom prst="rect">
            <a:avLst/>
          </a:prstGeom>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4" name="Holder 4"/>
          <p:cNvSpPr>
            <a:spLocks noGrp="1"/>
          </p:cNvSpPr>
          <p:nvPr>
            <p:ph type="dt" sz="half" idx="6"/>
          </p:nvPr>
        </p:nvSpPr>
        <p:spPr>
          <a:xfrm>
            <a:off x="1005205" y="10517696"/>
            <a:ext cx="4623943" cy="565467"/>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5" name="Holder 5"/>
          <p:cNvSpPr>
            <a:spLocks noGrp="1"/>
          </p:cNvSpPr>
          <p:nvPr>
            <p:ph type="sldNum" sz="quarter" idx="7"/>
          </p:nvPr>
        </p:nvSpPr>
        <p:spPr>
          <a:xfrm>
            <a:off x="18987501" y="10946867"/>
            <a:ext cx="187959" cy="260350"/>
          </a:xfrm>
          <a:prstGeom prst="rect">
            <a:avLst/>
          </a:prstGeom>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929679" y="10939744"/>
            <a:ext cx="6830059" cy="260350"/>
          </a:xfrm>
          <a:prstGeom prst="rect">
            <a:avLst/>
          </a:prstGeom>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3" name="Holder 3"/>
          <p:cNvSpPr>
            <a:spLocks noGrp="1"/>
          </p:cNvSpPr>
          <p:nvPr>
            <p:ph type="dt" sz="half" idx="6"/>
          </p:nvPr>
        </p:nvSpPr>
        <p:spPr>
          <a:xfrm>
            <a:off x="1005205" y="10517696"/>
            <a:ext cx="4623943" cy="565467"/>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f.ca/fr/bruit-sous-marin/"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cartoon of a child and a child in a garden&#10;&#10;Description automatically generated">
            <a:extLst>
              <a:ext uri="{FF2B5EF4-FFF2-40B4-BE49-F238E27FC236}">
                <a16:creationId xmlns:a16="http://schemas.microsoft.com/office/drawing/2014/main" id="{D6C0C866-AE97-E69E-D145-8EF4E90CB25F}"/>
              </a:ext>
            </a:extLst>
          </p:cNvPr>
          <p:cNvPicPr>
            <a:picLocks noChangeAspect="1"/>
          </p:cNvPicPr>
          <p:nvPr/>
        </p:nvPicPr>
        <p:blipFill>
          <a:blip r:embed="rId2">
            <a:extLst>
              <a:ext uri="{28A0092B-C50C-407E-A947-70E740481C1C}">
                <a14:useLocalDpi xmlns:a14="http://schemas.microsoft.com/office/drawing/2010/main" val="0"/>
              </a:ext>
            </a:extLst>
          </a:blip>
          <a:srcRect l="-790" r="1" b="4180"/>
          <a:stretch/>
        </p:blipFill>
        <p:spPr>
          <a:xfrm>
            <a:off x="-158750" y="397"/>
            <a:ext cx="20262850" cy="10835878"/>
          </a:xfrm>
          <a:prstGeom prst="rect">
            <a:avLst/>
          </a:prstGeom>
        </p:spPr>
      </p:pic>
      <p:sp>
        <p:nvSpPr>
          <p:cNvPr id="8" name="object 8"/>
          <p:cNvSpPr/>
          <p:nvPr/>
        </p:nvSpPr>
        <p:spPr>
          <a:xfrm>
            <a:off x="5823562" y="5718830"/>
            <a:ext cx="7223475" cy="3139036"/>
          </a:xfrm>
          <a:custGeom>
            <a:avLst/>
            <a:gdLst/>
            <a:ahLst/>
            <a:cxnLst/>
            <a:rect l="l" t="t" r="r" b="b"/>
            <a:pathLst>
              <a:path w="6964680" h="3392170">
                <a:moveTo>
                  <a:pt x="6869853" y="0"/>
                </a:moveTo>
                <a:lnTo>
                  <a:pt x="94237" y="0"/>
                </a:lnTo>
                <a:lnTo>
                  <a:pt x="57554" y="7405"/>
                </a:lnTo>
                <a:lnTo>
                  <a:pt x="27599" y="27599"/>
                </a:lnTo>
                <a:lnTo>
                  <a:pt x="7405" y="57554"/>
                </a:lnTo>
                <a:lnTo>
                  <a:pt x="0" y="94237"/>
                </a:lnTo>
                <a:lnTo>
                  <a:pt x="0" y="3297334"/>
                </a:lnTo>
                <a:lnTo>
                  <a:pt x="7405" y="3334017"/>
                </a:lnTo>
                <a:lnTo>
                  <a:pt x="27599" y="3363972"/>
                </a:lnTo>
                <a:lnTo>
                  <a:pt x="57554" y="3384167"/>
                </a:lnTo>
                <a:lnTo>
                  <a:pt x="94237" y="3391572"/>
                </a:lnTo>
                <a:lnTo>
                  <a:pt x="6869853" y="3391572"/>
                </a:lnTo>
                <a:lnTo>
                  <a:pt x="6906537" y="3384167"/>
                </a:lnTo>
                <a:lnTo>
                  <a:pt x="6936491" y="3363972"/>
                </a:lnTo>
                <a:lnTo>
                  <a:pt x="6956686" y="3334017"/>
                </a:lnTo>
                <a:lnTo>
                  <a:pt x="6964091" y="3297334"/>
                </a:lnTo>
                <a:lnTo>
                  <a:pt x="6964091" y="94237"/>
                </a:lnTo>
                <a:lnTo>
                  <a:pt x="6956686" y="57554"/>
                </a:lnTo>
                <a:lnTo>
                  <a:pt x="6936491" y="27599"/>
                </a:lnTo>
                <a:lnTo>
                  <a:pt x="6906537" y="7405"/>
                </a:lnTo>
                <a:lnTo>
                  <a:pt x="6869853"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txBox="1"/>
          <p:nvPr/>
        </p:nvSpPr>
        <p:spPr>
          <a:xfrm>
            <a:off x="6046458" y="5910256"/>
            <a:ext cx="4992694" cy="558486"/>
          </a:xfrm>
          <a:prstGeom prst="rect">
            <a:avLst/>
          </a:prstGeom>
        </p:spPr>
        <p:txBody>
          <a:bodyPr vert="horz" wrap="square" lIns="0" tIns="12065" rIns="0" bIns="0" rtlCol="0">
            <a:spAutoFit/>
          </a:bodyPr>
          <a:lstStyle/>
          <a:p>
            <a:pPr marL="12700">
              <a:lnSpc>
                <a:spcPct val="100000"/>
              </a:lnSpc>
              <a:spcBef>
                <a:spcPts val="95"/>
              </a:spcBef>
            </a:pPr>
            <a:r>
              <a:rPr sz="3550" dirty="0">
                <a:solidFill>
                  <a:srgbClr val="FFFFFF"/>
                </a:solidFill>
                <a:latin typeface="Arial" panose="020B0604020202020204" pitchFamily="34" charset="0"/>
                <a:cs typeface="Arial" panose="020B0604020202020204" pitchFamily="34" charset="0"/>
              </a:rPr>
              <a:t>Objectif principal :</a:t>
            </a:r>
            <a:endParaRPr sz="3550">
              <a:latin typeface="Arial" panose="020B0604020202020204" pitchFamily="34" charset="0"/>
              <a:cs typeface="Arial" panose="020B0604020202020204" pitchFamily="34" charset="0"/>
            </a:endParaRPr>
          </a:p>
        </p:txBody>
      </p:sp>
      <p:sp>
        <p:nvSpPr>
          <p:cNvPr id="10" name="object 10"/>
          <p:cNvSpPr txBox="1"/>
          <p:nvPr/>
        </p:nvSpPr>
        <p:spPr>
          <a:xfrm>
            <a:off x="6046457" y="6502908"/>
            <a:ext cx="6741785" cy="2058897"/>
          </a:xfrm>
          <a:prstGeom prst="rect">
            <a:avLst/>
          </a:prstGeom>
        </p:spPr>
        <p:txBody>
          <a:bodyPr vert="horz" wrap="square" lIns="0" tIns="12065" rIns="0" bIns="0" rtlCol="0">
            <a:spAutoFit/>
          </a:bodyPr>
          <a:lstStyle/>
          <a:p>
            <a:pPr marL="12700" marR="19050">
              <a:lnSpc>
                <a:spcPct val="100000"/>
              </a:lnSpc>
              <a:spcBef>
                <a:spcPts val="95"/>
              </a:spcBef>
            </a:pPr>
            <a:r>
              <a:rPr sz="1900" dirty="0">
                <a:solidFill>
                  <a:srgbClr val="FFFFFF"/>
                </a:solidFill>
                <a:latin typeface="Arial" panose="020B0604020202020204" pitchFamily="34" charset="0"/>
                <a:cs typeface="Arial" panose="020B0604020202020204" pitchFamily="34" charset="0"/>
              </a:rPr>
              <a:t>Cette leçon initie les élèves à la surveillance des espèces (observation et collecte de données) et à la manière de transformer les données probantes en actions concrète</a:t>
            </a:r>
            <a:r>
              <a:rPr sz="1900" spc="300" dirty="0">
                <a:solidFill>
                  <a:srgbClr val="FFFFFF"/>
                </a:solidFill>
                <a:latin typeface="Arial" panose="020B0604020202020204" pitchFamily="34" charset="0"/>
                <a:cs typeface="Arial" panose="020B0604020202020204" pitchFamily="34" charset="0"/>
              </a:rPr>
              <a:t>s</a:t>
            </a:r>
            <a:r>
              <a:rPr sz="1900" spc="600" dirty="0">
                <a:solidFill>
                  <a:srgbClr val="FFFFFF"/>
                </a:solidFill>
                <a:latin typeface="Arial" panose="020B0604020202020204" pitchFamily="34" charset="0"/>
                <a:cs typeface="Arial" panose="020B0604020202020204" pitchFamily="34" charset="0"/>
              </a:rPr>
              <a:t>!</a:t>
            </a:r>
            <a:r>
              <a:rPr sz="1900" dirty="0">
                <a:solidFill>
                  <a:srgbClr val="FFFFFF"/>
                </a:solidFill>
                <a:latin typeface="Arial" panose="020B0604020202020204" pitchFamily="34" charset="0"/>
                <a:cs typeface="Arial" panose="020B0604020202020204" pitchFamily="34" charset="0"/>
              </a:rPr>
              <a:t>Les élèves se glissent dans la peau de scientifiques en découvrant comment l’observation d’espèces et la</a:t>
            </a:r>
            <a:r>
              <a:rPr lang="en-CA" sz="190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collecte de données débouchent sur des actions fondées</a:t>
            </a:r>
            <a:r>
              <a:rPr lang="en-CA" sz="190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sur des données réelles qui contribuent à protéger les espèces et les écosystèmes.</a:t>
            </a:r>
            <a:endParaRPr sz="1900">
              <a:latin typeface="Arial" panose="020B0604020202020204" pitchFamily="34" charset="0"/>
              <a:cs typeface="Arial" panose="020B0604020202020204" pitchFamily="34" charset="0"/>
            </a:endParaRPr>
          </a:p>
        </p:txBody>
      </p:sp>
      <p:sp>
        <p:nvSpPr>
          <p:cNvPr id="11" name="object 11"/>
          <p:cNvSpPr txBox="1"/>
          <p:nvPr/>
        </p:nvSpPr>
        <p:spPr>
          <a:xfrm>
            <a:off x="13792994" y="5211959"/>
            <a:ext cx="5498199" cy="5127686"/>
          </a:xfrm>
          <a:prstGeom prst="rect">
            <a:avLst/>
          </a:prstGeom>
        </p:spPr>
        <p:txBody>
          <a:bodyPr vert="horz" wrap="square" lIns="0" tIns="109855" rIns="0" bIns="0" rtlCol="0" anchor="t">
            <a:spAutoFit/>
          </a:bodyPr>
          <a:lstStyle/>
          <a:p>
            <a:pPr marL="12700">
              <a:lnSpc>
                <a:spcPct val="100000"/>
              </a:lnSpc>
              <a:spcBef>
                <a:spcPts val="865"/>
              </a:spcBef>
            </a:pPr>
            <a:r>
              <a:rPr sz="3200" dirty="0" err="1">
                <a:latin typeface="Arial"/>
                <a:cs typeface="Arial"/>
              </a:rPr>
              <a:t>Compétences</a:t>
            </a:r>
            <a:r>
              <a:rPr sz="3200" dirty="0">
                <a:latin typeface="Arial"/>
                <a:cs typeface="Arial"/>
              </a:rPr>
              <a:t> </a:t>
            </a:r>
            <a:r>
              <a:rPr sz="3200" dirty="0" err="1">
                <a:latin typeface="Arial"/>
                <a:cs typeface="Arial"/>
              </a:rPr>
              <a:t>développées</a:t>
            </a:r>
            <a:r>
              <a:rPr sz="3200" dirty="0">
                <a:latin typeface="Arial"/>
                <a:cs typeface="Arial"/>
              </a:rPr>
              <a:t> :</a:t>
            </a:r>
            <a:endParaRPr sz="3200">
              <a:latin typeface="Arial"/>
              <a:cs typeface="Arial"/>
            </a:endParaRPr>
          </a:p>
          <a:p>
            <a:pPr marL="12700" marR="326390">
              <a:lnSpc>
                <a:spcPct val="100000"/>
              </a:lnSpc>
              <a:spcBef>
                <a:spcPts val="405"/>
              </a:spcBef>
              <a:spcAft>
                <a:spcPts val="600"/>
              </a:spcAft>
            </a:pPr>
            <a:r>
              <a:rPr sz="1900" dirty="0">
                <a:latin typeface="Arial"/>
                <a:cs typeface="Arial"/>
              </a:rPr>
              <a:t>Surveillance des </a:t>
            </a:r>
            <a:r>
              <a:rPr sz="1900" dirty="0" err="1">
                <a:latin typeface="Arial"/>
                <a:cs typeface="Arial"/>
              </a:rPr>
              <a:t>espèces</a:t>
            </a:r>
            <a:r>
              <a:rPr sz="1900" dirty="0">
                <a:latin typeface="Arial"/>
                <a:cs typeface="Arial"/>
              </a:rPr>
              <a:t>, observation,</a:t>
            </a:r>
            <a:br>
              <a:rPr lang="en-CA" sz="1900" dirty="0">
                <a:latin typeface="Arial"/>
                <a:cs typeface="Arial"/>
              </a:rPr>
            </a:br>
            <a:r>
              <a:rPr sz="1900" dirty="0" err="1">
                <a:latin typeface="Arial"/>
                <a:cs typeface="Arial"/>
              </a:rPr>
              <a:t>collecte</a:t>
            </a:r>
            <a:r>
              <a:rPr sz="1900" dirty="0">
                <a:latin typeface="Arial"/>
                <a:cs typeface="Arial"/>
              </a:rPr>
              <a:t> de données.</a:t>
            </a:r>
            <a:endParaRPr sz="1900">
              <a:latin typeface="Arial"/>
              <a:cs typeface="Arial"/>
            </a:endParaRPr>
          </a:p>
          <a:p>
            <a:pPr marL="29845">
              <a:lnSpc>
                <a:spcPct val="100000"/>
              </a:lnSpc>
              <a:spcBef>
                <a:spcPts val="420"/>
              </a:spcBef>
            </a:pPr>
            <a:r>
              <a:rPr sz="3200" dirty="0">
                <a:latin typeface="Arial"/>
                <a:cs typeface="Arial"/>
              </a:rPr>
              <a:t>Mise </a:t>
            </a:r>
            <a:r>
              <a:rPr sz="3200" dirty="0" err="1">
                <a:latin typeface="Arial"/>
                <a:cs typeface="Arial"/>
              </a:rPr>
              <a:t>en</a:t>
            </a:r>
            <a:r>
              <a:rPr sz="3200" dirty="0">
                <a:latin typeface="Arial"/>
                <a:cs typeface="Arial"/>
              </a:rPr>
              <a:t> </a:t>
            </a:r>
            <a:r>
              <a:rPr sz="3200" dirty="0" err="1">
                <a:latin typeface="Arial"/>
                <a:cs typeface="Arial"/>
              </a:rPr>
              <a:t>contexte</a:t>
            </a:r>
            <a:r>
              <a:rPr sz="3200" dirty="0">
                <a:latin typeface="Arial"/>
                <a:cs typeface="Arial"/>
              </a:rPr>
              <a:t> :</a:t>
            </a:r>
            <a:endParaRPr sz="3200">
              <a:latin typeface="Arial"/>
              <a:cs typeface="Arial"/>
            </a:endParaRPr>
          </a:p>
          <a:p>
            <a:pPr marL="29845" marR="440055">
              <a:spcBef>
                <a:spcPts val="405"/>
              </a:spcBef>
            </a:pPr>
            <a:r>
              <a:rPr sz="1900" dirty="0">
                <a:latin typeface="Arial"/>
                <a:cs typeface="Arial"/>
              </a:rPr>
              <a:t>Dans </a:t>
            </a:r>
            <a:r>
              <a:rPr sz="1900" dirty="0" err="1">
                <a:latin typeface="Arial"/>
                <a:cs typeface="Arial"/>
              </a:rPr>
              <a:t>cette</a:t>
            </a:r>
            <a:r>
              <a:rPr sz="1900" dirty="0">
                <a:latin typeface="Arial"/>
                <a:cs typeface="Arial"/>
              </a:rPr>
              <a:t> </a:t>
            </a:r>
            <a:r>
              <a:rPr sz="1900" dirty="0" err="1">
                <a:latin typeface="Arial"/>
                <a:cs typeface="Arial"/>
              </a:rPr>
              <a:t>leçon</a:t>
            </a:r>
            <a:r>
              <a:rPr sz="1900" dirty="0">
                <a:latin typeface="Arial"/>
                <a:cs typeface="Arial"/>
              </a:rPr>
              <a:t>, les </a:t>
            </a:r>
            <a:r>
              <a:rPr sz="1900" dirty="0" err="1">
                <a:latin typeface="Arial"/>
                <a:cs typeface="Arial"/>
              </a:rPr>
              <a:t>élèves</a:t>
            </a:r>
            <a:r>
              <a:rPr sz="1900" dirty="0">
                <a:latin typeface="Arial"/>
                <a:cs typeface="Arial"/>
              </a:rPr>
              <a:t> se </a:t>
            </a:r>
            <a:r>
              <a:rPr sz="1900" dirty="0" err="1">
                <a:latin typeface="Arial"/>
                <a:cs typeface="Arial"/>
              </a:rPr>
              <a:t>glissent</a:t>
            </a:r>
            <a:r>
              <a:rPr sz="1900" dirty="0">
                <a:latin typeface="Arial"/>
                <a:cs typeface="Arial"/>
              </a:rPr>
              <a:t> dans la </a:t>
            </a:r>
            <a:r>
              <a:rPr sz="1900" dirty="0" err="1">
                <a:latin typeface="Arial"/>
                <a:cs typeface="Arial"/>
              </a:rPr>
              <a:t>peau</a:t>
            </a:r>
            <a:r>
              <a:rPr sz="1900" dirty="0">
                <a:latin typeface="Arial"/>
                <a:cs typeface="Arial"/>
              </a:rPr>
              <a:t> de </a:t>
            </a:r>
            <a:r>
              <a:rPr sz="1900" dirty="0" err="1">
                <a:latin typeface="Arial"/>
                <a:cs typeface="Arial"/>
              </a:rPr>
              <a:t>scientifiques</a:t>
            </a:r>
            <a:r>
              <a:rPr sz="1900" dirty="0">
                <a:latin typeface="Arial"/>
                <a:cs typeface="Arial"/>
              </a:rPr>
              <a:t> et </a:t>
            </a:r>
            <a:r>
              <a:rPr sz="1900" dirty="0" err="1">
                <a:latin typeface="Arial"/>
                <a:cs typeface="Arial"/>
              </a:rPr>
              <a:t>découvrent</a:t>
            </a:r>
            <a:r>
              <a:rPr sz="1900" dirty="0">
                <a:latin typeface="Arial"/>
                <a:cs typeface="Arial"/>
              </a:rPr>
              <a:t> comment </a:t>
            </a:r>
            <a:r>
              <a:rPr sz="1900" dirty="0" err="1">
                <a:latin typeface="Arial"/>
                <a:cs typeface="Arial"/>
              </a:rPr>
              <a:t>l’observation</a:t>
            </a:r>
            <a:r>
              <a:rPr sz="1900" dirty="0">
                <a:latin typeface="Arial"/>
                <a:cs typeface="Arial"/>
              </a:rPr>
              <a:t> </a:t>
            </a:r>
            <a:r>
              <a:rPr sz="1900" dirty="0" err="1">
                <a:latin typeface="Arial"/>
                <a:cs typeface="Arial"/>
              </a:rPr>
              <a:t>d’espèces</a:t>
            </a:r>
            <a:r>
              <a:rPr sz="1900" dirty="0">
                <a:latin typeface="Arial"/>
                <a:cs typeface="Arial"/>
              </a:rPr>
              <a:t> et la </a:t>
            </a:r>
            <a:r>
              <a:rPr sz="1900" dirty="0" err="1">
                <a:latin typeface="Arial"/>
                <a:cs typeface="Arial"/>
              </a:rPr>
              <a:t>collecte</a:t>
            </a:r>
            <a:r>
              <a:rPr sz="1900" dirty="0">
                <a:latin typeface="Arial"/>
                <a:cs typeface="Arial"/>
              </a:rPr>
              <a:t> de données</a:t>
            </a:r>
            <a:r>
              <a:rPr lang="en-CA" sz="1900" dirty="0">
                <a:latin typeface="Arial"/>
                <a:cs typeface="Arial"/>
              </a:rPr>
              <a:t> </a:t>
            </a:r>
            <a:r>
              <a:rPr sz="1900" dirty="0" err="1">
                <a:latin typeface="Arial"/>
                <a:cs typeface="Arial"/>
              </a:rPr>
              <a:t>mènent</a:t>
            </a:r>
            <a:r>
              <a:rPr sz="1900" dirty="0">
                <a:latin typeface="Arial"/>
                <a:cs typeface="Arial"/>
              </a:rPr>
              <a:t> à des </a:t>
            </a:r>
            <a:r>
              <a:rPr sz="1900" dirty="0" err="1">
                <a:latin typeface="Arial"/>
                <a:cs typeface="Arial"/>
              </a:rPr>
              <a:t>mesures</a:t>
            </a:r>
            <a:r>
              <a:rPr sz="1900" dirty="0">
                <a:latin typeface="Arial"/>
                <a:cs typeface="Arial"/>
              </a:rPr>
              <a:t> </a:t>
            </a:r>
            <a:r>
              <a:rPr sz="1900" dirty="0" err="1">
                <a:latin typeface="Arial"/>
                <a:cs typeface="Arial"/>
              </a:rPr>
              <a:t>visant</a:t>
            </a:r>
            <a:r>
              <a:rPr sz="1900" dirty="0">
                <a:latin typeface="Arial"/>
                <a:cs typeface="Arial"/>
              </a:rPr>
              <a:t> à </a:t>
            </a:r>
            <a:r>
              <a:rPr sz="1900" dirty="0" err="1">
                <a:latin typeface="Arial"/>
                <a:cs typeface="Arial"/>
              </a:rPr>
              <a:t>protéger</a:t>
            </a:r>
            <a:r>
              <a:rPr sz="1900" dirty="0">
                <a:latin typeface="Arial"/>
                <a:cs typeface="Arial"/>
              </a:rPr>
              <a:t> les </a:t>
            </a:r>
            <a:r>
              <a:rPr sz="1900" dirty="0" err="1">
                <a:latin typeface="Arial"/>
                <a:cs typeface="Arial"/>
              </a:rPr>
              <a:t>espèces</a:t>
            </a:r>
            <a:r>
              <a:rPr sz="1900" dirty="0">
                <a:latin typeface="Arial"/>
                <a:cs typeface="Arial"/>
              </a:rPr>
              <a:t> et les </a:t>
            </a:r>
            <a:r>
              <a:rPr sz="1900" dirty="0" err="1">
                <a:latin typeface="Arial"/>
                <a:cs typeface="Arial"/>
              </a:rPr>
              <a:t>écosystèmes</a:t>
            </a:r>
            <a:r>
              <a:rPr sz="1900" dirty="0">
                <a:latin typeface="Arial"/>
                <a:cs typeface="Arial"/>
              </a:rPr>
              <a:t>. Cette </a:t>
            </a:r>
            <a:r>
              <a:rPr sz="1900" dirty="0" err="1">
                <a:latin typeface="Arial"/>
                <a:cs typeface="Arial"/>
              </a:rPr>
              <a:t>leçon</a:t>
            </a:r>
            <a:r>
              <a:rPr sz="1900" dirty="0">
                <a:latin typeface="Arial"/>
                <a:cs typeface="Arial"/>
              </a:rPr>
              <a:t> sera unique pour </a:t>
            </a:r>
            <a:r>
              <a:rPr sz="1900" dirty="0" err="1">
                <a:latin typeface="Arial"/>
                <a:cs typeface="Arial"/>
              </a:rPr>
              <a:t>chaque</a:t>
            </a:r>
            <a:r>
              <a:rPr sz="1900" dirty="0">
                <a:latin typeface="Arial"/>
                <a:cs typeface="Arial"/>
              </a:rPr>
              <a:t> </a:t>
            </a:r>
            <a:r>
              <a:rPr sz="1900" dirty="0" err="1">
                <a:latin typeface="Arial"/>
                <a:cs typeface="Arial"/>
              </a:rPr>
              <a:t>élève</a:t>
            </a:r>
            <a:r>
              <a:rPr sz="1900" dirty="0">
                <a:latin typeface="Arial"/>
                <a:cs typeface="Arial"/>
              </a:rPr>
              <a:t> </a:t>
            </a:r>
            <a:r>
              <a:rPr sz="1900" dirty="0" err="1">
                <a:latin typeface="Arial"/>
                <a:cs typeface="Arial"/>
              </a:rPr>
              <a:t>ou</a:t>
            </a:r>
            <a:r>
              <a:rPr sz="1900" dirty="0">
                <a:latin typeface="Arial"/>
                <a:cs typeface="Arial"/>
              </a:rPr>
              <a:t> </a:t>
            </a:r>
            <a:r>
              <a:rPr sz="1900" dirty="0" err="1">
                <a:latin typeface="Arial"/>
                <a:cs typeface="Arial"/>
              </a:rPr>
              <a:t>groupe</a:t>
            </a:r>
            <a:r>
              <a:rPr sz="1900" dirty="0">
                <a:latin typeface="Arial"/>
                <a:cs typeface="Arial"/>
              </a:rPr>
              <a:t>. Elle </a:t>
            </a:r>
            <a:r>
              <a:rPr sz="1900" dirty="0" err="1">
                <a:latin typeface="Arial"/>
                <a:cs typeface="Arial"/>
              </a:rPr>
              <a:t>dépendra</a:t>
            </a:r>
            <a:r>
              <a:rPr sz="1900" dirty="0">
                <a:latin typeface="Arial"/>
                <a:cs typeface="Arial"/>
              </a:rPr>
              <a:t> du </a:t>
            </a:r>
            <a:r>
              <a:rPr lang="fr-FR" sz="1900" dirty="0">
                <a:latin typeface="Arial"/>
                <a:cs typeface="Arial"/>
              </a:rPr>
              <a:t>lieu de</a:t>
            </a:r>
            <a:r>
              <a:rPr sz="1900" dirty="0">
                <a:latin typeface="Arial"/>
                <a:cs typeface="Arial"/>
              </a:rPr>
              <a:t> </a:t>
            </a:r>
            <a:r>
              <a:rPr sz="1900" dirty="0" err="1">
                <a:latin typeface="Arial"/>
                <a:cs typeface="Arial"/>
              </a:rPr>
              <a:t>résidence</a:t>
            </a:r>
            <a:r>
              <a:rPr sz="1900" dirty="0">
                <a:latin typeface="Arial"/>
                <a:cs typeface="Arial"/>
              </a:rPr>
              <a:t> au Canada, </a:t>
            </a:r>
            <a:r>
              <a:rPr sz="1900" dirty="0" err="1">
                <a:latin typeface="Arial"/>
                <a:cs typeface="Arial"/>
              </a:rPr>
              <a:t>puisque</a:t>
            </a:r>
            <a:r>
              <a:rPr sz="1900" dirty="0">
                <a:latin typeface="Arial"/>
                <a:cs typeface="Arial"/>
              </a:rPr>
              <a:t> </a:t>
            </a:r>
            <a:r>
              <a:rPr sz="1900" dirty="0" err="1">
                <a:latin typeface="Arial"/>
                <a:cs typeface="Arial"/>
              </a:rPr>
              <a:t>c’est</a:t>
            </a:r>
            <a:r>
              <a:rPr sz="1900" dirty="0">
                <a:latin typeface="Arial"/>
                <a:cs typeface="Arial"/>
              </a:rPr>
              <a:t> </a:t>
            </a:r>
            <a:r>
              <a:rPr sz="1900" dirty="0" err="1">
                <a:latin typeface="Arial"/>
                <a:cs typeface="Arial"/>
              </a:rPr>
              <a:t>ce</a:t>
            </a:r>
            <a:r>
              <a:rPr sz="1900" dirty="0">
                <a:latin typeface="Arial"/>
                <a:cs typeface="Arial"/>
              </a:rPr>
              <a:t> qui</a:t>
            </a:r>
            <a:r>
              <a:rPr lang="en-CA" sz="1900" dirty="0">
                <a:latin typeface="Arial"/>
                <a:cs typeface="Arial"/>
              </a:rPr>
              <a:t> </a:t>
            </a:r>
            <a:r>
              <a:rPr sz="1900" dirty="0" err="1">
                <a:latin typeface="Arial"/>
                <a:cs typeface="Arial"/>
              </a:rPr>
              <a:t>déterminera</a:t>
            </a:r>
            <a:r>
              <a:rPr sz="1900" dirty="0">
                <a:latin typeface="Arial"/>
                <a:cs typeface="Arial"/>
              </a:rPr>
              <a:t> </a:t>
            </a:r>
            <a:r>
              <a:rPr sz="1900" dirty="0" err="1">
                <a:latin typeface="Arial"/>
                <a:cs typeface="Arial"/>
              </a:rPr>
              <a:t>ce</a:t>
            </a:r>
            <a:r>
              <a:rPr sz="1900" dirty="0">
                <a:latin typeface="Arial"/>
                <a:cs typeface="Arial"/>
              </a:rPr>
              <a:t> </a:t>
            </a:r>
            <a:r>
              <a:rPr sz="1900" dirty="0" err="1">
                <a:latin typeface="Arial"/>
                <a:cs typeface="Arial"/>
              </a:rPr>
              <a:t>que</a:t>
            </a:r>
            <a:r>
              <a:rPr sz="1900" dirty="0">
                <a:latin typeface="Arial"/>
                <a:cs typeface="Arial"/>
              </a:rPr>
              <a:t> les </a:t>
            </a:r>
            <a:r>
              <a:rPr sz="1900" dirty="0" err="1">
                <a:latin typeface="Arial"/>
                <a:cs typeface="Arial"/>
              </a:rPr>
              <a:t>élèves</a:t>
            </a:r>
            <a:r>
              <a:rPr sz="1900" dirty="0">
                <a:latin typeface="Arial"/>
                <a:cs typeface="Arial"/>
              </a:rPr>
              <a:t> </a:t>
            </a:r>
            <a:r>
              <a:rPr sz="1900" dirty="0" err="1">
                <a:latin typeface="Arial"/>
                <a:cs typeface="Arial"/>
              </a:rPr>
              <a:t>peuvent</a:t>
            </a:r>
            <a:r>
              <a:rPr sz="1900" dirty="0">
                <a:latin typeface="Arial"/>
                <a:cs typeface="Arial"/>
              </a:rPr>
              <a:t> faire pour </a:t>
            </a:r>
            <a:r>
              <a:rPr sz="1900" dirty="0" err="1">
                <a:latin typeface="Arial"/>
                <a:cs typeface="Arial"/>
              </a:rPr>
              <a:t>contribuer</a:t>
            </a:r>
            <a:r>
              <a:rPr sz="1900" dirty="0">
                <a:latin typeface="Arial"/>
                <a:cs typeface="Arial"/>
              </a:rPr>
              <a:t> à des </a:t>
            </a:r>
            <a:r>
              <a:rPr sz="1900" dirty="0" err="1">
                <a:latin typeface="Arial"/>
                <a:cs typeface="Arial"/>
              </a:rPr>
              <a:t>projets</a:t>
            </a:r>
            <a:r>
              <a:rPr sz="1900" dirty="0">
                <a:latin typeface="Arial"/>
                <a:cs typeface="Arial"/>
              </a:rPr>
              <a:t> de surveillance </a:t>
            </a:r>
            <a:r>
              <a:rPr sz="1900" dirty="0" err="1">
                <a:latin typeface="Arial"/>
                <a:cs typeface="Arial"/>
              </a:rPr>
              <a:t>ou</a:t>
            </a:r>
            <a:r>
              <a:rPr sz="1900" dirty="0">
                <a:latin typeface="Arial"/>
                <a:cs typeface="Arial"/>
              </a:rPr>
              <a:t> de science </a:t>
            </a:r>
            <a:r>
              <a:rPr sz="1900" dirty="0" err="1">
                <a:latin typeface="Arial"/>
                <a:cs typeface="Arial"/>
              </a:rPr>
              <a:t>citoyenne</a:t>
            </a:r>
            <a:r>
              <a:rPr sz="1900" dirty="0">
                <a:latin typeface="Arial"/>
                <a:cs typeface="Arial"/>
              </a:rPr>
              <a:t> au sein de </a:t>
            </a:r>
            <a:r>
              <a:rPr sz="1900" dirty="0" err="1">
                <a:latin typeface="Arial"/>
                <a:cs typeface="Arial"/>
              </a:rPr>
              <a:t>leur</a:t>
            </a:r>
            <a:r>
              <a:rPr sz="1900" dirty="0">
                <a:latin typeface="Arial"/>
                <a:cs typeface="Arial"/>
              </a:rPr>
              <a:t> </a:t>
            </a:r>
            <a:r>
              <a:rPr sz="1900" dirty="0" err="1">
                <a:latin typeface="Arial"/>
                <a:cs typeface="Arial"/>
              </a:rPr>
              <a:t>communauté</a:t>
            </a:r>
            <a:r>
              <a:rPr sz="1900" dirty="0">
                <a:latin typeface="Arial"/>
                <a:cs typeface="Arial"/>
              </a:rPr>
              <a:t>.</a:t>
            </a:r>
            <a:endParaRPr sz="1900">
              <a:latin typeface="Arial"/>
              <a:cs typeface="Arial"/>
            </a:endParaRPr>
          </a:p>
        </p:txBody>
      </p:sp>
      <p:grpSp>
        <p:nvGrpSpPr>
          <p:cNvPr id="12" name="object 12"/>
          <p:cNvGrpSpPr/>
          <p:nvPr/>
        </p:nvGrpSpPr>
        <p:grpSpPr>
          <a:xfrm>
            <a:off x="942379" y="4946446"/>
            <a:ext cx="4335958" cy="5231765"/>
            <a:chOff x="942379" y="4946446"/>
            <a:chExt cx="4335958" cy="5231765"/>
          </a:xfrm>
        </p:grpSpPr>
        <p:sp>
          <p:nvSpPr>
            <p:cNvPr id="14" name="object 14"/>
            <p:cNvSpPr/>
            <p:nvPr/>
          </p:nvSpPr>
          <p:spPr>
            <a:xfrm>
              <a:off x="942379" y="4946446"/>
              <a:ext cx="4335958" cy="5231765"/>
            </a:xfrm>
            <a:custGeom>
              <a:avLst/>
              <a:gdLst/>
              <a:ahLst/>
              <a:cxnLst/>
              <a:rect l="l" t="t" r="r" b="b"/>
              <a:pathLst>
                <a:path w="4925060" h="5231765">
                  <a:moveTo>
                    <a:pt x="4830564" y="0"/>
                  </a:moveTo>
                  <a:lnTo>
                    <a:pt x="94237" y="0"/>
                  </a:lnTo>
                  <a:lnTo>
                    <a:pt x="57554" y="7405"/>
                  </a:lnTo>
                  <a:lnTo>
                    <a:pt x="27599" y="27599"/>
                  </a:lnTo>
                  <a:lnTo>
                    <a:pt x="7405" y="57554"/>
                  </a:lnTo>
                  <a:lnTo>
                    <a:pt x="0" y="94237"/>
                  </a:lnTo>
                  <a:lnTo>
                    <a:pt x="0" y="5137016"/>
                  </a:lnTo>
                  <a:lnTo>
                    <a:pt x="7405" y="5173699"/>
                  </a:lnTo>
                  <a:lnTo>
                    <a:pt x="27599" y="5203654"/>
                  </a:lnTo>
                  <a:lnTo>
                    <a:pt x="57554" y="5223849"/>
                  </a:lnTo>
                  <a:lnTo>
                    <a:pt x="94237" y="5231254"/>
                  </a:lnTo>
                  <a:lnTo>
                    <a:pt x="4830564" y="5231254"/>
                  </a:lnTo>
                  <a:lnTo>
                    <a:pt x="4867248" y="5223849"/>
                  </a:lnTo>
                  <a:lnTo>
                    <a:pt x="4897202" y="5203654"/>
                  </a:lnTo>
                  <a:lnTo>
                    <a:pt x="4917397" y="5173699"/>
                  </a:lnTo>
                  <a:lnTo>
                    <a:pt x="4924802" y="5137016"/>
                  </a:lnTo>
                  <a:lnTo>
                    <a:pt x="4924802" y="94237"/>
                  </a:lnTo>
                  <a:lnTo>
                    <a:pt x="4917397" y="57554"/>
                  </a:lnTo>
                  <a:lnTo>
                    <a:pt x="4897202" y="27599"/>
                  </a:lnTo>
                  <a:lnTo>
                    <a:pt x="4867248" y="7405"/>
                  </a:lnTo>
                  <a:lnTo>
                    <a:pt x="4830564"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flipV="1">
              <a:off x="1177974" y="6362661"/>
              <a:ext cx="4010025" cy="45719"/>
            </a:xfrm>
            <a:custGeom>
              <a:avLst/>
              <a:gdLst/>
              <a:ahLst/>
              <a:cxnLst/>
              <a:rect l="l" t="t" r="r" b="b"/>
              <a:pathLst>
                <a:path w="4453890">
                  <a:moveTo>
                    <a:pt x="0" y="0"/>
                  </a:moveTo>
                  <a:lnTo>
                    <a:pt x="4453613"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1177974" y="8617736"/>
              <a:ext cx="4010025" cy="45719"/>
            </a:xfrm>
            <a:custGeom>
              <a:avLst/>
              <a:gdLst/>
              <a:ahLst/>
              <a:cxnLst/>
              <a:rect l="l" t="t" r="r" b="b"/>
              <a:pathLst>
                <a:path w="4453890">
                  <a:moveTo>
                    <a:pt x="0" y="0"/>
                  </a:moveTo>
                  <a:lnTo>
                    <a:pt x="4453613"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7" name="object 17"/>
          <p:cNvSpPr txBox="1"/>
          <p:nvPr/>
        </p:nvSpPr>
        <p:spPr>
          <a:xfrm>
            <a:off x="1146539" y="5211959"/>
            <a:ext cx="3983990" cy="902170"/>
          </a:xfrm>
          <a:prstGeom prst="rect">
            <a:avLst/>
          </a:prstGeom>
        </p:spPr>
        <p:txBody>
          <a:bodyPr vert="horz" wrap="square" lIns="0" tIns="12065" rIns="0" bIns="0" rtlCol="0">
            <a:spAutoFit/>
          </a:bodyPr>
          <a:lstStyle/>
          <a:p>
            <a:pPr marL="12700">
              <a:spcBef>
                <a:spcPts val="95"/>
              </a:spcBef>
            </a:pPr>
            <a:r>
              <a:rPr lang="en-CA" sz="1900" dirty="0">
                <a:latin typeface="Arial" panose="020B0604020202020204" pitchFamily="34" charset="0"/>
                <a:cs typeface="Arial" panose="020B0604020202020204" pitchFamily="34" charset="0"/>
              </a:rPr>
              <a:t>DURÉE DE LA LEÇON :</a:t>
            </a:r>
          </a:p>
          <a:p>
            <a:pPr marL="12700">
              <a:spcBef>
                <a:spcPts val="95"/>
              </a:spcBef>
            </a:pPr>
            <a:r>
              <a:rPr sz="1900" b="1" dirty="0">
                <a:latin typeface="Arial" panose="020B0604020202020204" pitchFamily="34" charset="0"/>
                <a:cs typeface="Arial" panose="020B0604020202020204" pitchFamily="34" charset="0"/>
              </a:rPr>
              <a:t>Variable en fonction du projet de</a:t>
            </a:r>
            <a:r>
              <a:rPr lang="en-CA" sz="1900" b="1" dirty="0">
                <a:latin typeface="Arial" panose="020B0604020202020204" pitchFamily="34" charset="0"/>
                <a:cs typeface="Arial" panose="020B0604020202020204" pitchFamily="34" charset="0"/>
              </a:rPr>
              <a:t> surveillance choisi.</a:t>
            </a:r>
            <a:endParaRPr lang="en-CA" sz="1900" b="1">
              <a:latin typeface="Arial" panose="020B0604020202020204" pitchFamily="34" charset="0"/>
              <a:cs typeface="Arial" panose="020B0604020202020204" pitchFamily="34" charset="0"/>
            </a:endParaRPr>
          </a:p>
        </p:txBody>
      </p:sp>
      <p:sp>
        <p:nvSpPr>
          <p:cNvPr id="19" name="object 19"/>
          <p:cNvSpPr txBox="1"/>
          <p:nvPr/>
        </p:nvSpPr>
        <p:spPr>
          <a:xfrm>
            <a:off x="1165274" y="6543247"/>
            <a:ext cx="4010025" cy="1671611"/>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OUTILS D’ÉVALUATION :</a:t>
            </a:r>
            <a:endParaRPr sz="1900">
              <a:latin typeface="Arial" panose="020B0604020202020204" pitchFamily="34" charset="0"/>
              <a:cs typeface="Arial" panose="020B0604020202020204" pitchFamily="34" charset="0"/>
            </a:endParaRPr>
          </a:p>
          <a:p>
            <a:pPr marL="12700" marR="84455">
              <a:lnSpc>
                <a:spcPct val="100000"/>
              </a:lnSpc>
              <a:spcBef>
                <a:spcPts val="95"/>
              </a:spcBef>
            </a:pPr>
            <a:r>
              <a:rPr sz="1900" dirty="0">
                <a:latin typeface="Arial" panose="020B0604020202020204" pitchFamily="34" charset="0"/>
                <a:cs typeface="Arial" panose="020B0604020202020204" pitchFamily="34" charset="0"/>
              </a:rPr>
              <a:t>Élève : </a:t>
            </a:r>
            <a:r>
              <a:rPr sz="1900" b="1" dirty="0">
                <a:latin typeface="Arial" panose="020B0604020202020204" pitchFamily="34" charset="0"/>
                <a:cs typeface="Arial" panose="020B0604020202020204" pitchFamily="34" charset="0"/>
              </a:rPr>
              <a:t>Grille d’autoévaluation et verso de la carte de mission no 6</a:t>
            </a:r>
            <a:endParaRPr sz="1900" b="1">
              <a:latin typeface="Arial" panose="020B0604020202020204" pitchFamily="34" charset="0"/>
              <a:cs typeface="Arial" panose="020B0604020202020204" pitchFamily="34" charset="0"/>
            </a:endParaRPr>
          </a:p>
          <a:p>
            <a:pPr marL="12700" marR="5080">
              <a:lnSpc>
                <a:spcPct val="100000"/>
              </a:lnSpc>
              <a:spcBef>
                <a:spcPts val="730"/>
              </a:spcBef>
            </a:pPr>
            <a:r>
              <a:rPr sz="1900" dirty="0">
                <a:latin typeface="Arial" panose="020B0604020202020204" pitchFamily="34" charset="0"/>
                <a:cs typeface="Arial" panose="020B0604020202020204" pitchFamily="34" charset="0"/>
              </a:rPr>
              <a:t>Enseignant : </a:t>
            </a:r>
            <a:r>
              <a:rPr sz="1900" b="1" dirty="0">
                <a:latin typeface="Arial" panose="020B0604020202020204" pitchFamily="34" charset="0"/>
                <a:cs typeface="Arial" panose="020B0604020202020204" pitchFamily="34" charset="0"/>
              </a:rPr>
              <a:t>Grille d’évaluation de l’apprentissage par l’enquête</a:t>
            </a:r>
            <a:endParaRPr sz="1900" b="1">
              <a:latin typeface="Arial" panose="020B0604020202020204" pitchFamily="34" charset="0"/>
              <a:cs typeface="Arial" panose="020B0604020202020204" pitchFamily="34" charset="0"/>
            </a:endParaRPr>
          </a:p>
        </p:txBody>
      </p:sp>
      <p:sp>
        <p:nvSpPr>
          <p:cNvPr id="20" name="object 20"/>
          <p:cNvSpPr txBox="1"/>
          <p:nvPr/>
        </p:nvSpPr>
        <p:spPr>
          <a:xfrm>
            <a:off x="1165274" y="8752384"/>
            <a:ext cx="3983990" cy="997068"/>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MATÉRIEL REQUIS :</a:t>
            </a:r>
            <a:endParaRPr sz="1900">
              <a:latin typeface="Arial" panose="020B0604020202020204" pitchFamily="34" charset="0"/>
              <a:cs typeface="Arial" panose="020B0604020202020204" pitchFamily="34" charset="0"/>
            </a:endParaRPr>
          </a:p>
          <a:p>
            <a:pPr marL="12700" marR="5080">
              <a:lnSpc>
                <a:spcPct val="100000"/>
              </a:lnSpc>
              <a:spcBef>
                <a:spcPts val="95"/>
              </a:spcBef>
            </a:pPr>
            <a:r>
              <a:rPr sz="1900" b="1" dirty="0">
                <a:latin typeface="Arial" panose="020B0604020202020204" pitchFamily="34" charset="0"/>
                <a:cs typeface="Arial" panose="020B0604020202020204" pitchFamily="34" charset="0"/>
              </a:rPr>
              <a:t>Variable en fonction du projet de surveillance choisi.</a:t>
            </a:r>
            <a:endParaRPr sz="1900" b="1">
              <a:latin typeface="Arial" panose="020B0604020202020204" pitchFamily="34" charset="0"/>
              <a:cs typeface="Arial" panose="020B0604020202020204" pitchFamily="34" charset="0"/>
            </a:endParaRPr>
          </a:p>
        </p:txBody>
      </p:sp>
      <p:sp>
        <p:nvSpPr>
          <p:cNvPr id="24" name="object 24"/>
          <p:cNvSpPr txBox="1"/>
          <p:nvPr/>
        </p:nvSpPr>
        <p:spPr>
          <a:xfrm>
            <a:off x="5005549" y="290544"/>
            <a:ext cx="5225415" cy="314960"/>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Rapport</a:t>
            </a:r>
            <a:r>
              <a:rPr lang="en-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Planète vivante Canada pour enfants</a:t>
            </a:r>
            <a:endParaRPr sz="1900">
              <a:latin typeface="Arial" panose="020B0604020202020204" pitchFamily="34" charset="0"/>
              <a:cs typeface="Arial" panose="020B0604020202020204" pitchFamily="34" charset="0"/>
            </a:endParaRPr>
          </a:p>
        </p:txBody>
      </p:sp>
      <p:sp>
        <p:nvSpPr>
          <p:cNvPr id="37" name="object 37"/>
          <p:cNvSpPr txBox="1"/>
          <p:nvPr/>
        </p:nvSpPr>
        <p:spPr>
          <a:xfrm>
            <a:off x="5823562" y="5194982"/>
            <a:ext cx="3729354" cy="314960"/>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Niveaux scolaires : 4e à 6e année</a:t>
            </a:r>
            <a:endParaRPr sz="1900">
              <a:latin typeface="Arial" panose="020B0604020202020204" pitchFamily="34" charset="0"/>
              <a:cs typeface="Arial" panose="020B0604020202020204" pitchFamily="34" charset="0"/>
            </a:endParaRPr>
          </a:p>
        </p:txBody>
      </p:sp>
      <p:sp>
        <p:nvSpPr>
          <p:cNvPr id="38" name="object 38"/>
          <p:cNvSpPr txBox="1"/>
          <p:nvPr/>
        </p:nvSpPr>
        <p:spPr>
          <a:xfrm>
            <a:off x="5891073" y="8937703"/>
            <a:ext cx="7155964" cy="1239442"/>
          </a:xfrm>
          <a:prstGeom prst="rect">
            <a:avLst/>
          </a:prstGeom>
        </p:spPr>
        <p:txBody>
          <a:bodyPr vert="horz" wrap="square" lIns="0" tIns="109855" rIns="0" bIns="0" rtlCol="0">
            <a:spAutoFit/>
          </a:bodyPr>
          <a:lstStyle/>
          <a:p>
            <a:pPr marL="12700">
              <a:lnSpc>
                <a:spcPct val="100000"/>
              </a:lnSpc>
              <a:spcBef>
                <a:spcPts val="865"/>
              </a:spcBef>
            </a:pPr>
            <a:r>
              <a:rPr sz="3200" dirty="0">
                <a:latin typeface="Arial" panose="020B0604020202020204" pitchFamily="34" charset="0"/>
                <a:cs typeface="Arial" panose="020B0604020202020204" pitchFamily="34" charset="0"/>
              </a:rPr>
              <a:t>Résultats d’apprentissage généraux :</a:t>
            </a:r>
            <a:endParaRPr sz="3200">
              <a:latin typeface="Arial" panose="020B0604020202020204" pitchFamily="34" charset="0"/>
              <a:cs typeface="Arial" panose="020B0604020202020204" pitchFamily="34" charset="0"/>
            </a:endParaRPr>
          </a:p>
          <a:p>
            <a:pPr marL="12700" marR="5080">
              <a:lnSpc>
                <a:spcPct val="100000"/>
              </a:lnSpc>
              <a:spcBef>
                <a:spcPts val="405"/>
              </a:spcBef>
            </a:pPr>
            <a:r>
              <a:rPr sz="1900" dirty="0">
                <a:latin typeface="Arial" panose="020B0604020202020204" pitchFamily="34" charset="0"/>
                <a:cs typeface="Arial" panose="020B0604020202020204" pitchFamily="34" charset="0"/>
              </a:rPr>
              <a:t>Voir l’annexe 1 pour les résultats d’apprentissage généraux qui s’appliquent à votre province ou territoire.</a:t>
            </a:r>
            <a:endParaRPr sz="1900">
              <a:latin typeface="Arial" panose="020B0604020202020204" pitchFamily="34" charset="0"/>
              <a:cs typeface="Arial" panose="020B0604020202020204" pitchFamily="34" charset="0"/>
            </a:endParaRPr>
          </a:p>
        </p:txBody>
      </p:sp>
      <p:pic>
        <p:nvPicPr>
          <p:cNvPr id="42" name="Picture 41" descr="A black background with white text&#10;&#10;Description automatically generated">
            <a:extLst>
              <a:ext uri="{FF2B5EF4-FFF2-40B4-BE49-F238E27FC236}">
                <a16:creationId xmlns:a16="http://schemas.microsoft.com/office/drawing/2014/main" id="{90331C0A-09A0-B389-4ADC-07495C8E6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582" y="1326695"/>
            <a:ext cx="5414334" cy="3539758"/>
          </a:xfrm>
          <a:prstGeom prst="rect">
            <a:avLst/>
          </a:prstGeom>
        </p:spPr>
      </p:pic>
      <p:pic>
        <p:nvPicPr>
          <p:cNvPr id="43" name="Picture 42" descr="A logo of a panda&#10;&#10;Description automatically generated">
            <a:extLst>
              <a:ext uri="{FF2B5EF4-FFF2-40B4-BE49-F238E27FC236}">
                <a16:creationId xmlns:a16="http://schemas.microsoft.com/office/drawing/2014/main" id="{590D3E35-5B6C-77DE-14D0-0D06EEDB7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grpSp>
        <p:nvGrpSpPr>
          <p:cNvPr id="44" name="Group 43">
            <a:extLst>
              <a:ext uri="{FF2B5EF4-FFF2-40B4-BE49-F238E27FC236}">
                <a16:creationId xmlns:a16="http://schemas.microsoft.com/office/drawing/2014/main" id="{7CA2C653-62F4-0F76-D7B7-B7165D74D911}"/>
              </a:ext>
            </a:extLst>
          </p:cNvPr>
          <p:cNvGrpSpPr/>
          <p:nvPr/>
        </p:nvGrpSpPr>
        <p:grpSpPr>
          <a:xfrm>
            <a:off x="937980" y="0"/>
            <a:ext cx="2879090" cy="3634740"/>
            <a:chOff x="937980" y="0"/>
            <a:chExt cx="2879090" cy="3634740"/>
          </a:xfrm>
        </p:grpSpPr>
        <p:sp>
          <p:nvSpPr>
            <p:cNvPr id="45" name="object 18">
              <a:extLst>
                <a:ext uri="{FF2B5EF4-FFF2-40B4-BE49-F238E27FC236}">
                  <a16:creationId xmlns:a16="http://schemas.microsoft.com/office/drawing/2014/main" id="{CAABBAA9-3296-FD77-063F-1F11FF9F179B}"/>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6" name="object 20">
              <a:extLst>
                <a:ext uri="{FF2B5EF4-FFF2-40B4-BE49-F238E27FC236}">
                  <a16:creationId xmlns:a16="http://schemas.microsoft.com/office/drawing/2014/main" id="{E8D9887F-5A36-77C1-81E3-E3E3AB0AD954}"/>
                </a:ext>
              </a:extLst>
            </p:cNvPr>
            <p:cNvSpPr txBox="1"/>
            <p:nvPr/>
          </p:nvSpPr>
          <p:spPr>
            <a:xfrm>
              <a:off x="937980" y="576123"/>
              <a:ext cx="2870008" cy="1386277"/>
            </a:xfrm>
            <a:prstGeom prst="rect">
              <a:avLst/>
            </a:prstGeom>
          </p:spPr>
          <p:txBody>
            <a:bodyPr vert="horz" wrap="square" lIns="0" tIns="229870" rIns="0" bIns="0" rtlCol="0">
              <a:spAutoFit/>
            </a:bodyPr>
            <a:lstStyle/>
            <a:p>
              <a:pPr marR="5080" algn="ctr">
                <a:lnSpc>
                  <a:spcPts val="4500"/>
                </a:lnSpc>
              </a:pPr>
              <a:r>
                <a:rPr lang="en-CA" sz="4000" dirty="0">
                  <a:solidFill>
                    <a:srgbClr val="222222"/>
                  </a:solidFill>
                  <a:latin typeface="Arial" panose="020B0604020202020204" pitchFamily="34" charset="0"/>
                  <a:cs typeface="Arial" panose="020B0604020202020204" pitchFamily="34" charset="0"/>
                </a:rPr>
                <a:t>PLAN DE COURS</a:t>
              </a:r>
              <a:endParaRPr sz="4000" dirty="0">
                <a:latin typeface="Arial" panose="020B0604020202020204" pitchFamily="34" charset="0"/>
                <a:cs typeface="Arial" panose="020B0604020202020204" pitchFamily="34" charset="0"/>
              </a:endParaRPr>
            </a:p>
          </p:txBody>
        </p:sp>
        <p:sp>
          <p:nvSpPr>
            <p:cNvPr id="47" name="object 21">
              <a:extLst>
                <a:ext uri="{FF2B5EF4-FFF2-40B4-BE49-F238E27FC236}">
                  <a16:creationId xmlns:a16="http://schemas.microsoft.com/office/drawing/2014/main" id="{A499CED4-986D-58F7-EF75-C327E818BBEE}"/>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dirty="0">
                  <a:solidFill>
                    <a:srgbClr val="222222"/>
                  </a:solidFill>
                  <a:latin typeface="Arial" panose="020B0604020202020204" pitchFamily="34" charset="0"/>
                  <a:cs typeface="Arial" panose="020B0604020202020204" pitchFamily="34" charset="0"/>
                </a:rPr>
                <a:t>6</a:t>
              </a:r>
              <a:endParaRPr sz="11950" dirty="0">
                <a:latin typeface="Arial" panose="020B0604020202020204" pitchFamily="34" charset="0"/>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70510" y="3375247"/>
            <a:ext cx="12055475" cy="6802755"/>
          </a:xfrm>
          <a:custGeom>
            <a:avLst/>
            <a:gdLst/>
            <a:ahLst/>
            <a:cxnLst/>
            <a:rect l="l" t="t" r="r" b="b"/>
            <a:pathLst>
              <a:path w="12055475" h="6802755">
                <a:moveTo>
                  <a:pt x="11961028" y="0"/>
                </a:moveTo>
                <a:lnTo>
                  <a:pt x="94237" y="0"/>
                </a:lnTo>
                <a:lnTo>
                  <a:pt x="57554" y="7405"/>
                </a:lnTo>
                <a:lnTo>
                  <a:pt x="27599" y="27599"/>
                </a:lnTo>
                <a:lnTo>
                  <a:pt x="7405" y="57554"/>
                </a:lnTo>
                <a:lnTo>
                  <a:pt x="0" y="94237"/>
                </a:lnTo>
                <a:lnTo>
                  <a:pt x="0" y="6708214"/>
                </a:lnTo>
                <a:lnTo>
                  <a:pt x="7405" y="6744898"/>
                </a:lnTo>
                <a:lnTo>
                  <a:pt x="27599" y="6774852"/>
                </a:lnTo>
                <a:lnTo>
                  <a:pt x="57554" y="6795047"/>
                </a:lnTo>
                <a:lnTo>
                  <a:pt x="94237" y="6802452"/>
                </a:lnTo>
                <a:lnTo>
                  <a:pt x="11961028" y="6802452"/>
                </a:lnTo>
                <a:lnTo>
                  <a:pt x="11997712" y="6795047"/>
                </a:lnTo>
                <a:lnTo>
                  <a:pt x="12027666" y="6774852"/>
                </a:lnTo>
                <a:lnTo>
                  <a:pt x="12047861" y="6744898"/>
                </a:lnTo>
                <a:lnTo>
                  <a:pt x="12055266" y="6708214"/>
                </a:lnTo>
                <a:lnTo>
                  <a:pt x="12055266" y="94237"/>
                </a:lnTo>
                <a:lnTo>
                  <a:pt x="12047861" y="57554"/>
                </a:lnTo>
                <a:lnTo>
                  <a:pt x="12027666" y="27599"/>
                </a:lnTo>
                <a:lnTo>
                  <a:pt x="11997712" y="7405"/>
                </a:lnTo>
                <a:lnTo>
                  <a:pt x="11961028"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1193405" y="3529234"/>
            <a:ext cx="5633720" cy="6213881"/>
          </a:xfrm>
          <a:prstGeom prst="rect">
            <a:avLst/>
          </a:prstGeom>
        </p:spPr>
        <p:txBody>
          <a:bodyPr vert="horz" wrap="square" lIns="0" tIns="12065" rIns="0" bIns="0" rtlCol="0">
            <a:spAutoFit/>
          </a:bodyPr>
          <a:lstStyle/>
          <a:p>
            <a:pPr marL="12700" marR="5080">
              <a:lnSpc>
                <a:spcPct val="100000"/>
              </a:lnSpc>
              <a:spcBef>
                <a:spcPts val="95"/>
              </a:spcBef>
              <a:spcAft>
                <a:spcPts val="1200"/>
              </a:spcAft>
            </a:pPr>
            <a:r>
              <a:rPr sz="1900" b="1" dirty="0">
                <a:latin typeface="Arial" panose="020B0604020202020204" pitchFamily="34" charset="0"/>
                <a:cs typeface="Arial" panose="020B0604020202020204" pitchFamily="34" charset="0"/>
              </a:rPr>
              <a:t>Kianna Bear-Hetherington, Gardienne de l’eau, Nation wolastoqey </a:t>
            </a:r>
            <a:r>
              <a:rPr sz="1900" i="1" dirty="0">
                <a:latin typeface="Arial" panose="020B0604020202020204" pitchFamily="34" charset="0"/>
                <a:cs typeface="Arial" panose="020B0604020202020204" pitchFamily="34" charset="0"/>
              </a:rPr>
              <a:t>(Page 24 du RPVC 2025)</a:t>
            </a:r>
            <a:endParaRPr sz="1900">
              <a:latin typeface="Arial" panose="020B0604020202020204" pitchFamily="34" charset="0"/>
              <a:cs typeface="Arial" panose="020B0604020202020204" pitchFamily="34" charset="0"/>
            </a:endParaRPr>
          </a:p>
          <a:p>
            <a:pPr marL="342265" marR="70485">
              <a:lnSpc>
                <a:spcPct val="100000"/>
              </a:lnSpc>
              <a:spcBef>
                <a:spcPts val="730"/>
              </a:spcBef>
            </a:pPr>
            <a:r>
              <a:rPr sz="1900" dirty="0">
                <a:latin typeface="Arial" panose="020B0604020202020204" pitchFamily="34" charset="0"/>
                <a:cs typeface="Arial" panose="020B0604020202020204" pitchFamily="34" charset="0"/>
              </a:rPr>
              <a:t>Kianna Bear-Hetherington est une fière femme wolastoqey originaire de Sitansisk, une communauté également connue sous le nom de Première Nation de St. Mary, à Fredericton, au Nouveau-Brunswick. Pendant toute son enfance, elle a nagé et pêché dans les lacs</a:t>
            </a:r>
            <a:endParaRPr sz="1900">
              <a:latin typeface="Arial" panose="020B0604020202020204" pitchFamily="34" charset="0"/>
              <a:cs typeface="Arial" panose="020B0604020202020204" pitchFamily="34" charset="0"/>
            </a:endParaRPr>
          </a:p>
          <a:p>
            <a:pPr marL="342265" marR="266065">
              <a:lnSpc>
                <a:spcPts val="2280"/>
              </a:lnSpc>
              <a:spcBef>
                <a:spcPts val="50"/>
              </a:spcBef>
            </a:pPr>
            <a:r>
              <a:rPr sz="1900" dirty="0">
                <a:latin typeface="Arial" panose="020B0604020202020204" pitchFamily="34" charset="0"/>
                <a:cs typeface="Arial" panose="020B0604020202020204" pitchFamily="34" charset="0"/>
              </a:rPr>
              <a:t>et les rivières près de chez elle et a toujours entretenu un lien profond avec la terre et les eaux.</a:t>
            </a:r>
            <a:endParaRPr sz="1900">
              <a:latin typeface="Arial" panose="020B0604020202020204" pitchFamily="34" charset="0"/>
              <a:cs typeface="Arial" panose="020B0604020202020204" pitchFamily="34" charset="0"/>
            </a:endParaRPr>
          </a:p>
          <a:p>
            <a:pPr marL="342265" marR="335915">
              <a:spcBef>
                <a:spcPts val="655"/>
              </a:spcBef>
            </a:pPr>
            <a:r>
              <a:rPr sz="1900" dirty="0">
                <a:latin typeface="Arial" panose="020B0604020202020204" pitchFamily="34" charset="0"/>
                <a:cs typeface="Arial" panose="020B0604020202020204" pitchFamily="34" charset="0"/>
              </a:rPr>
              <a:t>En écoutant les Aînés et les détenteurs du savoir, elle a beaucoup appris sur la relation sacrée avec la terre et l’eau, notamment que nous ne devons pas nous séparer de la nature – un enseignement qui l’a finalement amenée à travailler dans le domaine de la pêche au sein de sa communauté. Grâce à</a:t>
            </a:r>
            <a:r>
              <a:rPr lang="en-CA" sz="190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son travail auprès de la Nation Wolastoqey du</a:t>
            </a:r>
            <a:r>
              <a:rPr lang="en-CA" sz="1900" dirty="0">
                <a:latin typeface="Arial" panose="020B0604020202020204" pitchFamily="34" charset="0"/>
                <a:cs typeface="Arial" panose="020B0604020202020204" pitchFamily="34" charset="0"/>
              </a:rPr>
              <a:t> Nouveau-Brunswick (l’organisme consultatif</a:t>
            </a:r>
            <a:endParaRPr sz="1900">
              <a:latin typeface="Arial" panose="020B0604020202020204" pitchFamily="34" charset="0"/>
              <a:cs typeface="Arial" panose="020B0604020202020204" pitchFamily="34" charset="0"/>
            </a:endParaRPr>
          </a:p>
        </p:txBody>
      </p:sp>
      <p:sp>
        <p:nvSpPr>
          <p:cNvPr id="5" name="object 5"/>
          <p:cNvSpPr txBox="1"/>
          <p:nvPr/>
        </p:nvSpPr>
        <p:spPr>
          <a:xfrm>
            <a:off x="7103141" y="3528993"/>
            <a:ext cx="5692140" cy="5531643"/>
          </a:xfrm>
          <a:prstGeom prst="rect">
            <a:avLst/>
          </a:prstGeom>
        </p:spPr>
        <p:txBody>
          <a:bodyPr vert="horz" wrap="square" lIns="0" tIns="12065" rIns="0" bIns="0" rtlCol="0" anchor="t">
            <a:spAutoFit/>
          </a:bodyPr>
          <a:lstStyle/>
          <a:p>
            <a:pPr marL="415925" marR="72390">
              <a:spcBef>
                <a:spcPts val="730"/>
              </a:spcBef>
              <a:spcAft>
                <a:spcPts val="600"/>
              </a:spcAft>
            </a:pPr>
            <a:r>
              <a:rPr lang="en-CA" sz="1900" dirty="0">
                <a:latin typeface="Arial"/>
                <a:cs typeface="Arial"/>
              </a:rPr>
              <a:t>technique des six </a:t>
            </a:r>
            <a:r>
              <a:rPr lang="en-CA" sz="1900" dirty="0" err="1">
                <a:latin typeface="Arial"/>
                <a:cs typeface="Arial"/>
              </a:rPr>
              <a:t>communautés</a:t>
            </a:r>
            <a:r>
              <a:rPr lang="en-CA" sz="1900" dirty="0">
                <a:latin typeface="Arial"/>
                <a:cs typeface="Arial"/>
              </a:rPr>
              <a:t> </a:t>
            </a:r>
            <a:r>
              <a:rPr lang="en-CA" sz="1900" dirty="0" err="1">
                <a:latin typeface="Arial"/>
                <a:cs typeface="Arial"/>
              </a:rPr>
              <a:t>wolastoqey</a:t>
            </a:r>
            <a:r>
              <a:rPr lang="en-CA" sz="1900" dirty="0">
                <a:latin typeface="Arial"/>
                <a:cs typeface="Arial"/>
              </a:rPr>
              <a:t> de la province), </a:t>
            </a:r>
            <a:r>
              <a:rPr lang="en-CA" sz="1900" dirty="0" err="1">
                <a:latin typeface="Arial"/>
                <a:cs typeface="Arial"/>
              </a:rPr>
              <a:t>elle</a:t>
            </a:r>
            <a:r>
              <a:rPr lang="en-CA" sz="1900" dirty="0">
                <a:latin typeface="Arial"/>
                <a:cs typeface="Arial"/>
              </a:rPr>
              <a:t> a </a:t>
            </a:r>
            <a:r>
              <a:rPr lang="en-CA" sz="1900" dirty="0" err="1">
                <a:latin typeface="Arial"/>
                <a:cs typeface="Arial"/>
              </a:rPr>
              <a:t>pu</a:t>
            </a:r>
            <a:r>
              <a:rPr lang="en-CA" sz="1900" dirty="0">
                <a:latin typeface="Arial"/>
                <a:cs typeface="Arial"/>
              </a:rPr>
              <a:t> </a:t>
            </a:r>
            <a:r>
              <a:rPr lang="en-CA" sz="1900" dirty="0" err="1">
                <a:latin typeface="Arial"/>
                <a:cs typeface="Arial"/>
              </a:rPr>
              <a:t>approfondir</a:t>
            </a:r>
            <a:r>
              <a:rPr lang="en-CA" sz="1900" dirty="0">
                <a:latin typeface="Arial"/>
                <a:cs typeface="Arial"/>
              </a:rPr>
              <a:t> </a:t>
            </a:r>
            <a:r>
              <a:rPr lang="en-CA" sz="1900" dirty="0" err="1">
                <a:latin typeface="Arial"/>
                <a:cs typeface="Arial"/>
              </a:rPr>
              <a:t>sa</a:t>
            </a:r>
            <a:r>
              <a:rPr lang="en-CA" sz="1900" dirty="0">
                <a:latin typeface="Arial"/>
                <a:cs typeface="Arial"/>
              </a:rPr>
              <a:t> </a:t>
            </a:r>
            <a:r>
              <a:rPr lang="en-CA" sz="1900" dirty="0" err="1">
                <a:latin typeface="Arial"/>
                <a:cs typeface="Arial"/>
              </a:rPr>
              <a:t>compréhension</a:t>
            </a:r>
            <a:r>
              <a:rPr lang="en-CA" sz="1900" dirty="0">
                <a:latin typeface="Arial"/>
                <a:cs typeface="Arial"/>
              </a:rPr>
              <a:t> de </a:t>
            </a:r>
            <a:r>
              <a:rPr lang="en-CA" sz="1900" dirty="0" err="1">
                <a:latin typeface="Arial"/>
                <a:cs typeface="Arial"/>
              </a:rPr>
              <a:t>sa</a:t>
            </a:r>
            <a:r>
              <a:rPr lang="en-CA" sz="1900" dirty="0">
                <a:latin typeface="Arial"/>
                <a:cs typeface="Arial"/>
              </a:rPr>
              <a:t> propre </a:t>
            </a:r>
            <a:r>
              <a:rPr lang="en-CA" sz="1900" dirty="0" err="1">
                <a:latin typeface="Arial"/>
                <a:cs typeface="Arial"/>
              </a:rPr>
              <a:t>identité</a:t>
            </a:r>
            <a:r>
              <a:rPr lang="en-CA" sz="1900" dirty="0">
                <a:latin typeface="Arial"/>
                <a:cs typeface="Arial"/>
              </a:rPr>
              <a:t>.</a:t>
            </a:r>
            <a:endParaRPr lang="en-CA" sz="1900">
              <a:latin typeface="Arial"/>
              <a:cs typeface="Arial"/>
            </a:endParaRPr>
          </a:p>
          <a:p>
            <a:pPr marL="12700" marR="72390">
              <a:spcBef>
                <a:spcPts val="730"/>
              </a:spcBef>
            </a:pPr>
            <a:r>
              <a:rPr sz="1900" b="1" dirty="0">
                <a:latin typeface="Arial"/>
                <a:cs typeface="Arial"/>
              </a:rPr>
              <a:t>Kianna: </a:t>
            </a:r>
            <a:r>
              <a:rPr sz="1900" b="1" i="1" dirty="0">
                <a:solidFill>
                  <a:srgbClr val="2E3092"/>
                </a:solidFill>
                <a:latin typeface="Arial"/>
                <a:cs typeface="Arial"/>
              </a:rPr>
              <a:t>La surveillance des </a:t>
            </a:r>
            <a:r>
              <a:rPr sz="1900" b="1" i="1" dirty="0" err="1">
                <a:solidFill>
                  <a:srgbClr val="2E3092"/>
                </a:solidFill>
                <a:latin typeface="Arial"/>
                <a:cs typeface="Arial"/>
              </a:rPr>
              <a:t>espèces</a:t>
            </a:r>
            <a:r>
              <a:rPr sz="1900" b="1" i="1" dirty="0">
                <a:solidFill>
                  <a:srgbClr val="2E3092"/>
                </a:solidFill>
                <a:latin typeface="Arial"/>
                <a:cs typeface="Arial"/>
              </a:rPr>
              <a:t> et la </a:t>
            </a:r>
            <a:r>
              <a:rPr sz="1900" b="1" i="1" dirty="0" err="1">
                <a:solidFill>
                  <a:srgbClr val="2E3092"/>
                </a:solidFill>
                <a:latin typeface="Arial"/>
                <a:cs typeface="Arial"/>
              </a:rPr>
              <a:t>collecte</a:t>
            </a:r>
            <a:r>
              <a:rPr sz="1900" b="1" i="1" dirty="0">
                <a:solidFill>
                  <a:srgbClr val="2E3092"/>
                </a:solidFill>
                <a:latin typeface="Arial"/>
                <a:cs typeface="Arial"/>
              </a:rPr>
              <a:t> de données </a:t>
            </a:r>
            <a:r>
              <a:rPr sz="1900" b="1" i="1" dirty="0" err="1">
                <a:solidFill>
                  <a:srgbClr val="2E3092"/>
                </a:solidFill>
                <a:latin typeface="Arial"/>
                <a:cs typeface="Arial"/>
              </a:rPr>
              <a:t>sont</a:t>
            </a:r>
            <a:r>
              <a:rPr sz="1900" b="1" i="1" dirty="0">
                <a:solidFill>
                  <a:srgbClr val="2E3092"/>
                </a:solidFill>
                <a:latin typeface="Arial"/>
                <a:cs typeface="Arial"/>
              </a:rPr>
              <a:t> au </a:t>
            </a:r>
            <a:r>
              <a:rPr sz="1900" b="1" i="1" dirty="0" err="1">
                <a:solidFill>
                  <a:srgbClr val="2E3092"/>
                </a:solidFill>
                <a:latin typeface="Arial"/>
                <a:cs typeface="Arial"/>
              </a:rPr>
              <a:t>cœur</a:t>
            </a:r>
            <a:r>
              <a:rPr sz="1900" b="1" i="1" dirty="0">
                <a:solidFill>
                  <a:srgbClr val="2E3092"/>
                </a:solidFill>
                <a:latin typeface="Arial"/>
                <a:cs typeface="Arial"/>
              </a:rPr>
              <a:t> de </a:t>
            </a:r>
            <a:r>
              <a:rPr sz="1900" b="1" i="1" dirty="0" err="1">
                <a:solidFill>
                  <a:srgbClr val="2E3092"/>
                </a:solidFill>
                <a:latin typeface="Arial"/>
                <a:cs typeface="Arial"/>
              </a:rPr>
              <a:t>toutes</a:t>
            </a:r>
            <a:r>
              <a:rPr sz="1900" b="1" i="1" dirty="0">
                <a:solidFill>
                  <a:srgbClr val="2E3092"/>
                </a:solidFill>
                <a:latin typeface="Arial"/>
                <a:cs typeface="Arial"/>
              </a:rPr>
              <a:t> </a:t>
            </a:r>
            <a:r>
              <a:rPr sz="1900" b="1" i="1" dirty="0" err="1">
                <a:solidFill>
                  <a:srgbClr val="2E3092"/>
                </a:solidFill>
                <a:latin typeface="Arial"/>
                <a:cs typeface="Arial"/>
              </a:rPr>
              <a:t>nos</a:t>
            </a:r>
            <a:r>
              <a:rPr sz="1900" b="1" i="1" dirty="0">
                <a:solidFill>
                  <a:srgbClr val="2E3092"/>
                </a:solidFill>
                <a:latin typeface="Arial"/>
                <a:cs typeface="Arial"/>
              </a:rPr>
              <a:t> </a:t>
            </a:r>
            <a:r>
              <a:rPr sz="1900" b="1" i="1" dirty="0" err="1">
                <a:solidFill>
                  <a:srgbClr val="2E3092"/>
                </a:solidFill>
                <a:latin typeface="Arial"/>
                <a:cs typeface="Arial"/>
              </a:rPr>
              <a:t>activités</a:t>
            </a:r>
            <a:r>
              <a:rPr sz="1900" b="1" i="1" dirty="0">
                <a:solidFill>
                  <a:srgbClr val="2E3092"/>
                </a:solidFill>
                <a:latin typeface="Arial"/>
                <a:cs typeface="Arial"/>
              </a:rPr>
              <a:t>. Plus nous </a:t>
            </a:r>
            <a:r>
              <a:rPr sz="1900" b="1" i="1" dirty="0" err="1">
                <a:solidFill>
                  <a:srgbClr val="2E3092"/>
                </a:solidFill>
                <a:latin typeface="Arial"/>
                <a:cs typeface="Arial"/>
              </a:rPr>
              <a:t>disposons</a:t>
            </a:r>
            <a:r>
              <a:rPr sz="1900" b="1" i="1" dirty="0">
                <a:solidFill>
                  <a:srgbClr val="2E3092"/>
                </a:solidFill>
                <a:latin typeface="Arial"/>
                <a:cs typeface="Arial"/>
              </a:rPr>
              <a:t> </a:t>
            </a:r>
            <a:r>
              <a:rPr sz="1900" b="1" i="1" dirty="0" err="1">
                <a:solidFill>
                  <a:srgbClr val="2E3092"/>
                </a:solidFill>
                <a:latin typeface="Arial"/>
                <a:cs typeface="Arial"/>
              </a:rPr>
              <a:t>d’information</a:t>
            </a:r>
            <a:r>
              <a:rPr sz="1900" b="1" i="1" dirty="0">
                <a:solidFill>
                  <a:srgbClr val="2E3092"/>
                </a:solidFill>
                <a:latin typeface="Arial"/>
                <a:cs typeface="Arial"/>
              </a:rPr>
              <a:t>, </a:t>
            </a:r>
            <a:r>
              <a:rPr sz="1900" b="1" i="1" dirty="0" err="1">
                <a:solidFill>
                  <a:srgbClr val="2E3092"/>
                </a:solidFill>
                <a:latin typeface="Arial"/>
                <a:cs typeface="Arial"/>
              </a:rPr>
              <a:t>mieux</a:t>
            </a:r>
            <a:r>
              <a:rPr sz="1900" b="1" i="1" dirty="0">
                <a:solidFill>
                  <a:srgbClr val="2E3092"/>
                </a:solidFill>
                <a:latin typeface="Arial"/>
                <a:cs typeface="Arial"/>
              </a:rPr>
              <a:t> nous </a:t>
            </a:r>
            <a:r>
              <a:rPr sz="1900" b="1" i="1" dirty="0" err="1">
                <a:solidFill>
                  <a:srgbClr val="2E3092"/>
                </a:solidFill>
                <a:latin typeface="Arial"/>
                <a:cs typeface="Arial"/>
              </a:rPr>
              <a:t>sommes</a:t>
            </a:r>
            <a:r>
              <a:rPr sz="1900" b="1" i="1" dirty="0">
                <a:solidFill>
                  <a:srgbClr val="2E3092"/>
                </a:solidFill>
                <a:latin typeface="Arial"/>
                <a:cs typeface="Arial"/>
              </a:rPr>
              <a:t> </a:t>
            </a:r>
            <a:r>
              <a:rPr sz="1900" b="1" i="1" dirty="0" err="1">
                <a:solidFill>
                  <a:srgbClr val="2E3092"/>
                </a:solidFill>
                <a:latin typeface="Arial"/>
                <a:cs typeface="Arial"/>
              </a:rPr>
              <a:t>équipés</a:t>
            </a:r>
            <a:r>
              <a:rPr sz="1900" b="1" i="1" dirty="0">
                <a:solidFill>
                  <a:srgbClr val="2E3092"/>
                </a:solidFill>
                <a:latin typeface="Arial"/>
                <a:cs typeface="Arial"/>
              </a:rPr>
              <a:t> pour </a:t>
            </a:r>
            <a:r>
              <a:rPr sz="1900" b="1" i="1" dirty="0" err="1">
                <a:solidFill>
                  <a:srgbClr val="2E3092"/>
                </a:solidFill>
                <a:latin typeface="Arial"/>
                <a:cs typeface="Arial"/>
              </a:rPr>
              <a:t>protéger</a:t>
            </a:r>
            <a:r>
              <a:rPr sz="1900" b="1" i="1" dirty="0">
                <a:solidFill>
                  <a:srgbClr val="2E3092"/>
                </a:solidFill>
                <a:latin typeface="Arial"/>
                <a:cs typeface="Arial"/>
              </a:rPr>
              <a:t> le </a:t>
            </a:r>
            <a:r>
              <a:rPr sz="1900" b="1" i="1" dirty="0" err="1">
                <a:solidFill>
                  <a:srgbClr val="2E3092"/>
                </a:solidFill>
                <a:latin typeface="Arial"/>
                <a:cs typeface="Arial"/>
              </a:rPr>
              <a:t>territoire</a:t>
            </a:r>
            <a:r>
              <a:rPr sz="1900" b="1" i="1" dirty="0">
                <a:solidFill>
                  <a:srgbClr val="2E3092"/>
                </a:solidFill>
                <a:latin typeface="Arial"/>
                <a:cs typeface="Arial"/>
              </a:rPr>
              <a:t> </a:t>
            </a:r>
            <a:r>
              <a:rPr lang="fr-FR" sz="1900" b="1" i="1" dirty="0">
                <a:solidFill>
                  <a:srgbClr val="2E3092"/>
                </a:solidFill>
                <a:latin typeface="Arial"/>
                <a:cs typeface="Arial"/>
              </a:rPr>
              <a:t>et les</a:t>
            </a:r>
            <a:r>
              <a:rPr sz="1900" b="1" i="1" dirty="0">
                <a:solidFill>
                  <a:srgbClr val="2E3092"/>
                </a:solidFill>
                <a:latin typeface="Arial"/>
                <a:cs typeface="Arial"/>
              </a:rPr>
              <a:t> </a:t>
            </a:r>
            <a:r>
              <a:rPr sz="1900" b="1" i="1" dirty="0" err="1">
                <a:solidFill>
                  <a:srgbClr val="2E3092"/>
                </a:solidFill>
                <a:latin typeface="Arial"/>
                <a:cs typeface="Arial"/>
              </a:rPr>
              <a:t>espèces</a:t>
            </a:r>
            <a:r>
              <a:rPr sz="1900" b="1" i="1" dirty="0">
                <a:solidFill>
                  <a:srgbClr val="2E3092"/>
                </a:solidFill>
                <a:latin typeface="Arial"/>
                <a:cs typeface="Arial"/>
              </a:rPr>
              <a:t>. </a:t>
            </a:r>
            <a:r>
              <a:rPr sz="1900" b="1" i="1" dirty="0" err="1">
                <a:solidFill>
                  <a:srgbClr val="2E3092"/>
                </a:solidFill>
                <a:latin typeface="Arial"/>
                <a:cs typeface="Arial"/>
              </a:rPr>
              <a:t>Ces</a:t>
            </a:r>
            <a:r>
              <a:rPr sz="1900" b="1" i="1" dirty="0">
                <a:solidFill>
                  <a:srgbClr val="2E3092"/>
                </a:solidFill>
                <a:latin typeface="Arial"/>
                <a:cs typeface="Arial"/>
              </a:rPr>
              <a:t> données </a:t>
            </a:r>
            <a:r>
              <a:rPr sz="1900" b="1" i="1" dirty="0" err="1">
                <a:solidFill>
                  <a:srgbClr val="2E3092"/>
                </a:solidFill>
                <a:latin typeface="Arial"/>
                <a:cs typeface="Arial"/>
              </a:rPr>
              <a:t>guident</a:t>
            </a:r>
            <a:r>
              <a:rPr sz="1900" b="1" i="1" dirty="0">
                <a:solidFill>
                  <a:srgbClr val="2E3092"/>
                </a:solidFill>
                <a:latin typeface="Arial"/>
                <a:cs typeface="Arial"/>
              </a:rPr>
              <a:t> </a:t>
            </a:r>
            <a:r>
              <a:rPr sz="1900" b="1" i="1" dirty="0" err="1">
                <a:solidFill>
                  <a:srgbClr val="2E3092"/>
                </a:solidFill>
                <a:latin typeface="Arial"/>
                <a:cs typeface="Arial"/>
              </a:rPr>
              <a:t>nos</a:t>
            </a:r>
            <a:r>
              <a:rPr sz="1900" b="1" i="1" dirty="0">
                <a:solidFill>
                  <a:srgbClr val="2E3092"/>
                </a:solidFill>
                <a:latin typeface="Arial"/>
                <a:cs typeface="Arial"/>
              </a:rPr>
              <a:t> </a:t>
            </a:r>
            <a:r>
              <a:rPr sz="1900" b="1" i="1" dirty="0" err="1">
                <a:solidFill>
                  <a:srgbClr val="2E3092"/>
                </a:solidFill>
                <a:latin typeface="Arial"/>
                <a:cs typeface="Arial"/>
              </a:rPr>
              <a:t>décisions</a:t>
            </a:r>
            <a:r>
              <a:rPr sz="1900" b="1" i="1" dirty="0">
                <a:solidFill>
                  <a:srgbClr val="2E3092"/>
                </a:solidFill>
                <a:latin typeface="Arial"/>
                <a:cs typeface="Arial"/>
              </a:rPr>
              <a:t> et grâce à </a:t>
            </a:r>
            <a:r>
              <a:rPr sz="1900" b="1" i="1" dirty="0" err="1">
                <a:solidFill>
                  <a:srgbClr val="2E3092"/>
                </a:solidFill>
                <a:latin typeface="Arial"/>
                <a:cs typeface="Arial"/>
              </a:rPr>
              <a:t>elles</a:t>
            </a:r>
            <a:r>
              <a:rPr sz="1900" b="1" i="1" dirty="0">
                <a:solidFill>
                  <a:srgbClr val="2E3092"/>
                </a:solidFill>
                <a:latin typeface="Arial"/>
                <a:cs typeface="Arial"/>
              </a:rPr>
              <a:t>, nous </a:t>
            </a:r>
            <a:r>
              <a:rPr sz="1900" b="1" i="1" dirty="0" err="1">
                <a:solidFill>
                  <a:srgbClr val="2E3092"/>
                </a:solidFill>
                <a:latin typeface="Arial"/>
                <a:cs typeface="Arial"/>
              </a:rPr>
              <a:t>savons</a:t>
            </a:r>
            <a:r>
              <a:rPr sz="1900" b="1" i="1" dirty="0">
                <a:solidFill>
                  <a:srgbClr val="2E3092"/>
                </a:solidFill>
                <a:latin typeface="Arial"/>
                <a:cs typeface="Arial"/>
              </a:rPr>
              <a:t> </a:t>
            </a:r>
            <a:r>
              <a:rPr sz="1900" b="1" i="1" dirty="0" err="1">
                <a:solidFill>
                  <a:srgbClr val="2E3092"/>
                </a:solidFill>
                <a:latin typeface="Arial"/>
                <a:cs typeface="Arial"/>
              </a:rPr>
              <a:t>que</a:t>
            </a:r>
            <a:r>
              <a:rPr sz="1900" b="1" i="1" dirty="0">
                <a:solidFill>
                  <a:srgbClr val="2E3092"/>
                </a:solidFill>
                <a:latin typeface="Arial"/>
                <a:cs typeface="Arial"/>
              </a:rPr>
              <a:t> nous </a:t>
            </a:r>
            <a:r>
              <a:rPr sz="1900" b="1" i="1" dirty="0" err="1">
                <a:solidFill>
                  <a:srgbClr val="2E3092"/>
                </a:solidFill>
                <a:latin typeface="Arial"/>
                <a:cs typeface="Arial"/>
              </a:rPr>
              <a:t>prenons</a:t>
            </a:r>
            <a:r>
              <a:rPr sz="1900" b="1" i="1" dirty="0">
                <a:solidFill>
                  <a:srgbClr val="2E3092"/>
                </a:solidFill>
                <a:latin typeface="Arial"/>
                <a:cs typeface="Arial"/>
              </a:rPr>
              <a:t> des </a:t>
            </a:r>
            <a:r>
              <a:rPr sz="1900" b="1" i="1" dirty="0" err="1">
                <a:solidFill>
                  <a:srgbClr val="2E3092"/>
                </a:solidFill>
                <a:latin typeface="Arial"/>
                <a:cs typeface="Arial"/>
              </a:rPr>
              <a:t>mesures</a:t>
            </a:r>
            <a:r>
              <a:rPr sz="1900" b="1" i="1" dirty="0">
                <a:solidFill>
                  <a:srgbClr val="2E3092"/>
                </a:solidFill>
                <a:latin typeface="Arial"/>
                <a:cs typeface="Arial"/>
              </a:rPr>
              <a:t> </a:t>
            </a:r>
            <a:r>
              <a:rPr sz="1900" b="1" i="1" dirty="0" err="1">
                <a:solidFill>
                  <a:srgbClr val="2E3092"/>
                </a:solidFill>
                <a:latin typeface="Arial"/>
                <a:cs typeface="Arial"/>
              </a:rPr>
              <a:t>adéquates</a:t>
            </a:r>
            <a:r>
              <a:rPr sz="1900" b="1" i="1" dirty="0">
                <a:solidFill>
                  <a:srgbClr val="2E3092"/>
                </a:solidFill>
                <a:latin typeface="Arial"/>
                <a:cs typeface="Arial"/>
              </a:rPr>
              <a:t> pour </a:t>
            </a:r>
            <a:r>
              <a:rPr sz="1900" b="1" i="1" dirty="0" err="1">
                <a:solidFill>
                  <a:srgbClr val="2E3092"/>
                </a:solidFill>
                <a:latin typeface="Arial"/>
                <a:cs typeface="Arial"/>
              </a:rPr>
              <a:t>protéger</a:t>
            </a:r>
            <a:r>
              <a:rPr sz="1900" b="1" i="1" dirty="0">
                <a:solidFill>
                  <a:srgbClr val="2E3092"/>
                </a:solidFill>
                <a:latin typeface="Arial"/>
                <a:cs typeface="Arial"/>
              </a:rPr>
              <a:t> </a:t>
            </a:r>
            <a:r>
              <a:rPr sz="1900" b="1" i="1" dirty="0" err="1">
                <a:solidFill>
                  <a:srgbClr val="2E3092"/>
                </a:solidFill>
                <a:latin typeface="Arial"/>
                <a:cs typeface="Arial"/>
              </a:rPr>
              <a:t>notre</a:t>
            </a:r>
            <a:r>
              <a:rPr sz="1900" b="1" i="1" dirty="0">
                <a:solidFill>
                  <a:srgbClr val="2E3092"/>
                </a:solidFill>
                <a:latin typeface="Arial"/>
                <a:cs typeface="Arial"/>
              </a:rPr>
              <a:t> </a:t>
            </a:r>
            <a:r>
              <a:rPr sz="1900" b="1" i="1" dirty="0" err="1">
                <a:solidFill>
                  <a:srgbClr val="2E3092"/>
                </a:solidFill>
                <a:latin typeface="Arial"/>
                <a:cs typeface="Arial"/>
              </a:rPr>
              <a:t>territoire</a:t>
            </a:r>
            <a:r>
              <a:rPr sz="1900" b="1" i="1" dirty="0">
                <a:solidFill>
                  <a:srgbClr val="2E3092"/>
                </a:solidFill>
                <a:latin typeface="Arial"/>
                <a:cs typeface="Arial"/>
              </a:rPr>
              <a:t>.</a:t>
            </a:r>
            <a:endParaRPr sz="1900">
              <a:latin typeface="Arial"/>
              <a:cs typeface="Arial"/>
            </a:endParaRPr>
          </a:p>
          <a:p>
            <a:pPr marL="12700" marR="5080">
              <a:lnSpc>
                <a:spcPct val="100000"/>
              </a:lnSpc>
              <a:spcBef>
                <a:spcPts val="650"/>
              </a:spcBef>
            </a:pPr>
            <a:r>
              <a:rPr sz="1900" b="1" i="1" dirty="0">
                <a:solidFill>
                  <a:srgbClr val="2E3092"/>
                </a:solidFill>
                <a:latin typeface="Arial"/>
                <a:cs typeface="Arial"/>
              </a:rPr>
              <a:t>Elles nous </a:t>
            </a:r>
            <a:r>
              <a:rPr sz="1900" b="1" i="1" dirty="0" err="1">
                <a:solidFill>
                  <a:srgbClr val="2E3092"/>
                </a:solidFill>
                <a:latin typeface="Arial"/>
                <a:cs typeface="Arial"/>
              </a:rPr>
              <a:t>permettent</a:t>
            </a:r>
            <a:r>
              <a:rPr sz="1900" b="1" i="1" dirty="0">
                <a:solidFill>
                  <a:srgbClr val="2E3092"/>
                </a:solidFill>
                <a:latin typeface="Arial"/>
                <a:cs typeface="Arial"/>
              </a:rPr>
              <a:t> </a:t>
            </a:r>
            <a:r>
              <a:rPr sz="1900" b="1" i="1" dirty="0" err="1">
                <a:solidFill>
                  <a:srgbClr val="2E3092"/>
                </a:solidFill>
                <a:latin typeface="Arial"/>
                <a:cs typeface="Arial"/>
              </a:rPr>
              <a:t>également</a:t>
            </a:r>
            <a:r>
              <a:rPr sz="1900" b="1" i="1" dirty="0">
                <a:solidFill>
                  <a:srgbClr val="2E3092"/>
                </a:solidFill>
                <a:latin typeface="Arial"/>
                <a:cs typeface="Arial"/>
              </a:rPr>
              <a:t> de </a:t>
            </a:r>
            <a:r>
              <a:rPr sz="1900" b="1" i="1" dirty="0" err="1">
                <a:solidFill>
                  <a:srgbClr val="2E3092"/>
                </a:solidFill>
                <a:latin typeface="Arial"/>
                <a:cs typeface="Arial"/>
              </a:rPr>
              <a:t>plaider</a:t>
            </a:r>
            <a:r>
              <a:rPr sz="1900" b="1" i="1" dirty="0">
                <a:solidFill>
                  <a:srgbClr val="2E3092"/>
                </a:solidFill>
                <a:latin typeface="Arial"/>
                <a:cs typeface="Arial"/>
              </a:rPr>
              <a:t> </a:t>
            </a:r>
            <a:r>
              <a:rPr sz="1900" b="1" i="1" dirty="0" err="1">
                <a:solidFill>
                  <a:srgbClr val="2E3092"/>
                </a:solidFill>
                <a:latin typeface="Arial"/>
                <a:cs typeface="Arial"/>
              </a:rPr>
              <a:t>en</a:t>
            </a:r>
            <a:r>
              <a:rPr sz="1900" b="1" i="1" dirty="0">
                <a:solidFill>
                  <a:srgbClr val="2E3092"/>
                </a:solidFill>
                <a:latin typeface="Arial"/>
                <a:cs typeface="Arial"/>
              </a:rPr>
              <a:t> </a:t>
            </a:r>
            <a:r>
              <a:rPr sz="1900" b="1" i="1" dirty="0" err="1">
                <a:solidFill>
                  <a:srgbClr val="2E3092"/>
                </a:solidFill>
                <a:latin typeface="Arial"/>
                <a:cs typeface="Arial"/>
              </a:rPr>
              <a:t>faveur</a:t>
            </a:r>
            <a:r>
              <a:rPr sz="1900" b="1" i="1" dirty="0">
                <a:solidFill>
                  <a:srgbClr val="2E3092"/>
                </a:solidFill>
                <a:latin typeface="Arial"/>
                <a:cs typeface="Arial"/>
              </a:rPr>
              <a:t> de protections plus </a:t>
            </a:r>
            <a:r>
              <a:rPr sz="1900" b="1" i="1" dirty="0" err="1">
                <a:solidFill>
                  <a:srgbClr val="2E3092"/>
                </a:solidFill>
                <a:latin typeface="Arial"/>
                <a:cs typeface="Arial"/>
              </a:rPr>
              <a:t>strictes</a:t>
            </a:r>
            <a:r>
              <a:rPr sz="1900" b="1" i="1" dirty="0">
                <a:solidFill>
                  <a:srgbClr val="2E3092"/>
                </a:solidFill>
                <a:latin typeface="Arial"/>
                <a:cs typeface="Arial"/>
              </a:rPr>
              <a:t> et de faire pression pour </a:t>
            </a:r>
            <a:r>
              <a:rPr sz="1900" b="1" i="1" dirty="0" err="1">
                <a:solidFill>
                  <a:srgbClr val="2E3092"/>
                </a:solidFill>
                <a:latin typeface="Arial"/>
                <a:cs typeface="Arial"/>
              </a:rPr>
              <a:t>que</a:t>
            </a:r>
            <a:r>
              <a:rPr sz="1900" b="1" i="1" dirty="0">
                <a:solidFill>
                  <a:srgbClr val="2E3092"/>
                </a:solidFill>
                <a:latin typeface="Arial"/>
                <a:cs typeface="Arial"/>
              </a:rPr>
              <a:t> les politiques </a:t>
            </a:r>
            <a:r>
              <a:rPr sz="1900" b="1" i="1" dirty="0" err="1">
                <a:solidFill>
                  <a:srgbClr val="2E3092"/>
                </a:solidFill>
                <a:latin typeface="Arial"/>
                <a:cs typeface="Arial"/>
              </a:rPr>
              <a:t>adoptées</a:t>
            </a:r>
            <a:r>
              <a:rPr sz="1900" b="1" i="1" dirty="0">
                <a:solidFill>
                  <a:srgbClr val="2E3092"/>
                </a:solidFill>
                <a:latin typeface="Arial"/>
                <a:cs typeface="Arial"/>
              </a:rPr>
              <a:t> </a:t>
            </a:r>
            <a:r>
              <a:rPr sz="1900" b="1" i="1" dirty="0" err="1">
                <a:solidFill>
                  <a:srgbClr val="2E3092"/>
                </a:solidFill>
                <a:latin typeface="Arial"/>
                <a:cs typeface="Arial"/>
              </a:rPr>
              <a:t>soient</a:t>
            </a:r>
            <a:r>
              <a:rPr sz="1900" b="1" i="1" dirty="0">
                <a:solidFill>
                  <a:srgbClr val="2E3092"/>
                </a:solidFill>
                <a:latin typeface="Arial"/>
                <a:cs typeface="Arial"/>
              </a:rPr>
              <a:t> </a:t>
            </a:r>
            <a:r>
              <a:rPr sz="1900" b="1" i="1" dirty="0" err="1">
                <a:solidFill>
                  <a:srgbClr val="2E3092"/>
                </a:solidFill>
                <a:latin typeface="Arial"/>
                <a:cs typeface="Arial"/>
              </a:rPr>
              <a:t>conformes</a:t>
            </a:r>
            <a:r>
              <a:rPr sz="1900" b="1" i="1" dirty="0">
                <a:solidFill>
                  <a:srgbClr val="2E3092"/>
                </a:solidFill>
                <a:latin typeface="Arial"/>
                <a:cs typeface="Arial"/>
              </a:rPr>
              <a:t> à </a:t>
            </a:r>
            <a:r>
              <a:rPr sz="1900" b="1" i="1" dirty="0" err="1">
                <a:solidFill>
                  <a:srgbClr val="2E3092"/>
                </a:solidFill>
                <a:latin typeface="Arial"/>
                <a:cs typeface="Arial"/>
              </a:rPr>
              <a:t>nos</a:t>
            </a:r>
            <a:r>
              <a:rPr sz="1900" b="1" i="1" dirty="0">
                <a:solidFill>
                  <a:srgbClr val="2E3092"/>
                </a:solidFill>
                <a:latin typeface="Arial"/>
                <a:cs typeface="Arial"/>
              </a:rPr>
              <a:t> </a:t>
            </a:r>
            <a:r>
              <a:rPr sz="1900" b="1" i="1" dirty="0" err="1">
                <a:solidFill>
                  <a:srgbClr val="2E3092"/>
                </a:solidFill>
                <a:latin typeface="Arial"/>
                <a:cs typeface="Arial"/>
              </a:rPr>
              <a:t>valeurs</a:t>
            </a:r>
            <a:r>
              <a:rPr sz="1900" b="1" i="1" dirty="0">
                <a:solidFill>
                  <a:srgbClr val="2E3092"/>
                </a:solidFill>
                <a:latin typeface="Arial"/>
                <a:cs typeface="Arial"/>
              </a:rPr>
              <a:t>. </a:t>
            </a:r>
            <a:r>
              <a:rPr sz="1900" b="1" i="1" dirty="0" err="1">
                <a:solidFill>
                  <a:srgbClr val="2E3092"/>
                </a:solidFill>
                <a:latin typeface="Arial"/>
                <a:cs typeface="Arial"/>
              </a:rPr>
              <a:t>Ces</a:t>
            </a:r>
            <a:r>
              <a:rPr sz="1900" b="1" i="1" dirty="0">
                <a:solidFill>
                  <a:srgbClr val="2E3092"/>
                </a:solidFill>
                <a:latin typeface="Arial"/>
                <a:cs typeface="Arial"/>
              </a:rPr>
              <a:t> données nous </a:t>
            </a:r>
            <a:r>
              <a:rPr sz="1900" b="1" i="1" dirty="0" err="1">
                <a:solidFill>
                  <a:srgbClr val="2E3092"/>
                </a:solidFill>
                <a:latin typeface="Arial"/>
                <a:cs typeface="Arial"/>
              </a:rPr>
              <a:t>ont</a:t>
            </a:r>
            <a:r>
              <a:rPr sz="1900" b="1" i="1" dirty="0">
                <a:solidFill>
                  <a:srgbClr val="2E3092"/>
                </a:solidFill>
                <a:latin typeface="Arial"/>
                <a:cs typeface="Arial"/>
              </a:rPr>
              <a:t> </a:t>
            </a:r>
            <a:r>
              <a:rPr lang="fr-FR" sz="1900" b="1" i="1" dirty="0">
                <a:solidFill>
                  <a:srgbClr val="2E3092"/>
                </a:solidFill>
                <a:latin typeface="Arial"/>
                <a:cs typeface="Arial"/>
              </a:rPr>
              <a:t>servies</a:t>
            </a:r>
            <a:r>
              <a:rPr sz="1900" b="1" i="1" dirty="0">
                <a:solidFill>
                  <a:srgbClr val="2E3092"/>
                </a:solidFill>
                <a:latin typeface="Arial"/>
                <a:cs typeface="Arial"/>
              </a:rPr>
              <a:t> </a:t>
            </a:r>
            <a:r>
              <a:rPr sz="1900" b="1" i="1" dirty="0" err="1">
                <a:solidFill>
                  <a:srgbClr val="2E3092"/>
                </a:solidFill>
                <a:latin typeface="Arial"/>
                <a:cs typeface="Arial"/>
              </a:rPr>
              <a:t>d’outil</a:t>
            </a:r>
            <a:r>
              <a:rPr sz="1900" b="1" i="1" dirty="0">
                <a:solidFill>
                  <a:srgbClr val="2E3092"/>
                </a:solidFill>
                <a:latin typeface="Arial"/>
                <a:cs typeface="Arial"/>
              </a:rPr>
              <a:t> pour faire entendre </a:t>
            </a:r>
            <a:r>
              <a:rPr sz="1900" b="1" i="1" dirty="0" err="1">
                <a:solidFill>
                  <a:srgbClr val="2E3092"/>
                </a:solidFill>
                <a:latin typeface="Arial"/>
                <a:cs typeface="Arial"/>
              </a:rPr>
              <a:t>notre</a:t>
            </a:r>
            <a:r>
              <a:rPr sz="1900" b="1" i="1" dirty="0">
                <a:solidFill>
                  <a:srgbClr val="2E3092"/>
                </a:solidFill>
                <a:latin typeface="Arial"/>
                <a:cs typeface="Arial"/>
              </a:rPr>
              <a:t> voix et faire respecter </a:t>
            </a:r>
            <a:r>
              <a:rPr sz="1900" b="1" i="1" dirty="0" err="1">
                <a:solidFill>
                  <a:srgbClr val="2E3092"/>
                </a:solidFill>
                <a:latin typeface="Arial"/>
                <a:cs typeface="Arial"/>
              </a:rPr>
              <a:t>notre</a:t>
            </a:r>
            <a:r>
              <a:rPr sz="1900" b="1" i="1" dirty="0">
                <a:solidFill>
                  <a:srgbClr val="2E3092"/>
                </a:solidFill>
                <a:latin typeface="Arial"/>
                <a:cs typeface="Arial"/>
              </a:rPr>
              <a:t> savoir </a:t>
            </a:r>
            <a:r>
              <a:rPr sz="1900" b="1" i="1" dirty="0" err="1">
                <a:solidFill>
                  <a:srgbClr val="2E3092"/>
                </a:solidFill>
                <a:latin typeface="Arial"/>
                <a:cs typeface="Arial"/>
              </a:rPr>
              <a:t>traditionnel</a:t>
            </a:r>
            <a:r>
              <a:rPr sz="1900" b="1" i="1" dirty="0">
                <a:solidFill>
                  <a:srgbClr val="2E3092"/>
                </a:solidFill>
                <a:latin typeface="Arial"/>
                <a:cs typeface="Arial"/>
              </a:rPr>
              <a:t> au </a:t>
            </a:r>
            <a:r>
              <a:rPr sz="1900" b="1" i="1" dirty="0" err="1">
                <a:solidFill>
                  <a:srgbClr val="2E3092"/>
                </a:solidFill>
                <a:latin typeface="Arial"/>
                <a:cs typeface="Arial"/>
              </a:rPr>
              <a:t>même</a:t>
            </a:r>
            <a:r>
              <a:rPr sz="1900" b="1" i="1" dirty="0">
                <a:solidFill>
                  <a:srgbClr val="2E3092"/>
                </a:solidFill>
                <a:latin typeface="Arial"/>
                <a:cs typeface="Arial"/>
              </a:rPr>
              <a:t> </a:t>
            </a:r>
            <a:r>
              <a:rPr sz="1900" b="1" i="1" dirty="0" err="1">
                <a:solidFill>
                  <a:srgbClr val="2E3092"/>
                </a:solidFill>
                <a:latin typeface="Arial"/>
                <a:cs typeface="Arial"/>
              </a:rPr>
              <a:t>titre</a:t>
            </a:r>
            <a:r>
              <a:rPr sz="1900" b="1" i="1" dirty="0">
                <a:solidFill>
                  <a:srgbClr val="2E3092"/>
                </a:solidFill>
                <a:latin typeface="Arial"/>
                <a:cs typeface="Arial"/>
              </a:rPr>
              <a:t> </a:t>
            </a:r>
            <a:r>
              <a:rPr sz="1900" b="1" i="1" dirty="0" err="1">
                <a:solidFill>
                  <a:srgbClr val="2E3092"/>
                </a:solidFill>
                <a:latin typeface="Arial"/>
                <a:cs typeface="Arial"/>
              </a:rPr>
              <a:t>que</a:t>
            </a:r>
            <a:r>
              <a:rPr sz="1900" b="1" i="1" dirty="0">
                <a:solidFill>
                  <a:srgbClr val="2E3092"/>
                </a:solidFill>
                <a:latin typeface="Arial"/>
                <a:cs typeface="Arial"/>
              </a:rPr>
              <a:t> les données </a:t>
            </a:r>
            <a:r>
              <a:rPr sz="1900" b="1" i="1" dirty="0" err="1">
                <a:solidFill>
                  <a:srgbClr val="2E3092"/>
                </a:solidFill>
                <a:latin typeface="Arial"/>
                <a:cs typeface="Arial"/>
              </a:rPr>
              <a:t>scientifiques</a:t>
            </a:r>
            <a:r>
              <a:rPr sz="1900" b="1" i="1" dirty="0">
                <a:solidFill>
                  <a:srgbClr val="2E3092"/>
                </a:solidFill>
                <a:latin typeface="Arial"/>
                <a:cs typeface="Arial"/>
              </a:rPr>
              <a:t>.</a:t>
            </a:r>
            <a:endParaRPr sz="1900">
              <a:latin typeface="Arial"/>
              <a:cs typeface="Arial"/>
            </a:endParaRPr>
          </a:p>
        </p:txBody>
      </p:sp>
      <p:sp>
        <p:nvSpPr>
          <p:cNvPr id="6" name="object 6"/>
          <p:cNvSpPr txBox="1"/>
          <p:nvPr/>
        </p:nvSpPr>
        <p:spPr>
          <a:xfrm>
            <a:off x="14224213" y="3021842"/>
            <a:ext cx="4757420" cy="5279650"/>
          </a:xfrm>
          <a:prstGeom prst="rect">
            <a:avLst/>
          </a:prstGeom>
        </p:spPr>
        <p:txBody>
          <a:bodyPr vert="horz" wrap="square" lIns="0" tIns="285750" rIns="0" bIns="0" rtlCol="0">
            <a:spAutoFit/>
          </a:bodyPr>
          <a:lstStyle/>
          <a:p>
            <a:pPr marL="12700">
              <a:lnSpc>
                <a:spcPct val="100000"/>
              </a:lnSpc>
              <a:spcBef>
                <a:spcPts val="2250"/>
              </a:spcBef>
            </a:pPr>
            <a:r>
              <a:rPr sz="3550" b="1" dirty="0">
                <a:latin typeface="Arial" panose="020B0604020202020204" pitchFamily="34" charset="0"/>
                <a:cs typeface="Arial" panose="020B0604020202020204" pitchFamily="34" charset="0"/>
              </a:rPr>
              <a:t>Questions de suivi</a:t>
            </a:r>
            <a:endParaRPr sz="3550" b="1">
              <a:latin typeface="Arial" panose="020B0604020202020204" pitchFamily="34" charset="0"/>
              <a:cs typeface="Arial" panose="020B0604020202020204" pitchFamily="34" charset="0"/>
            </a:endParaRPr>
          </a:p>
          <a:p>
            <a:pPr marL="389255" marR="82550" indent="-377190">
              <a:lnSpc>
                <a:spcPct val="100000"/>
              </a:lnSpc>
              <a:spcBef>
                <a:spcPts val="1150"/>
              </a:spcBef>
              <a:buAutoNum type="arabicPeriod"/>
              <a:tabLst>
                <a:tab pos="389255" algn="l"/>
              </a:tabLst>
            </a:pPr>
            <a:r>
              <a:rPr sz="1900" b="1" dirty="0">
                <a:latin typeface="Arial" panose="020B0604020202020204" pitchFamily="34" charset="0"/>
                <a:cs typeface="Arial" panose="020B0604020202020204" pitchFamily="34" charset="0"/>
              </a:rPr>
              <a:t>Observation et liens : </a:t>
            </a:r>
            <a:r>
              <a:rPr sz="1900" dirty="0">
                <a:latin typeface="Arial" panose="020B0604020202020204" pitchFamily="34" charset="0"/>
                <a:cs typeface="Arial" panose="020B0604020202020204" pitchFamily="34" charset="0"/>
              </a:rPr>
              <a:t>Que dit Kianna sur l’importance de la collecte de données pour la protection des terres et des espèces?</a:t>
            </a:r>
            <a:endParaRPr sz="1900">
              <a:latin typeface="Arial" panose="020B0604020202020204" pitchFamily="34" charset="0"/>
              <a:cs typeface="Arial" panose="020B0604020202020204" pitchFamily="34" charset="0"/>
            </a:endParaRPr>
          </a:p>
          <a:p>
            <a:pPr marL="389255" marR="433070" indent="-377190">
              <a:lnSpc>
                <a:spcPct val="100000"/>
              </a:lnSpc>
              <a:spcBef>
                <a:spcPts val="725"/>
              </a:spcBef>
              <a:buAutoNum type="arabicPeriod"/>
              <a:tabLst>
                <a:tab pos="389255" algn="l"/>
              </a:tabLst>
            </a:pPr>
            <a:r>
              <a:rPr sz="1900" b="1" dirty="0">
                <a:latin typeface="Arial" panose="020B0604020202020204" pitchFamily="34" charset="0"/>
                <a:cs typeface="Arial" panose="020B0604020202020204" pitchFamily="34" charset="0"/>
              </a:rPr>
              <a:t>Réflexion et impact : </a:t>
            </a:r>
            <a:r>
              <a:rPr sz="1900" dirty="0">
                <a:latin typeface="Arial" panose="020B0604020202020204" pitchFamily="34" charset="0"/>
                <a:cs typeface="Arial" panose="020B0604020202020204" pitchFamily="34" charset="0"/>
              </a:rPr>
              <a:t>Comment les données peuvent-elles aider les</a:t>
            </a:r>
            <a:endParaRPr sz="1900">
              <a:latin typeface="Arial" panose="020B0604020202020204" pitchFamily="34" charset="0"/>
              <a:cs typeface="Arial" panose="020B0604020202020204" pitchFamily="34" charset="0"/>
            </a:endParaRPr>
          </a:p>
          <a:p>
            <a:pPr marL="389255" marR="5080">
              <a:lnSpc>
                <a:spcPts val="2280"/>
              </a:lnSpc>
              <a:spcBef>
                <a:spcPts val="65"/>
              </a:spcBef>
            </a:pPr>
            <a:r>
              <a:rPr sz="1900" dirty="0">
                <a:latin typeface="Arial" panose="020B0604020202020204" pitchFamily="34" charset="0"/>
                <a:cs typeface="Arial" panose="020B0604020202020204" pitchFamily="34" charset="0"/>
              </a:rPr>
              <a:t>communautés à prendre des décisions et à protéger ce qui leur tient à cœur?</a:t>
            </a:r>
            <a:endParaRPr sz="1900">
              <a:latin typeface="Arial" panose="020B0604020202020204" pitchFamily="34" charset="0"/>
              <a:cs typeface="Arial" panose="020B0604020202020204" pitchFamily="34" charset="0"/>
            </a:endParaRPr>
          </a:p>
          <a:p>
            <a:pPr marL="389255" marR="266065" indent="-377190">
              <a:lnSpc>
                <a:spcPct val="100000"/>
              </a:lnSpc>
              <a:spcBef>
                <a:spcPts val="660"/>
              </a:spcBef>
              <a:buAutoNum type="arabicPeriod" startAt="3"/>
              <a:tabLst>
                <a:tab pos="389255" algn="l"/>
              </a:tabLst>
            </a:pPr>
            <a:r>
              <a:rPr sz="1900" b="1" dirty="0">
                <a:latin typeface="Arial" panose="020B0604020202020204" pitchFamily="34" charset="0"/>
                <a:cs typeface="Arial" panose="020B0604020202020204" pitchFamily="34" charset="0"/>
              </a:rPr>
              <a:t>Pensée critique/orientation vers l’avenir : </a:t>
            </a:r>
            <a:r>
              <a:rPr sz="1900" dirty="0">
                <a:latin typeface="Arial" panose="020B0604020202020204" pitchFamily="34" charset="0"/>
                <a:cs typeface="Arial" panose="020B0604020202020204" pitchFamily="34" charset="0"/>
              </a:rPr>
              <a:t>En quoi le fait de combiner données scientifiques et savoir traditionnel pourrait-il permettre de prendre de meilleures décisions à l’avenir?</a:t>
            </a:r>
            <a:endParaRPr sz="1900">
              <a:latin typeface="Arial" panose="020B0604020202020204" pitchFamily="34" charset="0"/>
              <a:cs typeface="Arial" panose="020B0604020202020204" pitchFamily="34" charset="0"/>
            </a:endParaRPr>
          </a:p>
        </p:txBody>
      </p:sp>
      <p:sp>
        <p:nvSpPr>
          <p:cNvPr id="9" name="object 9"/>
          <p:cNvSpPr txBox="1"/>
          <p:nvPr/>
        </p:nvSpPr>
        <p:spPr>
          <a:xfrm>
            <a:off x="951787" y="1729093"/>
            <a:ext cx="11750675" cy="1370330"/>
          </a:xfrm>
          <a:prstGeom prst="rect">
            <a:avLst/>
          </a:prstGeom>
        </p:spPr>
        <p:txBody>
          <a:bodyPr vert="horz" wrap="square" lIns="0" tIns="106045" rIns="0" bIns="0" rtlCol="0">
            <a:spAutoFit/>
          </a:bodyPr>
          <a:lstStyle/>
          <a:p>
            <a:pPr marL="12700">
              <a:lnSpc>
                <a:spcPct val="100000"/>
              </a:lnSpc>
              <a:spcBef>
                <a:spcPts val="835"/>
              </a:spcBef>
            </a:pPr>
            <a:r>
              <a:rPr sz="1900" b="1" dirty="0">
                <a:latin typeface="Arial" panose="020B0604020202020204" pitchFamily="34" charset="0"/>
                <a:cs typeface="Arial" panose="020B0604020202020204" pitchFamily="34" charset="0"/>
              </a:rPr>
              <a:t>NOTE À L’ENSEIGNANT</a:t>
            </a:r>
            <a:endParaRPr sz="1900" b="1">
              <a:latin typeface="Arial" panose="020B0604020202020204" pitchFamily="34" charset="0"/>
              <a:cs typeface="Arial" panose="020B0604020202020204" pitchFamily="34" charset="0"/>
            </a:endParaRPr>
          </a:p>
          <a:p>
            <a:pPr marL="12700" marR="5080">
              <a:lnSpc>
                <a:spcPct val="100000"/>
              </a:lnSpc>
              <a:spcBef>
                <a:spcPts val="740"/>
              </a:spcBef>
            </a:pPr>
            <a:r>
              <a:rPr sz="1900" i="1" dirty="0">
                <a:latin typeface="Arial" panose="020B0604020202020204" pitchFamily="34" charset="0"/>
                <a:cs typeface="Arial" panose="020B0604020202020204" pitchFamily="34" charset="0"/>
              </a:rPr>
              <a:t>Lisez à haute voix ce témoignage de Kianna Bear-Hetherington, gardienne de l’eau, tiré du </a:t>
            </a:r>
            <a:r>
              <a:rPr sz="1900" dirty="0">
                <a:latin typeface="Arial" panose="020B0604020202020204" pitchFamily="34" charset="0"/>
                <a:cs typeface="Arial" panose="020B0604020202020204" pitchFamily="34" charset="0"/>
              </a:rPr>
              <a:t>Rapport Planète vivante Canada 2025</a:t>
            </a:r>
            <a:r>
              <a:rPr sz="1900" i="1" dirty="0">
                <a:latin typeface="Arial" panose="020B0604020202020204" pitchFamily="34" charset="0"/>
                <a:cs typeface="Arial" panose="020B0604020202020204" pitchFamily="34" charset="0"/>
              </a:rPr>
              <a:t>. Si vous disposez d’une carte du Canada dans votre classe, prenez un instant pour situer Fredericton, au Nouveau-Brunswick.</a:t>
            </a:r>
            <a:endParaRPr sz="190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F3E26BEA-44B5-2521-E40A-2039BFF74409}"/>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1" name="object 11">
            <a:extLst>
              <a:ext uri="{FF2B5EF4-FFF2-40B4-BE49-F238E27FC236}">
                <a16:creationId xmlns:a16="http://schemas.microsoft.com/office/drawing/2014/main" id="{E0456A2D-8F80-ADED-4771-C2E5BEB17396}"/>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2</a:t>
            </a:fld>
            <a:endParaRPr dirty="0">
              <a:latin typeface="Arial" panose="020B0604020202020204" pitchFamily="34" charset="0"/>
              <a:cs typeface="Arial" panose="020B0604020202020204" pitchFamily="34" charset="0"/>
            </a:endParaRPr>
          </a:p>
        </p:txBody>
      </p:sp>
      <p:sp>
        <p:nvSpPr>
          <p:cNvPr id="14" name="object 5" descr="$PPTXTitle">
            <a:extLst>
              <a:ext uri="{FF2B5EF4-FFF2-40B4-BE49-F238E27FC236}">
                <a16:creationId xmlns:a16="http://schemas.microsoft.com/office/drawing/2014/main" id="{65587CC1-3001-D32A-2784-CC5EC4F48863}"/>
              </a:ext>
            </a:extLst>
          </p:cNvPr>
          <p:cNvSpPr txBox="1">
            <a:spLocks noGrp="1"/>
          </p:cNvSpPr>
          <p:nvPr>
            <p:ph type="title"/>
          </p:nvPr>
        </p:nvSpPr>
        <p:spPr>
          <a:xfrm>
            <a:off x="0" y="777799"/>
            <a:ext cx="20104100" cy="940001"/>
          </a:xfrm>
          <a:prstGeom prst="rect">
            <a:avLst/>
          </a:prstGeom>
        </p:spPr>
        <p:txBody>
          <a:bodyPr vert="horz" wrap="square" lIns="0" tIns="16510" rIns="0" bIns="0" rtlCol="0">
            <a:spAutoFit/>
          </a:bodyPr>
          <a:lstStyle/>
          <a:p>
            <a:pPr marL="12700" algn="ctr">
              <a:lnSpc>
                <a:spcPct val="100000"/>
              </a:lnSpc>
              <a:spcBef>
                <a:spcPts val="130"/>
              </a:spcBef>
            </a:pPr>
            <a:r>
              <a:rPr sz="6000" b="1" dirty="0">
                <a:solidFill>
                  <a:srgbClr val="292899"/>
                </a:solidFill>
                <a:latin typeface="Arial" panose="020B0604020202020204" pitchFamily="34" charset="0"/>
                <a:cs typeface="Arial" panose="020B0604020202020204" pitchFamily="34" charset="0"/>
              </a:rPr>
              <a:t>Perspectives autochtones :</a:t>
            </a:r>
          </a:p>
        </p:txBody>
      </p:sp>
      <p:pic>
        <p:nvPicPr>
          <p:cNvPr id="15" name="Picture 14" descr="A yellow spiral on a black background&#10;&#10;Description automatically generated">
            <a:extLst>
              <a:ext uri="{FF2B5EF4-FFF2-40B4-BE49-F238E27FC236}">
                <a16:creationId xmlns:a16="http://schemas.microsoft.com/office/drawing/2014/main" id="{92905E78-234D-F4E3-F6D4-B7928E094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450" y="701675"/>
            <a:ext cx="3380800" cy="781879"/>
          </a:xfrm>
          <a:prstGeom prst="rect">
            <a:avLst/>
          </a:prstGeom>
        </p:spPr>
      </p:pic>
      <p:pic>
        <p:nvPicPr>
          <p:cNvPr id="16" name="Picture 15" descr="A yellow spiral on a black background&#10;&#10;Description automatically generated">
            <a:extLst>
              <a:ext uri="{FF2B5EF4-FFF2-40B4-BE49-F238E27FC236}">
                <a16:creationId xmlns:a16="http://schemas.microsoft.com/office/drawing/2014/main" id="{47BE3212-18E1-CD69-A415-0CBC267A3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81850" y="701675"/>
            <a:ext cx="3380800" cy="7818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9678" y="818094"/>
            <a:ext cx="5712460" cy="9686626"/>
          </a:xfrm>
          <a:prstGeom prst="rect">
            <a:avLst/>
          </a:prstGeom>
        </p:spPr>
        <p:txBody>
          <a:bodyPr vert="horz" wrap="square" lIns="0" tIns="256540" rIns="0" bIns="0" rtlCol="0">
            <a:spAutoFit/>
          </a:bodyPr>
          <a:lstStyle/>
          <a:p>
            <a:pPr marL="12700" marR="5080">
              <a:lnSpc>
                <a:spcPct val="73400"/>
              </a:lnSpc>
              <a:spcBef>
                <a:spcPts val="2020"/>
              </a:spcBef>
            </a:pPr>
            <a:r>
              <a:rPr lang="en-CA" sz="4800" b="1" dirty="0">
                <a:solidFill>
                  <a:srgbClr val="2E3092"/>
                </a:solidFill>
                <a:latin typeface="Arial" panose="020B0604020202020204" pitchFamily="34" charset="0"/>
                <a:ea typeface="+mj-ea"/>
                <a:cs typeface="Arial" panose="020B0604020202020204" pitchFamily="34" charset="0"/>
              </a:rPr>
              <a:t>Instructions pour l’activité de la mission</a:t>
            </a:r>
            <a:endParaRPr lang="en-CA" sz="4800" b="1">
              <a:solidFill>
                <a:srgbClr val="2E3092"/>
              </a:solidFill>
              <a:latin typeface="Arial" panose="020B0604020202020204" pitchFamily="34" charset="0"/>
              <a:ea typeface="+mj-ea"/>
              <a:cs typeface="Arial" panose="020B0604020202020204" pitchFamily="34" charset="0"/>
            </a:endParaRPr>
          </a:p>
          <a:p>
            <a:pPr marL="1123950" marR="5080" indent="-1103313">
              <a:lnSpc>
                <a:spcPts val="2280"/>
              </a:lnSpc>
              <a:spcBef>
                <a:spcPts val="875"/>
              </a:spcBef>
            </a:pPr>
            <a:r>
              <a:rPr lang="en-CA" sz="2000" b="1" dirty="0">
                <a:solidFill>
                  <a:srgbClr val="047390"/>
                </a:solidFill>
                <a:latin typeface="Arial" panose="020B0604020202020204" pitchFamily="34" charset="0"/>
                <a:cs typeface="Arial" panose="020B0604020202020204" pitchFamily="34" charset="0"/>
              </a:rPr>
              <a:t>Étape 1	</a:t>
            </a:r>
            <a:r>
              <a:rPr lang="en-CA" sz="1900" dirty="0">
                <a:solidFill>
                  <a:srgbClr val="222222"/>
                </a:solidFill>
                <a:latin typeface="Arial" panose="020B0604020202020204" pitchFamily="34" charset="0"/>
                <a:cs typeface="Arial" panose="020B0604020202020204" pitchFamily="34" charset="0"/>
              </a:rPr>
              <a:t>Cette mission commence par une discussion sur ce que les élèves ont appris jusqu’à présent au sujet des espèces au Canada. Organisez une brève tournée de l’exposition des cartes fabriquées par les élèves au cours de la leçon 5.</a:t>
            </a:r>
            <a:endParaRPr lang="en-CA" sz="1900">
              <a:latin typeface="Arial" panose="020B0604020202020204" pitchFamily="34" charset="0"/>
              <a:cs typeface="Arial" panose="020B0604020202020204" pitchFamily="34" charset="0"/>
            </a:endParaRPr>
          </a:p>
          <a:p>
            <a:pPr marL="1123950" marR="5715" indent="-1103313">
              <a:lnSpc>
                <a:spcPts val="2280"/>
              </a:lnSpc>
              <a:spcBef>
                <a:spcPts val="1585"/>
              </a:spcBef>
            </a:pPr>
            <a:r>
              <a:rPr sz="2000" b="1" dirty="0">
                <a:solidFill>
                  <a:srgbClr val="047390"/>
                </a:solidFill>
                <a:latin typeface="Arial" panose="020B0604020202020204" pitchFamily="34" charset="0"/>
                <a:cs typeface="Arial" panose="020B0604020202020204" pitchFamily="34" charset="0"/>
              </a:rPr>
              <a:t>Étape 2</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Animez une discussion. Que remarquent-ils sur les cartes de ces six espèces? Vous devrez peut-être les aider à formuler leurs remarques, mais ils devraient constater qu’il existe des menaces dans toutes les régions. Les régions plus peuplées (sud du Canada) ont tendance à présenter davantage de menaces que les zones moins peuplées. Ces menaces peuvent inclure la perte d’habitat, la pollution,</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les changements climatiques et l’activité</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humaine.</a:t>
            </a:r>
            <a:endParaRPr sz="1900">
              <a:latin typeface="Arial" panose="020B0604020202020204" pitchFamily="34" charset="0"/>
              <a:cs typeface="Arial" panose="020B0604020202020204" pitchFamily="34" charset="0"/>
            </a:endParaRPr>
          </a:p>
          <a:p>
            <a:pPr marL="1123950" marR="135255">
              <a:lnSpc>
                <a:spcPct val="100000"/>
              </a:lnSpc>
              <a:spcBef>
                <a:spcPts val="1105"/>
              </a:spcBef>
            </a:pPr>
            <a:r>
              <a:rPr sz="1900" dirty="0">
                <a:solidFill>
                  <a:srgbClr val="222222"/>
                </a:solidFill>
                <a:latin typeface="Arial" panose="020B0604020202020204" pitchFamily="34" charset="0"/>
                <a:cs typeface="Arial" panose="020B0604020202020204" pitchFamily="34" charset="0"/>
              </a:rPr>
              <a:t>Est-ce que chaque groupe (représentant une espèce du site Web RPVC pour enfants) peut suggérer une chose que les humains peuvent faire pour aider son espèce?</a:t>
            </a:r>
            <a:endParaRPr sz="1900">
              <a:latin typeface="Arial" panose="020B0604020202020204" pitchFamily="34" charset="0"/>
              <a:cs typeface="Arial" panose="020B0604020202020204" pitchFamily="34" charset="0"/>
            </a:endParaRPr>
          </a:p>
        </p:txBody>
      </p:sp>
      <p:sp>
        <p:nvSpPr>
          <p:cNvPr id="3" name="object 3" descr="$PPTXTitle"/>
          <p:cNvSpPr txBox="1">
            <a:spLocks noGrp="1"/>
          </p:cNvSpPr>
          <p:nvPr>
            <p:ph type="title"/>
          </p:nvPr>
        </p:nvSpPr>
        <p:spPr>
          <a:xfrm>
            <a:off x="8007998" y="893905"/>
            <a:ext cx="2044052" cy="367408"/>
          </a:xfrm>
          <a:prstGeom prst="rect">
            <a:avLst/>
          </a:prstGeom>
        </p:spPr>
        <p:txBody>
          <a:bodyPr vert="horz" wrap="square" lIns="0" tIns="13335" rIns="0" bIns="0" rtlCol="0">
            <a:spAutoFit/>
          </a:bodyPr>
          <a:lstStyle/>
          <a:p>
            <a:pPr marL="12700">
              <a:lnSpc>
                <a:spcPct val="100000"/>
              </a:lnSpc>
              <a:spcBef>
                <a:spcPts val="105"/>
              </a:spcBef>
            </a:pPr>
            <a:r>
              <a:rPr sz="2300" b="1" dirty="0">
                <a:solidFill>
                  <a:srgbClr val="222222"/>
                </a:solidFill>
                <a:latin typeface="Arial" panose="020B0604020202020204" pitchFamily="34" charset="0"/>
                <a:cs typeface="Arial" panose="020B0604020202020204" pitchFamily="34" charset="0"/>
              </a:rPr>
              <a:t>Exemples </a:t>
            </a:r>
            <a:r>
              <a:rPr sz="1900" b="1" dirty="0">
                <a:solidFill>
                  <a:srgbClr val="222222"/>
                </a:solidFill>
                <a:latin typeface="Arial" panose="020B0604020202020204" pitchFamily="34" charset="0"/>
                <a:cs typeface="Arial" panose="020B0604020202020204" pitchFamily="34" charset="0"/>
              </a:rPr>
              <a:t>:</a:t>
            </a:r>
            <a:endParaRPr sz="1900" b="1">
              <a:latin typeface="Arial" panose="020B0604020202020204" pitchFamily="34" charset="0"/>
              <a:cs typeface="Arial" panose="020B0604020202020204" pitchFamily="34" charset="0"/>
            </a:endParaRPr>
          </a:p>
        </p:txBody>
      </p:sp>
      <p:sp>
        <p:nvSpPr>
          <p:cNvPr id="4" name="object 4"/>
          <p:cNvSpPr txBox="1"/>
          <p:nvPr/>
        </p:nvSpPr>
        <p:spPr>
          <a:xfrm>
            <a:off x="8007907" y="1376624"/>
            <a:ext cx="4982845" cy="8191345"/>
          </a:xfrm>
          <a:prstGeom prst="rect">
            <a:avLst/>
          </a:prstGeom>
        </p:spPr>
        <p:txBody>
          <a:bodyPr vert="horz" wrap="square" lIns="0" tIns="12065" rIns="0" bIns="0" rtlCol="0">
            <a:spAutoFit/>
          </a:bodyPr>
          <a:lstStyle/>
          <a:p>
            <a:pPr marL="12700" marR="192405">
              <a:lnSpc>
                <a:spcPct val="100000"/>
              </a:lnSpc>
              <a:spcBef>
                <a:spcPts val="95"/>
              </a:spcBef>
            </a:pPr>
            <a:r>
              <a:rPr sz="1900" b="1" dirty="0">
                <a:solidFill>
                  <a:srgbClr val="047390"/>
                </a:solidFill>
                <a:latin typeface="Arial" panose="020B0604020202020204" pitchFamily="34" charset="0"/>
                <a:cs typeface="Arial" panose="020B0604020202020204" pitchFamily="34" charset="0"/>
              </a:rPr>
              <a:t>Loup gris : </a:t>
            </a:r>
            <a:r>
              <a:rPr sz="1900" dirty="0">
                <a:solidFill>
                  <a:srgbClr val="222222"/>
                </a:solidFill>
                <a:latin typeface="Arial" panose="020B0604020202020204" pitchFamily="34" charset="0"/>
                <a:cs typeface="Arial" panose="020B0604020202020204" pitchFamily="34" charset="0"/>
              </a:rPr>
              <a:t>La protection et la restauration d’habitats tels que les forêts à travers le Canada profitent à une grande variété d’espèces, notamment aux loups gris.</a:t>
            </a:r>
            <a:endParaRPr sz="1900">
              <a:latin typeface="Arial" panose="020B0604020202020204" pitchFamily="34" charset="0"/>
              <a:cs typeface="Arial" panose="020B0604020202020204" pitchFamily="34" charset="0"/>
            </a:endParaRPr>
          </a:p>
          <a:p>
            <a:pPr marL="12700" marR="193675">
              <a:lnSpc>
                <a:spcPct val="100000"/>
              </a:lnSpc>
              <a:spcBef>
                <a:spcPts val="1095"/>
              </a:spcBef>
            </a:pPr>
            <a:r>
              <a:rPr sz="1900" b="1" dirty="0">
                <a:solidFill>
                  <a:srgbClr val="047390"/>
                </a:solidFill>
                <a:latin typeface="Arial" panose="020B0604020202020204" pitchFamily="34" charset="0"/>
                <a:cs typeface="Arial" panose="020B0604020202020204" pitchFamily="34" charset="0"/>
              </a:rPr>
              <a:t>Martinet ramoneur : </a:t>
            </a:r>
            <a:r>
              <a:rPr sz="1900" dirty="0">
                <a:solidFill>
                  <a:srgbClr val="222222"/>
                </a:solidFill>
                <a:latin typeface="Arial" panose="020B0604020202020204" pitchFamily="34" charset="0"/>
                <a:cs typeface="Arial" panose="020B0604020202020204" pitchFamily="34" charset="0"/>
              </a:rPr>
              <a:t>La protection de leur habitat. Encourager les gens à laisser les vieux troncs morts encore debout sur les propriétés privées, dans les parcs et les aires de conservation, et militer pour la</a:t>
            </a:r>
            <a:endParaRPr sz="1900">
              <a:latin typeface="Arial" panose="020B0604020202020204" pitchFamily="34" charset="0"/>
              <a:cs typeface="Arial" panose="020B0604020202020204" pitchFamily="34" charset="0"/>
            </a:endParaRPr>
          </a:p>
          <a:p>
            <a:pPr marL="12700" marR="5080">
              <a:lnSpc>
                <a:spcPts val="2280"/>
              </a:lnSpc>
              <a:spcBef>
                <a:spcPts val="55"/>
              </a:spcBef>
            </a:pPr>
            <a:r>
              <a:rPr sz="1900" dirty="0">
                <a:solidFill>
                  <a:srgbClr val="222222"/>
                </a:solidFill>
                <a:latin typeface="Arial" panose="020B0604020202020204" pitchFamily="34" charset="0"/>
                <a:cs typeface="Arial" panose="020B0604020202020204" pitchFamily="34" charset="0"/>
              </a:rPr>
              <a:t>préservation des cheminées utilisées par les martinets.</a:t>
            </a:r>
            <a:endParaRPr sz="1900">
              <a:latin typeface="Arial" panose="020B0604020202020204" pitchFamily="34" charset="0"/>
              <a:cs typeface="Arial" panose="020B0604020202020204" pitchFamily="34" charset="0"/>
            </a:endParaRPr>
          </a:p>
          <a:p>
            <a:pPr marL="12700" marR="492759">
              <a:lnSpc>
                <a:spcPct val="100000"/>
              </a:lnSpc>
              <a:spcBef>
                <a:spcPts val="1025"/>
              </a:spcBef>
            </a:pPr>
            <a:r>
              <a:rPr sz="1900" b="1" dirty="0">
                <a:solidFill>
                  <a:srgbClr val="047390"/>
                </a:solidFill>
                <a:latin typeface="Arial" panose="020B0604020202020204" pitchFamily="34" charset="0"/>
                <a:cs typeface="Arial" panose="020B0604020202020204" pitchFamily="34" charset="0"/>
              </a:rPr>
              <a:t>Loutre de mer : </a:t>
            </a:r>
            <a:r>
              <a:rPr sz="1900" dirty="0">
                <a:solidFill>
                  <a:srgbClr val="222222"/>
                </a:solidFill>
                <a:latin typeface="Arial" panose="020B0604020202020204" pitchFamily="34" charset="0"/>
                <a:cs typeface="Arial" panose="020B0604020202020204" pitchFamily="34" charset="0"/>
              </a:rPr>
              <a:t>Protéger leurs habitats côtiers en nettoyant les rivages ou en plaidant en faveur de mesures visant à réduire la pollution.</a:t>
            </a:r>
            <a:endParaRPr sz="1900">
              <a:latin typeface="Arial" panose="020B0604020202020204" pitchFamily="34" charset="0"/>
              <a:cs typeface="Arial" panose="020B0604020202020204" pitchFamily="34" charset="0"/>
            </a:endParaRPr>
          </a:p>
          <a:p>
            <a:pPr marL="12700" marR="247015">
              <a:lnSpc>
                <a:spcPct val="100000"/>
              </a:lnSpc>
              <a:spcBef>
                <a:spcPts val="1100"/>
              </a:spcBef>
            </a:pPr>
            <a:r>
              <a:rPr sz="1900" b="1" dirty="0">
                <a:solidFill>
                  <a:srgbClr val="047390"/>
                </a:solidFill>
                <a:latin typeface="Arial" panose="020B0604020202020204" pitchFamily="34" charset="0"/>
                <a:cs typeface="Arial" panose="020B0604020202020204" pitchFamily="34" charset="0"/>
              </a:rPr>
              <a:t>Baleine bleue : </a:t>
            </a:r>
            <a:r>
              <a:rPr sz="1900" dirty="0">
                <a:solidFill>
                  <a:srgbClr val="222222"/>
                </a:solidFill>
                <a:latin typeface="Arial" panose="020B0604020202020204" pitchFamily="34" charset="0"/>
                <a:cs typeface="Arial" panose="020B0604020202020204" pitchFamily="34" charset="0"/>
              </a:rPr>
              <a:t>Se renseigner sur les effets du bruit sous-marin sur les baleines et demander au gouvernement d’en</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faire davantage à ce sujet. (Pour plus de renseignements : </a:t>
            </a:r>
            <a:r>
              <a:rPr sz="1900" dirty="0">
                <a:solidFill>
                  <a:srgbClr val="222222"/>
                </a:solidFill>
                <a:latin typeface="Arial" panose="020B0604020202020204" pitchFamily="34" charset="0"/>
                <a:cs typeface="Arial" panose="020B0604020202020204" pitchFamily="34" charset="0"/>
                <a:hlinkClick r:id="rId2"/>
              </a:rPr>
              <a:t>https://wwf.ca/fr/bruit-sous-marin/</a:t>
            </a:r>
            <a:r>
              <a:rPr sz="1900" dirty="0">
                <a:solidFill>
                  <a:srgbClr val="222222"/>
                </a:solidFill>
                <a:latin typeface="Arial" panose="020B0604020202020204" pitchFamily="34" charset="0"/>
                <a:cs typeface="Arial" panose="020B0604020202020204" pitchFamily="34" charset="0"/>
              </a:rPr>
              <a:t>)</a:t>
            </a:r>
            <a:endParaRPr sz="1900">
              <a:latin typeface="Arial" panose="020B0604020202020204" pitchFamily="34" charset="0"/>
              <a:cs typeface="Arial" panose="020B0604020202020204" pitchFamily="34" charset="0"/>
            </a:endParaRPr>
          </a:p>
          <a:p>
            <a:pPr marL="12700">
              <a:spcBef>
                <a:spcPts val="1025"/>
              </a:spcBef>
              <a:tabLst>
                <a:tab pos="4020820" algn="l"/>
              </a:tabLst>
            </a:pPr>
            <a:r>
              <a:rPr sz="1900" b="1" dirty="0">
                <a:solidFill>
                  <a:srgbClr val="047390"/>
                </a:solidFill>
                <a:latin typeface="Arial" panose="020B0604020202020204" pitchFamily="34" charset="0"/>
                <a:cs typeface="Arial" panose="020B0604020202020204" pitchFamily="34" charset="0"/>
              </a:rPr>
              <a:t>Chien-de-prairie à queue noire :</a:t>
            </a:r>
            <a:r>
              <a:rPr lang="en-CA" sz="1900" b="1" dirty="0">
                <a:solidFill>
                  <a:srgbClr val="047390"/>
                </a:solidFill>
                <a:latin typeface="Arial" panose="020B0604020202020204" pitchFamily="34" charset="0"/>
                <a:cs typeface="Arial" panose="020B0604020202020204" pitchFamily="34" charset="0"/>
              </a:rPr>
              <a:t> </a:t>
            </a:r>
            <a:r>
              <a:rPr lang="en-CA" sz="1900" dirty="0">
                <a:solidFill>
                  <a:srgbClr val="222222"/>
                </a:solidFill>
                <a:latin typeface="Arial" panose="020B0604020202020204" pitchFamily="34" charset="0"/>
                <a:cs typeface="Arial" panose="020B0604020202020204" pitchFamily="34" charset="0"/>
              </a:rPr>
              <a:t>La perte d’habitat constitue un problème majeur. La protection et la restauration des écosystèmes de prairie contribueront à la préservation des chiens-de-prairie à queue noire.</a:t>
            </a:r>
            <a:endParaRPr lang="en-CA" sz="1900">
              <a:latin typeface="Arial" panose="020B0604020202020204" pitchFamily="34" charset="0"/>
              <a:cs typeface="Arial" panose="020B0604020202020204" pitchFamily="34" charset="0"/>
            </a:endParaRPr>
          </a:p>
        </p:txBody>
      </p:sp>
      <p:sp>
        <p:nvSpPr>
          <p:cNvPr id="5" name="object 5"/>
          <p:cNvSpPr txBox="1"/>
          <p:nvPr/>
        </p:nvSpPr>
        <p:spPr>
          <a:xfrm>
            <a:off x="8007907" y="8300015"/>
            <a:ext cx="4288155" cy="304571"/>
          </a:xfrm>
          <a:prstGeom prst="rect">
            <a:avLst/>
          </a:prstGeom>
        </p:spPr>
        <p:txBody>
          <a:bodyPr vert="horz" wrap="square" lIns="0" tIns="12065" rIns="0" bIns="0" rtlCol="0">
            <a:spAutoFit/>
          </a:bodyPr>
          <a:lstStyle/>
          <a:p>
            <a:pPr marL="12700">
              <a:spcBef>
                <a:spcPts val="95"/>
              </a:spcBef>
            </a:pPr>
            <a:endParaRPr lang="en-CA" sz="1900">
              <a:latin typeface="Arial" panose="020B0604020202020204" pitchFamily="34" charset="0"/>
              <a:cs typeface="Arial" panose="020B0604020202020204" pitchFamily="34" charset="0"/>
            </a:endParaRPr>
          </a:p>
        </p:txBody>
      </p:sp>
      <p:sp>
        <p:nvSpPr>
          <p:cNvPr id="6" name="object 6"/>
          <p:cNvSpPr txBox="1"/>
          <p:nvPr/>
        </p:nvSpPr>
        <p:spPr>
          <a:xfrm>
            <a:off x="8007907" y="8589012"/>
            <a:ext cx="4890770" cy="304571"/>
          </a:xfrm>
          <a:prstGeom prst="rect">
            <a:avLst/>
          </a:prstGeom>
        </p:spPr>
        <p:txBody>
          <a:bodyPr vert="horz" wrap="square" lIns="0" tIns="12065" rIns="0" bIns="0" rtlCol="0">
            <a:spAutoFit/>
          </a:bodyPr>
          <a:lstStyle/>
          <a:p>
            <a:pPr marL="12700" marR="5080">
              <a:lnSpc>
                <a:spcPct val="100000"/>
              </a:lnSpc>
              <a:spcBef>
                <a:spcPts val="95"/>
              </a:spcBef>
            </a:pPr>
            <a:endParaRPr sz="1900">
              <a:latin typeface="Arial" panose="020B0604020202020204" pitchFamily="34" charset="0"/>
              <a:cs typeface="Arial" panose="020B0604020202020204" pitchFamily="34" charset="0"/>
            </a:endParaRPr>
          </a:p>
        </p:txBody>
      </p:sp>
      <p:sp>
        <p:nvSpPr>
          <p:cNvPr id="7" name="object 7"/>
          <p:cNvSpPr txBox="1"/>
          <p:nvPr/>
        </p:nvSpPr>
        <p:spPr>
          <a:xfrm>
            <a:off x="13201556" y="818094"/>
            <a:ext cx="5956300" cy="9822241"/>
          </a:xfrm>
          <a:prstGeom prst="rect">
            <a:avLst/>
          </a:prstGeom>
        </p:spPr>
        <p:txBody>
          <a:bodyPr vert="horz" wrap="square" lIns="0" tIns="12065" rIns="0" bIns="0" rtlCol="0">
            <a:spAutoFit/>
          </a:bodyPr>
          <a:lstStyle/>
          <a:p>
            <a:pPr marL="1069975" marR="506095">
              <a:lnSpc>
                <a:spcPct val="100000"/>
              </a:lnSpc>
              <a:spcBef>
                <a:spcPts val="95"/>
              </a:spcBef>
            </a:pPr>
            <a:r>
              <a:rPr sz="1900" b="1" dirty="0">
                <a:solidFill>
                  <a:srgbClr val="047390"/>
                </a:solidFill>
                <a:latin typeface="Arial" panose="020B0604020202020204" pitchFamily="34" charset="0"/>
                <a:cs typeface="Arial" panose="020B0604020202020204" pitchFamily="34" charset="0"/>
              </a:rPr>
              <a:t>Papillon tigré de l’Est : </a:t>
            </a:r>
            <a:r>
              <a:rPr sz="1900" dirty="0">
                <a:solidFill>
                  <a:srgbClr val="222222"/>
                </a:solidFill>
                <a:latin typeface="Arial" panose="020B0604020202020204" pitchFamily="34" charset="0"/>
                <a:cs typeface="Arial" panose="020B0604020202020204" pitchFamily="34" charset="0"/>
              </a:rPr>
              <a:t>Tout le monde, y compris les communautés scolaires et les familles, peut créer un habitat pour ce pollinisateur en cultivant les plantes indigènes dont il a besoin pour survivre. (Pour plus de renseignements : https://schools.wwf.ca/fr/events/planter-pour-les-especes/)</a:t>
            </a:r>
            <a:endParaRPr sz="1900">
              <a:latin typeface="Arial" panose="020B0604020202020204" pitchFamily="34" charset="0"/>
              <a:cs typeface="Arial" panose="020B0604020202020204" pitchFamily="34" charset="0"/>
            </a:endParaRPr>
          </a:p>
          <a:p>
            <a:pPr marL="1123950" marR="285115" indent="-1106488">
              <a:lnSpc>
                <a:spcPts val="2280"/>
              </a:lnSpc>
              <a:spcBef>
                <a:spcPts val="1600"/>
              </a:spcBef>
            </a:pPr>
            <a:r>
              <a:rPr sz="2000" b="1" dirty="0">
                <a:solidFill>
                  <a:srgbClr val="047390"/>
                </a:solidFill>
                <a:latin typeface="Arial" panose="020B0604020202020204" pitchFamily="34" charset="0"/>
                <a:cs typeface="Arial" panose="020B0604020202020204" pitchFamily="34" charset="0"/>
              </a:rPr>
              <a:t>Étape 3</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Dites aux élèves qu’ils ont fait un travail formidable dans toutes les missions jusqu’à présent, et qu’ils sont prêts pour une mission vraiment importante. Dans la mission d’aujourd’hui, la classe va trouver</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un projet qui aidera les espèces dans la cour</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de l’école et dans la région en général.</a:t>
            </a:r>
            <a:endParaRPr lang="en-CA" sz="1900">
              <a:latin typeface="Arial" panose="020B0604020202020204" pitchFamily="34" charset="0"/>
              <a:cs typeface="Arial" panose="020B0604020202020204" pitchFamily="34" charset="0"/>
            </a:endParaRPr>
          </a:p>
          <a:p>
            <a:pPr marL="1123950" marR="285115">
              <a:lnSpc>
                <a:spcPts val="2280"/>
              </a:lnSpc>
              <a:spcBef>
                <a:spcPts val="1600"/>
              </a:spcBef>
            </a:pPr>
            <a:r>
              <a:rPr sz="1900" dirty="0">
                <a:solidFill>
                  <a:srgbClr val="222222"/>
                </a:solidFill>
                <a:latin typeface="Arial" panose="020B0604020202020204" pitchFamily="34" charset="0"/>
                <a:cs typeface="Arial" panose="020B0604020202020204" pitchFamily="34" charset="0"/>
              </a:rPr>
              <a:t>Selon l’endroit où vous vivez, vous pourrez peut-être mener un projet visant à aider une des espèces que les élèves ont étudiées. La classe peut cependant choisir n’importe quel projet local. Voici une question importante pour les élèves : « Si les scientifiques ne peuvent pas être partout, comment peuvent-ils savoir ce qui arrive  aux espèces? » Il existe une solution. Nous savons que la surveillance des espèces</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est une tâche trop vaste pour être confiée à quelques personnes seulement, mais</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si beaucoup de gens y contribuent, les</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efforts cumulés font une grande différence pour les espèces. </a:t>
            </a:r>
            <a:endParaRPr sz="1900">
              <a:latin typeface="Arial" panose="020B0604020202020204" pitchFamily="34" charset="0"/>
              <a:cs typeface="Arial" panose="020B0604020202020204" pitchFamily="34" charset="0"/>
            </a:endParaRPr>
          </a:p>
        </p:txBody>
      </p:sp>
      <p:sp>
        <p:nvSpPr>
          <p:cNvPr id="12" name="object 10">
            <a:extLst>
              <a:ext uri="{FF2B5EF4-FFF2-40B4-BE49-F238E27FC236}">
                <a16:creationId xmlns:a16="http://schemas.microsoft.com/office/drawing/2014/main" id="{8D161A00-6023-D2B9-7431-8BF8DBA8E14C}"/>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3" name="object 11">
            <a:extLst>
              <a:ext uri="{FF2B5EF4-FFF2-40B4-BE49-F238E27FC236}">
                <a16:creationId xmlns:a16="http://schemas.microsoft.com/office/drawing/2014/main" id="{4FBD01A1-8612-D977-B565-498BA390C734}"/>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3</a:t>
            </a:fld>
            <a:endParaRPr dirty="0">
              <a:latin typeface="Arial" panose="020B0604020202020204" pitchFamily="34" charset="0"/>
              <a:cs typeface="Arial" panose="020B0604020202020204" pitchFamily="34" charset="0"/>
            </a:endParaRPr>
          </a:p>
        </p:txBody>
      </p:sp>
      <p:pic>
        <p:nvPicPr>
          <p:cNvPr id="14" name="Picture 13" descr="A yellow spiral on a black background&#10;&#10;Description automatically generated">
            <a:extLst>
              <a:ext uri="{FF2B5EF4-FFF2-40B4-BE49-F238E27FC236}">
                <a16:creationId xmlns:a16="http://schemas.microsoft.com/office/drawing/2014/main" id="{416C8051-8CD4-EA7B-6E7F-C9C7AEC41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 y="-953793"/>
            <a:ext cx="7772400" cy="19075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2003121" y="0"/>
            <a:ext cx="8024530" cy="8113896"/>
          </a:xfrm>
          <a:prstGeom prst="rect">
            <a:avLst/>
          </a:prstGeom>
        </p:spPr>
      </p:pic>
      <p:sp>
        <p:nvSpPr>
          <p:cNvPr id="5" name="object 5"/>
          <p:cNvSpPr/>
          <p:nvPr/>
        </p:nvSpPr>
        <p:spPr>
          <a:xfrm>
            <a:off x="7125437" y="2911475"/>
            <a:ext cx="3698875" cy="643255"/>
          </a:xfrm>
          <a:custGeom>
            <a:avLst/>
            <a:gdLst/>
            <a:ahLst/>
            <a:cxnLst/>
            <a:rect l="l" t="t" r="r" b="b"/>
            <a:pathLst>
              <a:path w="3698875" h="643254">
                <a:moveTo>
                  <a:pt x="3604078" y="0"/>
                </a:moveTo>
                <a:lnTo>
                  <a:pt x="94237" y="0"/>
                </a:lnTo>
                <a:lnTo>
                  <a:pt x="57554" y="7405"/>
                </a:lnTo>
                <a:lnTo>
                  <a:pt x="27599" y="27599"/>
                </a:lnTo>
                <a:lnTo>
                  <a:pt x="7405" y="57554"/>
                </a:lnTo>
                <a:lnTo>
                  <a:pt x="0" y="94237"/>
                </a:lnTo>
                <a:lnTo>
                  <a:pt x="0" y="548873"/>
                </a:lnTo>
                <a:lnTo>
                  <a:pt x="7405" y="585556"/>
                </a:lnTo>
                <a:lnTo>
                  <a:pt x="27599" y="615511"/>
                </a:lnTo>
                <a:lnTo>
                  <a:pt x="57554" y="635706"/>
                </a:lnTo>
                <a:lnTo>
                  <a:pt x="94237" y="643111"/>
                </a:lnTo>
                <a:lnTo>
                  <a:pt x="3604078" y="643111"/>
                </a:lnTo>
                <a:lnTo>
                  <a:pt x="3640762" y="635706"/>
                </a:lnTo>
                <a:lnTo>
                  <a:pt x="3670716" y="615511"/>
                </a:lnTo>
                <a:lnTo>
                  <a:pt x="3690911" y="585556"/>
                </a:lnTo>
                <a:lnTo>
                  <a:pt x="3698316" y="548873"/>
                </a:lnTo>
                <a:lnTo>
                  <a:pt x="3698316" y="94237"/>
                </a:lnTo>
                <a:lnTo>
                  <a:pt x="3690911" y="57554"/>
                </a:lnTo>
                <a:lnTo>
                  <a:pt x="3670716" y="27599"/>
                </a:lnTo>
                <a:lnTo>
                  <a:pt x="3640762" y="7405"/>
                </a:lnTo>
                <a:lnTo>
                  <a:pt x="3604078"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1872059" y="946259"/>
            <a:ext cx="4946650" cy="9414757"/>
          </a:xfrm>
          <a:prstGeom prst="rect">
            <a:avLst/>
          </a:prstGeom>
        </p:spPr>
        <p:txBody>
          <a:bodyPr vert="horz" wrap="square" lIns="0" tIns="12065" rIns="0" bIns="0" rtlCol="0" anchor="t">
            <a:spAutoFit/>
          </a:bodyPr>
          <a:lstStyle/>
          <a:p>
            <a:pPr marL="12700">
              <a:lnSpc>
                <a:spcPts val="2280"/>
              </a:lnSpc>
              <a:spcBef>
                <a:spcPts val="95"/>
              </a:spcBef>
            </a:pPr>
            <a:r>
              <a:rPr lang="en-CA" sz="1900" dirty="0">
                <a:solidFill>
                  <a:srgbClr val="222222"/>
                </a:solidFill>
                <a:latin typeface="Arial"/>
                <a:cs typeface="Arial"/>
              </a:rPr>
              <a:t>Cette solution </a:t>
            </a:r>
            <a:r>
              <a:rPr lang="en-CA" sz="1900" dirty="0" err="1">
                <a:solidFill>
                  <a:srgbClr val="222222"/>
                </a:solidFill>
                <a:latin typeface="Arial"/>
                <a:cs typeface="Arial"/>
              </a:rPr>
              <a:t>porte</a:t>
            </a:r>
            <a:r>
              <a:rPr lang="en-CA" sz="1900" dirty="0">
                <a:solidFill>
                  <a:srgbClr val="222222"/>
                </a:solidFill>
                <a:latin typeface="Arial"/>
                <a:cs typeface="Arial"/>
              </a:rPr>
              <a:t> </a:t>
            </a:r>
            <a:r>
              <a:rPr sz="1900" dirty="0" err="1">
                <a:solidFill>
                  <a:srgbClr val="222222"/>
                </a:solidFill>
                <a:latin typeface="Arial"/>
                <a:cs typeface="Arial"/>
              </a:rPr>
              <a:t>plusieurs</a:t>
            </a:r>
            <a:r>
              <a:rPr sz="1900" dirty="0">
                <a:solidFill>
                  <a:srgbClr val="222222"/>
                </a:solidFill>
                <a:latin typeface="Arial"/>
                <a:cs typeface="Arial"/>
              </a:rPr>
              <a:t> noms: on </a:t>
            </a:r>
            <a:r>
              <a:rPr sz="1900" dirty="0" err="1">
                <a:solidFill>
                  <a:srgbClr val="222222"/>
                </a:solidFill>
                <a:latin typeface="Arial"/>
                <a:cs typeface="Arial"/>
              </a:rPr>
              <a:t>l’appelle</a:t>
            </a:r>
            <a:r>
              <a:rPr sz="1900" dirty="0">
                <a:solidFill>
                  <a:srgbClr val="222222"/>
                </a:solidFill>
                <a:latin typeface="Arial"/>
                <a:cs typeface="Arial"/>
              </a:rPr>
              <a:t> </a:t>
            </a:r>
            <a:r>
              <a:rPr sz="1900" dirty="0" err="1">
                <a:solidFill>
                  <a:srgbClr val="222222"/>
                </a:solidFill>
                <a:latin typeface="Arial"/>
                <a:cs typeface="Arial"/>
              </a:rPr>
              <a:t>souvent</a:t>
            </a:r>
            <a:r>
              <a:rPr lang="en-CA" sz="1900" dirty="0">
                <a:latin typeface="Arial"/>
                <a:cs typeface="Arial"/>
              </a:rPr>
              <a:t> </a:t>
            </a:r>
            <a:r>
              <a:rPr sz="1900" dirty="0">
                <a:solidFill>
                  <a:srgbClr val="222222"/>
                </a:solidFill>
                <a:latin typeface="Arial"/>
                <a:cs typeface="Arial"/>
              </a:rPr>
              <a:t>« science </a:t>
            </a:r>
            <a:r>
              <a:rPr sz="1900" dirty="0" err="1">
                <a:solidFill>
                  <a:srgbClr val="222222"/>
                </a:solidFill>
                <a:latin typeface="Arial"/>
                <a:cs typeface="Arial"/>
              </a:rPr>
              <a:t>citoyenne</a:t>
            </a:r>
            <a:r>
              <a:rPr sz="1900" dirty="0">
                <a:solidFill>
                  <a:srgbClr val="222222"/>
                </a:solidFill>
                <a:latin typeface="Arial"/>
                <a:cs typeface="Arial"/>
              </a:rPr>
              <a:t> », </a:t>
            </a:r>
            <a:r>
              <a:rPr sz="1900" dirty="0" err="1">
                <a:solidFill>
                  <a:srgbClr val="222222"/>
                </a:solidFill>
                <a:latin typeface="Arial"/>
                <a:cs typeface="Arial"/>
              </a:rPr>
              <a:t>ou</a:t>
            </a:r>
            <a:r>
              <a:rPr sz="1900" dirty="0">
                <a:solidFill>
                  <a:srgbClr val="222222"/>
                </a:solidFill>
                <a:latin typeface="Arial"/>
                <a:cs typeface="Arial"/>
              </a:rPr>
              <a:t> </a:t>
            </a:r>
            <a:r>
              <a:rPr sz="1900" dirty="0" err="1">
                <a:solidFill>
                  <a:srgbClr val="222222"/>
                </a:solidFill>
                <a:latin typeface="Arial"/>
                <a:cs typeface="Arial"/>
              </a:rPr>
              <a:t>parfois</a:t>
            </a:r>
            <a:r>
              <a:rPr sz="1900" dirty="0">
                <a:solidFill>
                  <a:srgbClr val="222222"/>
                </a:solidFill>
                <a:latin typeface="Arial"/>
                <a:cs typeface="Arial"/>
              </a:rPr>
              <a:t> « science collaborative » </a:t>
            </a:r>
            <a:r>
              <a:rPr sz="1900" dirty="0" err="1">
                <a:solidFill>
                  <a:srgbClr val="222222"/>
                </a:solidFill>
                <a:latin typeface="Arial"/>
                <a:cs typeface="Arial"/>
              </a:rPr>
              <a:t>ou</a:t>
            </a:r>
            <a:r>
              <a:rPr sz="1900" dirty="0">
                <a:solidFill>
                  <a:srgbClr val="222222"/>
                </a:solidFill>
                <a:latin typeface="Arial"/>
                <a:cs typeface="Arial"/>
              </a:rPr>
              <a:t> « science participative ». Il </a:t>
            </a:r>
            <a:r>
              <a:rPr sz="1900" dirty="0" err="1">
                <a:solidFill>
                  <a:srgbClr val="222222"/>
                </a:solidFill>
                <a:latin typeface="Arial"/>
                <a:cs typeface="Arial"/>
              </a:rPr>
              <a:t>s’agit</a:t>
            </a:r>
            <a:r>
              <a:rPr sz="1900" dirty="0">
                <a:solidFill>
                  <a:srgbClr val="222222"/>
                </a:solidFill>
                <a:latin typeface="Arial"/>
                <a:cs typeface="Arial"/>
              </a:rPr>
              <a:t> de </a:t>
            </a:r>
            <a:r>
              <a:rPr sz="1900" dirty="0" err="1">
                <a:solidFill>
                  <a:srgbClr val="222222"/>
                </a:solidFill>
                <a:latin typeface="Arial"/>
                <a:cs typeface="Arial"/>
              </a:rPr>
              <a:t>projets</a:t>
            </a:r>
            <a:r>
              <a:rPr sz="1900" dirty="0">
                <a:solidFill>
                  <a:srgbClr val="222222"/>
                </a:solidFill>
                <a:latin typeface="Arial"/>
                <a:cs typeface="Arial"/>
              </a:rPr>
              <a:t> </a:t>
            </a:r>
            <a:r>
              <a:rPr sz="1900" dirty="0" err="1">
                <a:solidFill>
                  <a:srgbClr val="222222"/>
                </a:solidFill>
                <a:latin typeface="Arial"/>
                <a:cs typeface="Arial"/>
              </a:rPr>
              <a:t>scientifiques</a:t>
            </a:r>
            <a:r>
              <a:rPr sz="1900" dirty="0">
                <a:solidFill>
                  <a:srgbClr val="222222"/>
                </a:solidFill>
                <a:latin typeface="Arial"/>
                <a:cs typeface="Arial"/>
              </a:rPr>
              <a:t> </a:t>
            </a:r>
            <a:r>
              <a:rPr sz="1900" dirty="0" err="1">
                <a:solidFill>
                  <a:srgbClr val="222222"/>
                </a:solidFill>
                <a:latin typeface="Arial"/>
                <a:cs typeface="Arial"/>
              </a:rPr>
              <a:t>auxquels</a:t>
            </a:r>
            <a:r>
              <a:rPr sz="1900" dirty="0">
                <a:solidFill>
                  <a:srgbClr val="222222"/>
                </a:solidFill>
                <a:latin typeface="Arial"/>
                <a:cs typeface="Arial"/>
              </a:rPr>
              <a:t> tout le monde </a:t>
            </a:r>
            <a:r>
              <a:rPr sz="1900" dirty="0" err="1">
                <a:solidFill>
                  <a:srgbClr val="222222"/>
                </a:solidFill>
                <a:latin typeface="Arial"/>
                <a:cs typeface="Arial"/>
              </a:rPr>
              <a:t>peut</a:t>
            </a:r>
            <a:r>
              <a:rPr sz="1900" dirty="0">
                <a:solidFill>
                  <a:srgbClr val="222222"/>
                </a:solidFill>
                <a:latin typeface="Arial"/>
                <a:cs typeface="Arial"/>
              </a:rPr>
              <a:t> </a:t>
            </a:r>
            <a:r>
              <a:rPr sz="1900" dirty="0" err="1">
                <a:solidFill>
                  <a:srgbClr val="222222"/>
                </a:solidFill>
                <a:latin typeface="Arial"/>
                <a:cs typeface="Arial"/>
              </a:rPr>
              <a:t>contribuer</a:t>
            </a:r>
            <a:r>
              <a:rPr sz="1900" dirty="0">
                <a:solidFill>
                  <a:srgbClr val="222222"/>
                </a:solidFill>
                <a:latin typeface="Arial"/>
                <a:cs typeface="Arial"/>
              </a:rPr>
              <a:t>.</a:t>
            </a:r>
            <a:endParaRPr sz="1900">
              <a:latin typeface="Arial"/>
              <a:cs typeface="Arial"/>
            </a:endParaRPr>
          </a:p>
          <a:p>
            <a:pPr marL="12700">
              <a:lnSpc>
                <a:spcPct val="100000"/>
              </a:lnSpc>
              <a:spcBef>
                <a:spcPts val="1115"/>
              </a:spcBef>
            </a:pPr>
            <a:r>
              <a:rPr sz="2300" b="1" dirty="0">
                <a:solidFill>
                  <a:srgbClr val="222222"/>
                </a:solidFill>
                <a:latin typeface="Arial" panose="020B0604020202020204" pitchFamily="34" charset="0"/>
                <a:cs typeface="Arial" panose="020B0604020202020204" pitchFamily="34" charset="0"/>
              </a:rPr>
              <a:t>Introduction</a:t>
            </a:r>
            <a:endParaRPr sz="2300" b="1">
              <a:latin typeface="Arial" panose="020B0604020202020204" pitchFamily="34" charset="0"/>
              <a:cs typeface="Arial" panose="020B0604020202020204" pitchFamily="34" charset="0"/>
            </a:endParaRPr>
          </a:p>
          <a:p>
            <a:pPr marL="247015" indent="-234315">
              <a:lnSpc>
                <a:spcPts val="2280"/>
              </a:lnSpc>
              <a:spcBef>
                <a:spcPts val="1025"/>
              </a:spcBef>
              <a:buChar char="•"/>
              <a:tabLst>
                <a:tab pos="247015" algn="l"/>
              </a:tabLst>
            </a:pPr>
            <a:r>
              <a:rPr sz="1900" dirty="0" err="1">
                <a:solidFill>
                  <a:srgbClr val="222222"/>
                </a:solidFill>
                <a:latin typeface="Arial"/>
                <a:cs typeface="Arial"/>
              </a:rPr>
              <a:t>Expliquez</a:t>
            </a:r>
            <a:r>
              <a:rPr sz="1900" dirty="0">
                <a:solidFill>
                  <a:srgbClr val="222222"/>
                </a:solidFill>
                <a:latin typeface="Arial"/>
                <a:cs typeface="Arial"/>
              </a:rPr>
              <a:t> </a:t>
            </a:r>
            <a:r>
              <a:rPr sz="1900" dirty="0" err="1">
                <a:solidFill>
                  <a:srgbClr val="222222"/>
                </a:solidFill>
                <a:latin typeface="Arial"/>
                <a:cs typeface="Arial"/>
              </a:rPr>
              <a:t>ce</a:t>
            </a:r>
            <a:r>
              <a:rPr sz="1900" dirty="0">
                <a:solidFill>
                  <a:srgbClr val="222222"/>
                </a:solidFill>
                <a:latin typeface="Arial"/>
                <a:cs typeface="Arial"/>
              </a:rPr>
              <a:t> </a:t>
            </a:r>
            <a:r>
              <a:rPr sz="1900" dirty="0" err="1">
                <a:solidFill>
                  <a:srgbClr val="222222"/>
                </a:solidFill>
                <a:latin typeface="Arial"/>
                <a:cs typeface="Arial"/>
              </a:rPr>
              <a:t>qu’est</a:t>
            </a:r>
            <a:r>
              <a:rPr sz="1900" dirty="0">
                <a:solidFill>
                  <a:srgbClr val="222222"/>
                </a:solidFill>
                <a:latin typeface="Arial"/>
                <a:cs typeface="Arial"/>
              </a:rPr>
              <a:t> la science </a:t>
            </a:r>
            <a:r>
              <a:rPr sz="1900" dirty="0" err="1">
                <a:solidFill>
                  <a:srgbClr val="222222"/>
                </a:solidFill>
                <a:latin typeface="Arial"/>
                <a:cs typeface="Arial"/>
              </a:rPr>
              <a:t>citoyenne</a:t>
            </a:r>
            <a:r>
              <a:rPr sz="1900" dirty="0">
                <a:solidFill>
                  <a:srgbClr val="222222"/>
                </a:solidFill>
                <a:latin typeface="Arial"/>
                <a:cs typeface="Arial"/>
              </a:rPr>
              <a:t> :</a:t>
            </a:r>
            <a:endParaRPr sz="1900">
              <a:latin typeface="Arial"/>
              <a:cs typeface="Arial"/>
            </a:endParaRPr>
          </a:p>
          <a:p>
            <a:pPr marL="247650" marR="303530">
              <a:lnSpc>
                <a:spcPts val="2280"/>
              </a:lnSpc>
              <a:spcBef>
                <a:spcPts val="75"/>
              </a:spcBef>
              <a:spcAft>
                <a:spcPts val="600"/>
              </a:spcAft>
            </a:pPr>
            <a:r>
              <a:rPr sz="1900" b="1" i="1" dirty="0">
                <a:solidFill>
                  <a:srgbClr val="047390"/>
                </a:solidFill>
                <a:latin typeface="Arial"/>
                <a:cs typeface="Arial"/>
              </a:rPr>
              <a:t>« La nature a </a:t>
            </a:r>
            <a:r>
              <a:rPr sz="1900" b="1" i="1" dirty="0" err="1">
                <a:solidFill>
                  <a:srgbClr val="047390"/>
                </a:solidFill>
                <a:latin typeface="Arial"/>
                <a:cs typeface="Arial"/>
              </a:rPr>
              <a:t>besoin</a:t>
            </a:r>
            <a:r>
              <a:rPr sz="1900" b="1" i="1" dirty="0">
                <a:solidFill>
                  <a:srgbClr val="047390"/>
                </a:solidFill>
                <a:latin typeface="Arial"/>
                <a:cs typeface="Arial"/>
              </a:rPr>
              <a:t> de </a:t>
            </a:r>
            <a:r>
              <a:rPr sz="1900" b="1" i="1" dirty="0" err="1">
                <a:solidFill>
                  <a:srgbClr val="047390"/>
                </a:solidFill>
                <a:latin typeface="Arial"/>
                <a:cs typeface="Arial"/>
              </a:rPr>
              <a:t>notre</a:t>
            </a:r>
            <a:r>
              <a:rPr sz="1900" b="1" i="1" dirty="0">
                <a:solidFill>
                  <a:srgbClr val="047390"/>
                </a:solidFill>
                <a:latin typeface="Arial"/>
                <a:cs typeface="Arial"/>
              </a:rPr>
              <a:t> aide. Nous </a:t>
            </a:r>
            <a:r>
              <a:rPr sz="1900" b="1" i="1" dirty="0" err="1">
                <a:solidFill>
                  <a:srgbClr val="047390"/>
                </a:solidFill>
                <a:latin typeface="Arial"/>
                <a:cs typeface="Arial"/>
              </a:rPr>
              <a:t>avons</a:t>
            </a:r>
            <a:r>
              <a:rPr sz="1900" b="1" i="1" dirty="0">
                <a:solidFill>
                  <a:srgbClr val="047390"/>
                </a:solidFill>
                <a:latin typeface="Arial"/>
                <a:cs typeface="Arial"/>
              </a:rPr>
              <a:t> </a:t>
            </a:r>
            <a:r>
              <a:rPr sz="1900" b="1" i="1" dirty="0" err="1">
                <a:solidFill>
                  <a:srgbClr val="047390"/>
                </a:solidFill>
                <a:latin typeface="Arial"/>
                <a:cs typeface="Arial"/>
              </a:rPr>
              <a:t>besoin</a:t>
            </a:r>
            <a:r>
              <a:rPr sz="1900" b="1" i="1" dirty="0">
                <a:solidFill>
                  <a:srgbClr val="047390"/>
                </a:solidFill>
                <a:latin typeface="Arial"/>
                <a:cs typeface="Arial"/>
              </a:rPr>
              <a:t> de </a:t>
            </a:r>
            <a:r>
              <a:rPr sz="1900" b="1" i="1" dirty="0" err="1">
                <a:solidFill>
                  <a:srgbClr val="047390"/>
                </a:solidFill>
                <a:latin typeface="Arial"/>
                <a:cs typeface="Arial"/>
              </a:rPr>
              <a:t>milliers</a:t>
            </a:r>
            <a:r>
              <a:rPr sz="1900" b="1" i="1" dirty="0">
                <a:solidFill>
                  <a:srgbClr val="047390"/>
                </a:solidFill>
                <a:latin typeface="Arial"/>
                <a:cs typeface="Arial"/>
              </a:rPr>
              <a:t> de regards </a:t>
            </a:r>
            <a:r>
              <a:rPr sz="1900" b="1" i="1" dirty="0" err="1">
                <a:solidFill>
                  <a:srgbClr val="047390"/>
                </a:solidFill>
                <a:latin typeface="Arial"/>
                <a:cs typeface="Arial"/>
              </a:rPr>
              <a:t>tournés</a:t>
            </a:r>
            <a:r>
              <a:rPr sz="1900" b="1" i="1" dirty="0">
                <a:solidFill>
                  <a:srgbClr val="047390"/>
                </a:solidFill>
                <a:latin typeface="Arial"/>
                <a:cs typeface="Arial"/>
              </a:rPr>
              <a:t> vers la nature </a:t>
            </a:r>
            <a:r>
              <a:rPr sz="1900" b="1" i="1" dirty="0" err="1">
                <a:solidFill>
                  <a:srgbClr val="047390"/>
                </a:solidFill>
                <a:latin typeface="Arial"/>
                <a:cs typeface="Arial"/>
              </a:rPr>
              <a:t>partout</a:t>
            </a:r>
            <a:r>
              <a:rPr sz="1900" b="1" i="1" dirty="0">
                <a:solidFill>
                  <a:srgbClr val="047390"/>
                </a:solidFill>
                <a:latin typeface="Arial"/>
                <a:cs typeface="Arial"/>
              </a:rPr>
              <a:t> au Canada pour </a:t>
            </a:r>
            <a:r>
              <a:rPr sz="1900" b="1" i="1" dirty="0" err="1">
                <a:solidFill>
                  <a:srgbClr val="047390"/>
                </a:solidFill>
                <a:latin typeface="Arial"/>
                <a:cs typeface="Arial"/>
              </a:rPr>
              <a:t>comprendre</a:t>
            </a:r>
            <a:r>
              <a:rPr sz="1900" b="1" i="1" dirty="0">
                <a:solidFill>
                  <a:srgbClr val="047390"/>
                </a:solidFill>
                <a:latin typeface="Arial"/>
                <a:cs typeface="Arial"/>
              </a:rPr>
              <a:t> </a:t>
            </a:r>
            <a:r>
              <a:rPr sz="1900" b="1" i="1" dirty="0" err="1">
                <a:solidFill>
                  <a:srgbClr val="047390"/>
                </a:solidFill>
                <a:latin typeface="Arial"/>
                <a:cs typeface="Arial"/>
              </a:rPr>
              <a:t>ce</a:t>
            </a:r>
            <a:r>
              <a:rPr sz="1900" b="1" i="1" dirty="0">
                <a:solidFill>
                  <a:srgbClr val="047390"/>
                </a:solidFill>
                <a:latin typeface="Arial"/>
                <a:cs typeface="Arial"/>
              </a:rPr>
              <a:t> qui </a:t>
            </a:r>
            <a:r>
              <a:rPr sz="1900" b="1" i="1" dirty="0" err="1">
                <a:solidFill>
                  <a:srgbClr val="047390"/>
                </a:solidFill>
                <a:latin typeface="Arial"/>
                <a:cs typeface="Arial"/>
              </a:rPr>
              <a:t>s’y</a:t>
            </a:r>
            <a:r>
              <a:rPr lang="en-CA" sz="1900" dirty="0">
                <a:latin typeface="Arial"/>
                <a:cs typeface="Arial"/>
              </a:rPr>
              <a:t> </a:t>
            </a:r>
            <a:r>
              <a:rPr sz="1900" b="1" i="1" dirty="0">
                <a:solidFill>
                  <a:srgbClr val="047390"/>
                </a:solidFill>
                <a:latin typeface="Arial"/>
                <a:cs typeface="Arial"/>
              </a:rPr>
              <a:t>passe. </a:t>
            </a:r>
            <a:r>
              <a:rPr sz="1900" b="1" i="1" dirty="0" err="1">
                <a:solidFill>
                  <a:srgbClr val="047390"/>
                </a:solidFill>
                <a:latin typeface="Arial"/>
                <a:cs typeface="Arial"/>
              </a:rPr>
              <a:t>Aujourd’hui</a:t>
            </a:r>
            <a:r>
              <a:rPr sz="1900" b="1" i="1" dirty="0">
                <a:solidFill>
                  <a:srgbClr val="047390"/>
                </a:solidFill>
                <a:latin typeface="Arial"/>
                <a:cs typeface="Arial"/>
              </a:rPr>
              <a:t>, vous </a:t>
            </a:r>
            <a:r>
              <a:rPr sz="1900" b="1" i="1" dirty="0" err="1">
                <a:solidFill>
                  <a:srgbClr val="047390"/>
                </a:solidFill>
                <a:latin typeface="Arial"/>
                <a:cs typeface="Arial"/>
              </a:rPr>
              <a:t>allez</a:t>
            </a:r>
            <a:r>
              <a:rPr sz="1900" b="1" i="1" dirty="0">
                <a:solidFill>
                  <a:srgbClr val="047390"/>
                </a:solidFill>
                <a:latin typeface="Arial"/>
                <a:cs typeface="Arial"/>
              </a:rPr>
              <a:t> </a:t>
            </a:r>
            <a:r>
              <a:rPr sz="1900" b="1" i="1" dirty="0" err="1">
                <a:solidFill>
                  <a:srgbClr val="047390"/>
                </a:solidFill>
                <a:latin typeface="Arial"/>
                <a:cs typeface="Arial"/>
              </a:rPr>
              <a:t>devenir</a:t>
            </a:r>
            <a:r>
              <a:rPr sz="1900" b="1" i="1" dirty="0">
                <a:solidFill>
                  <a:srgbClr val="047390"/>
                </a:solidFill>
                <a:latin typeface="Arial"/>
                <a:cs typeface="Arial"/>
              </a:rPr>
              <a:t> </a:t>
            </a:r>
            <a:r>
              <a:rPr sz="1900" b="1" i="1" dirty="0" err="1">
                <a:solidFill>
                  <a:srgbClr val="047390"/>
                </a:solidFill>
                <a:latin typeface="Arial"/>
                <a:cs typeface="Arial"/>
              </a:rPr>
              <a:t>ces</a:t>
            </a:r>
            <a:r>
              <a:rPr lang="en-CA" sz="1900" dirty="0">
                <a:latin typeface="Arial"/>
                <a:cs typeface="Arial"/>
              </a:rPr>
              <a:t> </a:t>
            </a:r>
            <a:r>
              <a:rPr sz="1900" b="1" i="1" dirty="0">
                <a:solidFill>
                  <a:srgbClr val="047390"/>
                </a:solidFill>
                <a:latin typeface="Arial"/>
                <a:cs typeface="Arial"/>
              </a:rPr>
              <a:t>regards. »</a:t>
            </a:r>
            <a:endParaRPr sz="1900">
              <a:latin typeface="Arial"/>
              <a:cs typeface="Arial"/>
            </a:endParaRPr>
          </a:p>
          <a:p>
            <a:pPr marL="245745" marR="121285" indent="-234315">
              <a:lnSpc>
                <a:spcPct val="100000"/>
              </a:lnSpc>
              <a:spcBef>
                <a:spcPts val="365"/>
              </a:spcBef>
              <a:spcAft>
                <a:spcPts val="600"/>
              </a:spcAft>
              <a:buChar char="•"/>
              <a:tabLst>
                <a:tab pos="247650" algn="l"/>
              </a:tabLst>
            </a:pPr>
            <a:r>
              <a:rPr sz="1900" dirty="0">
                <a:solidFill>
                  <a:srgbClr val="222222"/>
                </a:solidFill>
                <a:latin typeface="Arial"/>
                <a:cs typeface="Arial"/>
              </a:rPr>
              <a:t>Montrez </a:t>
            </a:r>
            <a:r>
              <a:rPr sz="1900" dirty="0" err="1">
                <a:solidFill>
                  <a:srgbClr val="222222"/>
                </a:solidFill>
                <a:latin typeface="Arial"/>
                <a:cs typeface="Arial"/>
              </a:rPr>
              <a:t>une</a:t>
            </a:r>
            <a:r>
              <a:rPr sz="1900" dirty="0">
                <a:solidFill>
                  <a:srgbClr val="222222"/>
                </a:solidFill>
                <a:latin typeface="Arial"/>
                <a:cs typeface="Arial"/>
              </a:rPr>
              <a:t> </a:t>
            </a:r>
            <a:r>
              <a:rPr sz="1900" dirty="0" err="1">
                <a:solidFill>
                  <a:srgbClr val="222222"/>
                </a:solidFill>
                <a:latin typeface="Arial"/>
                <a:cs typeface="Arial"/>
              </a:rPr>
              <a:t>courte</a:t>
            </a:r>
            <a:r>
              <a:rPr sz="1900" dirty="0">
                <a:solidFill>
                  <a:srgbClr val="222222"/>
                </a:solidFill>
                <a:latin typeface="Arial"/>
                <a:cs typeface="Arial"/>
              </a:rPr>
              <a:t> </a:t>
            </a:r>
            <a:r>
              <a:rPr sz="1900" dirty="0" err="1">
                <a:solidFill>
                  <a:srgbClr val="222222"/>
                </a:solidFill>
                <a:latin typeface="Arial"/>
                <a:cs typeface="Arial"/>
              </a:rPr>
              <a:t>vidéo</a:t>
            </a:r>
            <a:r>
              <a:rPr sz="1900" dirty="0">
                <a:solidFill>
                  <a:srgbClr val="222222"/>
                </a:solidFill>
                <a:latin typeface="Arial"/>
                <a:cs typeface="Arial"/>
              </a:rPr>
              <a:t>, un </a:t>
            </a:r>
            <a:r>
              <a:rPr sz="1900" dirty="0" err="1">
                <a:solidFill>
                  <a:srgbClr val="222222"/>
                </a:solidFill>
                <a:latin typeface="Arial"/>
                <a:cs typeface="Arial"/>
              </a:rPr>
              <a:t>récit</a:t>
            </a:r>
            <a:r>
              <a:rPr sz="1900" dirty="0">
                <a:solidFill>
                  <a:srgbClr val="222222"/>
                </a:solidFill>
                <a:latin typeface="Arial"/>
                <a:cs typeface="Arial"/>
              </a:rPr>
              <a:t> </a:t>
            </a:r>
            <a:r>
              <a:rPr sz="1900" dirty="0" err="1">
                <a:solidFill>
                  <a:srgbClr val="222222"/>
                </a:solidFill>
                <a:latin typeface="Arial"/>
                <a:cs typeface="Arial"/>
              </a:rPr>
              <a:t>ou</a:t>
            </a:r>
            <a:r>
              <a:rPr sz="1900" dirty="0">
                <a:solidFill>
                  <a:srgbClr val="222222"/>
                </a:solidFill>
                <a:latin typeface="Arial"/>
                <a:cs typeface="Arial"/>
              </a:rPr>
              <a:t> 	un </a:t>
            </a:r>
            <a:r>
              <a:rPr sz="1900" dirty="0" err="1">
                <a:solidFill>
                  <a:srgbClr val="222222"/>
                </a:solidFill>
                <a:latin typeface="Arial"/>
                <a:cs typeface="Arial"/>
              </a:rPr>
              <a:t>exemple</a:t>
            </a:r>
            <a:r>
              <a:rPr sz="1900" dirty="0">
                <a:solidFill>
                  <a:srgbClr val="222222"/>
                </a:solidFill>
                <a:latin typeface="Arial"/>
                <a:cs typeface="Arial"/>
              </a:rPr>
              <a:t> local de </a:t>
            </a:r>
            <a:r>
              <a:rPr sz="1900" dirty="0" err="1">
                <a:solidFill>
                  <a:srgbClr val="222222"/>
                </a:solidFill>
                <a:latin typeface="Arial"/>
                <a:cs typeface="Arial"/>
              </a:rPr>
              <a:t>projet</a:t>
            </a:r>
            <a:r>
              <a:rPr sz="1900" dirty="0">
                <a:solidFill>
                  <a:srgbClr val="222222"/>
                </a:solidFill>
                <a:latin typeface="Arial"/>
                <a:cs typeface="Arial"/>
              </a:rPr>
              <a:t> de science 	</a:t>
            </a:r>
            <a:r>
              <a:rPr sz="1900" dirty="0" err="1">
                <a:solidFill>
                  <a:srgbClr val="222222"/>
                </a:solidFill>
                <a:latin typeface="Arial"/>
                <a:cs typeface="Arial"/>
              </a:rPr>
              <a:t>citoyenne</a:t>
            </a:r>
            <a:r>
              <a:rPr sz="1900" dirty="0">
                <a:solidFill>
                  <a:srgbClr val="222222"/>
                </a:solidFill>
                <a:latin typeface="Arial"/>
                <a:cs typeface="Arial"/>
              </a:rPr>
              <a:t> </a:t>
            </a:r>
            <a:r>
              <a:rPr sz="1900" dirty="0" err="1">
                <a:solidFill>
                  <a:srgbClr val="222222"/>
                </a:solidFill>
                <a:latin typeface="Arial"/>
                <a:cs typeface="Arial"/>
              </a:rPr>
              <a:t>provenant</a:t>
            </a:r>
            <a:r>
              <a:rPr sz="1900" dirty="0">
                <a:solidFill>
                  <a:srgbClr val="222222"/>
                </a:solidFill>
                <a:latin typeface="Arial"/>
                <a:cs typeface="Arial"/>
              </a:rPr>
              <a:t> de </a:t>
            </a:r>
            <a:r>
              <a:rPr sz="1900" dirty="0" err="1">
                <a:solidFill>
                  <a:srgbClr val="222222"/>
                </a:solidFill>
                <a:latin typeface="Arial"/>
                <a:cs typeface="Arial"/>
              </a:rPr>
              <a:t>votre</a:t>
            </a:r>
            <a:r>
              <a:rPr sz="1900" dirty="0">
                <a:solidFill>
                  <a:srgbClr val="222222"/>
                </a:solidFill>
                <a:latin typeface="Arial"/>
                <a:cs typeface="Arial"/>
              </a:rPr>
              <a:t> école </a:t>
            </a:r>
            <a:r>
              <a:rPr sz="1900" dirty="0" err="1">
                <a:solidFill>
                  <a:srgbClr val="222222"/>
                </a:solidFill>
                <a:latin typeface="Arial"/>
                <a:cs typeface="Arial"/>
              </a:rPr>
              <a:t>ou</a:t>
            </a:r>
            <a:r>
              <a:rPr sz="1900" dirty="0">
                <a:solidFill>
                  <a:srgbClr val="222222"/>
                </a:solidFill>
                <a:latin typeface="Arial"/>
                <a:cs typeface="Arial"/>
              </a:rPr>
              <a:t> 	d’un </a:t>
            </a:r>
            <a:r>
              <a:rPr sz="1900" dirty="0" err="1">
                <a:solidFill>
                  <a:srgbClr val="222222"/>
                </a:solidFill>
                <a:latin typeface="Arial"/>
                <a:cs typeface="Arial"/>
              </a:rPr>
              <a:t>groupe</a:t>
            </a:r>
            <a:r>
              <a:rPr sz="1900" dirty="0">
                <a:solidFill>
                  <a:srgbClr val="222222"/>
                </a:solidFill>
                <a:latin typeface="Arial"/>
                <a:cs typeface="Arial"/>
              </a:rPr>
              <a:t> de protection de la nature 	de la </a:t>
            </a:r>
            <a:r>
              <a:rPr sz="1900" dirty="0" err="1">
                <a:solidFill>
                  <a:srgbClr val="222222"/>
                </a:solidFill>
                <a:latin typeface="Arial"/>
                <a:cs typeface="Arial"/>
              </a:rPr>
              <a:t>région</a:t>
            </a:r>
            <a:r>
              <a:rPr sz="1900" dirty="0">
                <a:solidFill>
                  <a:srgbClr val="222222"/>
                </a:solidFill>
                <a:latin typeface="Arial"/>
                <a:cs typeface="Arial"/>
              </a:rPr>
              <a:t>, </a:t>
            </a:r>
            <a:r>
              <a:rPr sz="1900" dirty="0" err="1">
                <a:solidFill>
                  <a:srgbClr val="222222"/>
                </a:solidFill>
                <a:latin typeface="Arial"/>
                <a:cs typeface="Arial"/>
              </a:rPr>
              <a:t>ou</a:t>
            </a:r>
            <a:r>
              <a:rPr sz="1900" dirty="0">
                <a:solidFill>
                  <a:srgbClr val="222222"/>
                </a:solidFill>
                <a:latin typeface="Arial"/>
                <a:cs typeface="Arial"/>
              </a:rPr>
              <a:t> encore </a:t>
            </a:r>
            <a:r>
              <a:rPr sz="1900" dirty="0" err="1">
                <a:solidFill>
                  <a:srgbClr val="222222"/>
                </a:solidFill>
                <a:latin typeface="Arial"/>
                <a:cs typeface="Arial"/>
              </a:rPr>
              <a:t>d’une</a:t>
            </a:r>
            <a:r>
              <a:rPr sz="1900" dirty="0">
                <a:solidFill>
                  <a:srgbClr val="222222"/>
                </a:solidFill>
                <a:latin typeface="Arial"/>
                <a:cs typeface="Arial"/>
              </a:rPr>
              <a:t> </a:t>
            </a:r>
            <a:r>
              <a:rPr sz="1900" dirty="0" err="1">
                <a:solidFill>
                  <a:srgbClr val="222222"/>
                </a:solidFill>
                <a:latin typeface="Arial"/>
                <a:cs typeface="Arial"/>
              </a:rPr>
              <a:t>plateforme</a:t>
            </a:r>
            <a:r>
              <a:rPr sz="1900" dirty="0">
                <a:solidFill>
                  <a:srgbClr val="222222"/>
                </a:solidFill>
                <a:latin typeface="Arial"/>
                <a:cs typeface="Arial"/>
              </a:rPr>
              <a:t> 	de science </a:t>
            </a:r>
            <a:r>
              <a:rPr sz="1900" dirty="0" err="1">
                <a:solidFill>
                  <a:srgbClr val="222222"/>
                </a:solidFill>
                <a:latin typeface="Arial"/>
                <a:cs typeface="Arial"/>
              </a:rPr>
              <a:t>citoyenne</a:t>
            </a:r>
            <a:r>
              <a:rPr sz="1900" dirty="0">
                <a:solidFill>
                  <a:srgbClr val="222222"/>
                </a:solidFill>
                <a:latin typeface="Arial"/>
                <a:cs typeface="Arial"/>
              </a:rPr>
              <a:t> plus </a:t>
            </a:r>
            <a:r>
              <a:rPr sz="1900" dirty="0" err="1">
                <a:solidFill>
                  <a:srgbClr val="222222"/>
                </a:solidFill>
                <a:latin typeface="Arial"/>
                <a:cs typeface="Arial"/>
              </a:rPr>
              <a:t>vaste</a:t>
            </a:r>
            <a:r>
              <a:rPr sz="1900" dirty="0">
                <a:solidFill>
                  <a:srgbClr val="222222"/>
                </a:solidFill>
                <a:latin typeface="Arial"/>
                <a:cs typeface="Arial"/>
              </a:rPr>
              <a:t> de </a:t>
            </a:r>
            <a:r>
              <a:rPr sz="1900" dirty="0" err="1">
                <a:solidFill>
                  <a:srgbClr val="222222"/>
                </a:solidFill>
                <a:latin typeface="Arial"/>
                <a:cs typeface="Arial"/>
              </a:rPr>
              <a:t>votre</a:t>
            </a:r>
            <a:r>
              <a:rPr sz="1900" dirty="0">
                <a:solidFill>
                  <a:srgbClr val="222222"/>
                </a:solidFill>
                <a:latin typeface="Arial"/>
                <a:cs typeface="Arial"/>
              </a:rPr>
              <a:t> 	choix.</a:t>
            </a:r>
            <a:endParaRPr sz="1900">
              <a:latin typeface="Arial"/>
              <a:cs typeface="Arial"/>
            </a:endParaRPr>
          </a:p>
          <a:p>
            <a:pPr marL="245745" marR="636905" indent="-234315">
              <a:spcBef>
                <a:spcPts val="345"/>
              </a:spcBef>
              <a:spcAft>
                <a:spcPts val="600"/>
              </a:spcAft>
              <a:buChar char="•"/>
              <a:tabLst>
                <a:tab pos="247650" algn="l"/>
              </a:tabLst>
            </a:pPr>
            <a:r>
              <a:rPr sz="1900" dirty="0" err="1">
                <a:solidFill>
                  <a:srgbClr val="222222"/>
                </a:solidFill>
                <a:latin typeface="Arial"/>
                <a:cs typeface="Arial"/>
              </a:rPr>
              <a:t>Insistez</a:t>
            </a:r>
            <a:r>
              <a:rPr sz="1900" dirty="0">
                <a:solidFill>
                  <a:srgbClr val="222222"/>
                </a:solidFill>
                <a:latin typeface="Arial"/>
                <a:cs typeface="Arial"/>
              </a:rPr>
              <a:t> sur </a:t>
            </a:r>
            <a:r>
              <a:rPr sz="1900" dirty="0" err="1">
                <a:solidFill>
                  <a:srgbClr val="222222"/>
                </a:solidFill>
                <a:latin typeface="Arial"/>
                <a:cs typeface="Arial"/>
              </a:rPr>
              <a:t>l’importance</a:t>
            </a:r>
            <a:r>
              <a:rPr sz="1900" dirty="0">
                <a:solidFill>
                  <a:srgbClr val="222222"/>
                </a:solidFill>
                <a:latin typeface="Arial"/>
                <a:cs typeface="Arial"/>
              </a:rPr>
              <a:t> de </a:t>
            </a:r>
            <a:r>
              <a:rPr sz="1900" dirty="0" err="1">
                <a:solidFill>
                  <a:srgbClr val="222222"/>
                </a:solidFill>
                <a:latin typeface="Arial"/>
                <a:cs typeface="Arial"/>
              </a:rPr>
              <a:t>leurs</a:t>
            </a:r>
            <a:r>
              <a:rPr sz="1900" dirty="0">
                <a:solidFill>
                  <a:srgbClr val="222222"/>
                </a:solidFill>
                <a:latin typeface="Arial"/>
                <a:cs typeface="Arial"/>
              </a:rPr>
              <a:t> 	observations : </a:t>
            </a:r>
            <a:r>
              <a:rPr sz="1900" i="1" dirty="0">
                <a:solidFill>
                  <a:srgbClr val="222222"/>
                </a:solidFill>
                <a:latin typeface="Arial"/>
                <a:cs typeface="Arial"/>
              </a:rPr>
              <a:t>« Vos données </a:t>
            </a:r>
            <a:r>
              <a:rPr sz="1900" i="1" dirty="0" err="1">
                <a:solidFill>
                  <a:srgbClr val="222222"/>
                </a:solidFill>
                <a:latin typeface="Arial"/>
                <a:cs typeface="Arial"/>
              </a:rPr>
              <a:t>aident</a:t>
            </a:r>
            <a:r>
              <a:rPr sz="1900" i="1" dirty="0">
                <a:solidFill>
                  <a:srgbClr val="222222"/>
                </a:solidFill>
                <a:latin typeface="Arial"/>
                <a:cs typeface="Arial"/>
              </a:rPr>
              <a:t> 	les </a:t>
            </a:r>
            <a:r>
              <a:rPr sz="1900" i="1" dirty="0" err="1">
                <a:solidFill>
                  <a:srgbClr val="222222"/>
                </a:solidFill>
                <a:latin typeface="Arial"/>
                <a:cs typeface="Arial"/>
              </a:rPr>
              <a:t>communautés</a:t>
            </a:r>
            <a:r>
              <a:rPr sz="1900" i="1" dirty="0">
                <a:solidFill>
                  <a:srgbClr val="222222"/>
                </a:solidFill>
                <a:latin typeface="Arial"/>
                <a:cs typeface="Arial"/>
              </a:rPr>
              <a:t>, les </a:t>
            </a:r>
            <a:r>
              <a:rPr sz="1900" i="1" dirty="0" err="1">
                <a:solidFill>
                  <a:srgbClr val="222222"/>
                </a:solidFill>
                <a:latin typeface="Arial"/>
                <a:cs typeface="Arial"/>
              </a:rPr>
              <a:t>scientifiques</a:t>
            </a:r>
            <a:r>
              <a:rPr sz="1900" i="1" dirty="0">
                <a:solidFill>
                  <a:srgbClr val="222222"/>
                </a:solidFill>
                <a:latin typeface="Arial"/>
                <a:cs typeface="Arial"/>
              </a:rPr>
              <a:t>, </a:t>
            </a:r>
            <a:r>
              <a:rPr lang="fr-FR" sz="1900" i="1" dirty="0">
                <a:solidFill>
                  <a:srgbClr val="222222"/>
                </a:solidFill>
                <a:latin typeface="Arial"/>
                <a:cs typeface="Arial"/>
              </a:rPr>
              <a:t>les organismes</a:t>
            </a:r>
            <a:r>
              <a:rPr sz="1900" i="1" dirty="0">
                <a:solidFill>
                  <a:srgbClr val="222222"/>
                </a:solidFill>
                <a:latin typeface="Arial"/>
                <a:cs typeface="Arial"/>
              </a:rPr>
              <a:t> </a:t>
            </a:r>
            <a:r>
              <a:rPr sz="1900" i="1" dirty="0" err="1">
                <a:solidFill>
                  <a:srgbClr val="222222"/>
                </a:solidFill>
                <a:latin typeface="Arial"/>
                <a:cs typeface="Arial"/>
              </a:rPr>
              <a:t>comme</a:t>
            </a:r>
            <a:r>
              <a:rPr sz="1900" i="1" dirty="0">
                <a:solidFill>
                  <a:srgbClr val="222222"/>
                </a:solidFill>
                <a:latin typeface="Arial"/>
                <a:cs typeface="Arial"/>
              </a:rPr>
              <a:t> le WWF-Canada et tout le monde à </a:t>
            </a:r>
            <a:r>
              <a:rPr sz="1900" i="1" dirty="0" err="1">
                <a:solidFill>
                  <a:srgbClr val="222222"/>
                </a:solidFill>
                <a:latin typeface="Arial"/>
                <a:cs typeface="Arial"/>
              </a:rPr>
              <a:t>mieux</a:t>
            </a:r>
            <a:r>
              <a:rPr sz="1900" i="1" dirty="0">
                <a:solidFill>
                  <a:srgbClr val="222222"/>
                </a:solidFill>
                <a:latin typeface="Arial"/>
                <a:cs typeface="Arial"/>
              </a:rPr>
              <a:t> </a:t>
            </a:r>
            <a:r>
              <a:rPr sz="1900" i="1" dirty="0" err="1">
                <a:solidFill>
                  <a:srgbClr val="222222"/>
                </a:solidFill>
                <a:latin typeface="Arial"/>
                <a:cs typeface="Arial"/>
              </a:rPr>
              <a:t>comprendre</a:t>
            </a:r>
            <a:r>
              <a:rPr sz="1900" i="1" dirty="0">
                <a:solidFill>
                  <a:srgbClr val="222222"/>
                </a:solidFill>
                <a:latin typeface="Arial"/>
                <a:cs typeface="Arial"/>
              </a:rPr>
              <a:t> la nature </a:t>
            </a:r>
            <a:r>
              <a:rPr sz="1900" i="1" dirty="0" err="1">
                <a:solidFill>
                  <a:srgbClr val="222222"/>
                </a:solidFill>
                <a:latin typeface="Arial"/>
                <a:cs typeface="Arial"/>
              </a:rPr>
              <a:t>partout</a:t>
            </a:r>
            <a:r>
              <a:rPr sz="1900" i="1" dirty="0">
                <a:solidFill>
                  <a:srgbClr val="222222"/>
                </a:solidFill>
                <a:latin typeface="Arial"/>
                <a:cs typeface="Arial"/>
              </a:rPr>
              <a:t> au Canada! </a:t>
            </a:r>
            <a:r>
              <a:rPr sz="1900" i="1" dirty="0" err="1">
                <a:solidFill>
                  <a:srgbClr val="222222"/>
                </a:solidFill>
                <a:latin typeface="Arial"/>
                <a:cs typeface="Arial"/>
              </a:rPr>
              <a:t>Souvenez</a:t>
            </a:r>
            <a:r>
              <a:rPr sz="1900" i="1" dirty="0">
                <a:solidFill>
                  <a:srgbClr val="222222"/>
                </a:solidFill>
                <a:latin typeface="Arial"/>
                <a:cs typeface="Arial"/>
              </a:rPr>
              <a:t>-vous, la </a:t>
            </a:r>
            <a:r>
              <a:rPr sz="1900" i="1" dirty="0" err="1">
                <a:solidFill>
                  <a:srgbClr val="222222"/>
                </a:solidFill>
                <a:latin typeface="Arial"/>
                <a:cs typeface="Arial"/>
              </a:rPr>
              <a:t>scien</a:t>
            </a:r>
            <a:r>
              <a:rPr lang="en-CA" sz="1900" i="1" dirty="0">
                <a:solidFill>
                  <a:srgbClr val="222222"/>
                </a:solidFill>
                <a:latin typeface="Arial"/>
                <a:cs typeface="Arial"/>
              </a:rPr>
              <a:t>-</a:t>
            </a:r>
            <a:r>
              <a:rPr sz="1900" i="1" dirty="0" err="1">
                <a:solidFill>
                  <a:srgbClr val="222222"/>
                </a:solidFill>
                <a:latin typeface="Arial"/>
                <a:cs typeface="Arial"/>
              </a:rPr>
              <a:t>tifique</a:t>
            </a:r>
            <a:r>
              <a:rPr sz="1900" i="1" dirty="0">
                <a:solidFill>
                  <a:srgbClr val="222222"/>
                </a:solidFill>
                <a:latin typeface="Arial"/>
                <a:cs typeface="Arial"/>
              </a:rPr>
              <a:t> Jessica Currie nous a </a:t>
            </a:r>
            <a:r>
              <a:rPr sz="1900" i="1" dirty="0" err="1">
                <a:solidFill>
                  <a:srgbClr val="222222"/>
                </a:solidFill>
                <a:latin typeface="Arial"/>
                <a:cs typeface="Arial"/>
              </a:rPr>
              <a:t>parlé</a:t>
            </a:r>
            <a:r>
              <a:rPr sz="1900" i="1" dirty="0">
                <a:solidFill>
                  <a:srgbClr val="222222"/>
                </a:solidFill>
                <a:latin typeface="Arial"/>
                <a:cs typeface="Arial"/>
              </a:rPr>
              <a:t> de </a:t>
            </a:r>
            <a:r>
              <a:rPr sz="1900" i="1" dirty="0" err="1">
                <a:solidFill>
                  <a:srgbClr val="222222"/>
                </a:solidFill>
                <a:latin typeface="Arial"/>
                <a:cs typeface="Arial"/>
              </a:rPr>
              <a:t>ce</a:t>
            </a:r>
            <a:r>
              <a:rPr sz="1900" i="1" dirty="0">
                <a:solidFill>
                  <a:srgbClr val="222222"/>
                </a:solidFill>
                <a:latin typeface="Arial"/>
                <a:cs typeface="Arial"/>
              </a:rPr>
              <a:t> type de travail à la </a:t>
            </a:r>
            <a:r>
              <a:rPr sz="1900" i="1" dirty="0" err="1">
                <a:solidFill>
                  <a:srgbClr val="222222"/>
                </a:solidFill>
                <a:latin typeface="Arial"/>
                <a:cs typeface="Arial"/>
              </a:rPr>
              <a:t>leçon</a:t>
            </a:r>
            <a:r>
              <a:rPr sz="1900" i="1" dirty="0">
                <a:solidFill>
                  <a:srgbClr val="222222"/>
                </a:solidFill>
                <a:latin typeface="Arial"/>
                <a:cs typeface="Arial"/>
              </a:rPr>
              <a:t> 2. »</a:t>
            </a:r>
            <a:endParaRPr sz="1900">
              <a:latin typeface="Arial"/>
              <a:cs typeface="Arial"/>
            </a:endParaRPr>
          </a:p>
        </p:txBody>
      </p:sp>
      <p:sp>
        <p:nvSpPr>
          <p:cNvPr id="9" name="object 9"/>
          <p:cNvSpPr txBox="1"/>
          <p:nvPr/>
        </p:nvSpPr>
        <p:spPr>
          <a:xfrm>
            <a:off x="7065618" y="921313"/>
            <a:ext cx="5196232" cy="1858842"/>
          </a:xfrm>
          <a:prstGeom prst="rect">
            <a:avLst/>
          </a:prstGeom>
        </p:spPr>
        <p:txBody>
          <a:bodyPr vert="horz" wrap="square" lIns="0" tIns="12065" rIns="0" bIns="0" rtlCol="0">
            <a:spAutoFit/>
          </a:bodyPr>
          <a:lstStyle/>
          <a:p>
            <a:pPr marL="12700">
              <a:lnSpc>
                <a:spcPts val="3560"/>
              </a:lnSpc>
              <a:spcBef>
                <a:spcPts val="95"/>
              </a:spcBef>
            </a:pPr>
            <a:r>
              <a:rPr lang="en-CA" sz="3550" dirty="0">
                <a:solidFill>
                  <a:srgbClr val="000000"/>
                </a:solidFill>
                <a:latin typeface="Arial" panose="020B0604020202020204" pitchFamily="34" charset="0"/>
                <a:cs typeface="Arial" panose="020B0604020202020204" pitchFamily="34" charset="0"/>
              </a:rPr>
              <a:t>Choisissez un projet </a:t>
            </a:r>
            <a:r>
              <a:rPr lang="en-CA" sz="3550" dirty="0">
                <a:latin typeface="Arial" panose="020B0604020202020204" pitchFamily="34" charset="0"/>
                <a:cs typeface="Arial" panose="020B0604020202020204" pitchFamily="34" charset="0"/>
              </a:rPr>
              <a:t>d’observation des espèces ou </a:t>
            </a:r>
            <a:r>
              <a:rPr sz="3550" dirty="0">
                <a:latin typeface="Arial" panose="020B0604020202020204" pitchFamily="34" charset="0"/>
                <a:cs typeface="Arial" panose="020B0604020202020204" pitchFamily="34" charset="0"/>
              </a:rPr>
              <a:t>de collecte de donnée</a:t>
            </a:r>
            <a:r>
              <a:rPr lang="fr-CA" sz="3550" dirty="0">
                <a:latin typeface="Arial" panose="020B0604020202020204" pitchFamily="34" charset="0"/>
                <a:cs typeface="Arial" panose="020B0604020202020204" pitchFamily="34" charset="0"/>
              </a:rPr>
              <a:t>s</a:t>
            </a:r>
            <a:endParaRPr sz="3550" dirty="0">
              <a:latin typeface="Arial" panose="020B0604020202020204" pitchFamily="34" charset="0"/>
              <a:cs typeface="Arial" panose="020B0604020202020204" pitchFamily="34" charset="0"/>
            </a:endParaRPr>
          </a:p>
        </p:txBody>
      </p:sp>
      <p:sp>
        <p:nvSpPr>
          <p:cNvPr id="10" name="object 10"/>
          <p:cNvSpPr txBox="1"/>
          <p:nvPr/>
        </p:nvSpPr>
        <p:spPr>
          <a:xfrm>
            <a:off x="7348332" y="3065461"/>
            <a:ext cx="3185160" cy="314960"/>
          </a:xfrm>
          <a:prstGeom prst="rect">
            <a:avLst/>
          </a:prstGeom>
        </p:spPr>
        <p:txBody>
          <a:bodyPr vert="horz" wrap="square" lIns="0" tIns="12065" rIns="0" bIns="0" rtlCol="0">
            <a:spAutoFit/>
          </a:bodyPr>
          <a:lstStyle/>
          <a:p>
            <a:pPr marL="12700">
              <a:lnSpc>
                <a:spcPct val="100000"/>
              </a:lnSpc>
              <a:spcBef>
                <a:spcPts val="95"/>
              </a:spcBef>
            </a:pPr>
            <a:r>
              <a:rPr sz="1900" b="1" dirty="0">
                <a:solidFill>
                  <a:srgbClr val="FFCD03"/>
                </a:solidFill>
                <a:latin typeface="Arial" panose="020B0604020202020204" pitchFamily="34" charset="0"/>
                <a:cs typeface="Arial" panose="020B0604020202020204" pitchFamily="34" charset="0"/>
              </a:rPr>
              <a:t>Conseil pour l’enseignant :</a:t>
            </a:r>
            <a:endParaRPr sz="1900" b="1">
              <a:latin typeface="Arial" panose="020B0604020202020204" pitchFamily="34" charset="0"/>
              <a:cs typeface="Arial" panose="020B0604020202020204" pitchFamily="34" charset="0"/>
            </a:endParaRPr>
          </a:p>
        </p:txBody>
      </p:sp>
      <p:sp>
        <p:nvSpPr>
          <p:cNvPr id="11" name="object 11"/>
          <p:cNvSpPr/>
          <p:nvPr/>
        </p:nvSpPr>
        <p:spPr>
          <a:xfrm>
            <a:off x="7125438" y="3554586"/>
            <a:ext cx="4972050" cy="6353810"/>
          </a:xfrm>
          <a:custGeom>
            <a:avLst/>
            <a:gdLst/>
            <a:ahLst/>
            <a:cxnLst/>
            <a:rect l="l" t="t" r="r" b="b"/>
            <a:pathLst>
              <a:path w="4972050" h="6353809">
                <a:moveTo>
                  <a:pt x="4877683" y="0"/>
                </a:moveTo>
                <a:lnTo>
                  <a:pt x="94237" y="0"/>
                </a:lnTo>
                <a:lnTo>
                  <a:pt x="57554" y="7405"/>
                </a:lnTo>
                <a:lnTo>
                  <a:pt x="27599" y="27599"/>
                </a:lnTo>
                <a:lnTo>
                  <a:pt x="7405" y="57554"/>
                </a:lnTo>
                <a:lnTo>
                  <a:pt x="0" y="94237"/>
                </a:lnTo>
                <a:lnTo>
                  <a:pt x="0" y="6259317"/>
                </a:lnTo>
                <a:lnTo>
                  <a:pt x="7405" y="6296000"/>
                </a:lnTo>
                <a:lnTo>
                  <a:pt x="27599" y="6325955"/>
                </a:lnTo>
                <a:lnTo>
                  <a:pt x="57554" y="6346150"/>
                </a:lnTo>
                <a:lnTo>
                  <a:pt x="94237" y="6353555"/>
                </a:lnTo>
                <a:lnTo>
                  <a:pt x="4877683" y="6353555"/>
                </a:lnTo>
                <a:lnTo>
                  <a:pt x="4914367" y="6346150"/>
                </a:lnTo>
                <a:lnTo>
                  <a:pt x="4944321" y="6325955"/>
                </a:lnTo>
                <a:lnTo>
                  <a:pt x="4964516" y="6296000"/>
                </a:lnTo>
                <a:lnTo>
                  <a:pt x="4971921" y="6259317"/>
                </a:lnTo>
                <a:lnTo>
                  <a:pt x="4971921" y="94237"/>
                </a:lnTo>
                <a:lnTo>
                  <a:pt x="4964516" y="57554"/>
                </a:lnTo>
                <a:lnTo>
                  <a:pt x="4944321" y="27599"/>
                </a:lnTo>
                <a:lnTo>
                  <a:pt x="4914367" y="7405"/>
                </a:lnTo>
                <a:lnTo>
                  <a:pt x="4877683"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txBox="1"/>
          <p:nvPr/>
        </p:nvSpPr>
        <p:spPr>
          <a:xfrm>
            <a:off x="7348333" y="3708572"/>
            <a:ext cx="4502150" cy="5885265"/>
          </a:xfrm>
          <a:prstGeom prst="rect">
            <a:avLst/>
          </a:prstGeom>
        </p:spPr>
        <p:txBody>
          <a:bodyPr vert="horz" wrap="square" lIns="0" tIns="12065" rIns="0" bIns="0" rtlCol="0">
            <a:spAutoFit/>
          </a:bodyPr>
          <a:lstStyle/>
          <a:p>
            <a:pPr marL="12700" marR="561340">
              <a:lnSpc>
                <a:spcPct val="100000"/>
              </a:lnSpc>
              <a:spcBef>
                <a:spcPts val="95"/>
              </a:spcBef>
            </a:pPr>
            <a:r>
              <a:rPr sz="1900" dirty="0">
                <a:latin typeface="Arial" panose="020B0604020202020204" pitchFamily="34" charset="0"/>
                <a:cs typeface="Arial" panose="020B0604020202020204" pitchFamily="34" charset="0"/>
              </a:rPr>
              <a:t>Choisissez des petits projets qui nécessitent un minimum d’outils  et qui peuvent être réalisés dans la</a:t>
            </a:r>
            <a:endParaRPr sz="1900">
              <a:latin typeface="Arial" panose="020B0604020202020204" pitchFamily="34" charset="0"/>
              <a:cs typeface="Arial" panose="020B0604020202020204" pitchFamily="34" charset="0"/>
            </a:endParaRPr>
          </a:p>
          <a:p>
            <a:pPr marL="12700" marR="449580">
              <a:lnSpc>
                <a:spcPts val="2280"/>
              </a:lnSpc>
              <a:spcBef>
                <a:spcPts val="60"/>
              </a:spcBef>
            </a:pPr>
            <a:r>
              <a:rPr sz="1900" dirty="0">
                <a:latin typeface="Arial" panose="020B0604020202020204" pitchFamily="34" charset="0"/>
                <a:cs typeface="Arial" panose="020B0604020202020204" pitchFamily="34" charset="0"/>
              </a:rPr>
              <a:t>cour de votre école ou dans un parc à proximité. Privilégiez les activités</a:t>
            </a:r>
            <a:endParaRPr sz="1900">
              <a:latin typeface="Arial" panose="020B0604020202020204" pitchFamily="34" charset="0"/>
              <a:cs typeface="Arial" panose="020B0604020202020204" pitchFamily="34" charset="0"/>
            </a:endParaRPr>
          </a:p>
          <a:p>
            <a:pPr marL="12700">
              <a:lnSpc>
                <a:spcPts val="2195"/>
              </a:lnSpc>
            </a:pPr>
            <a:r>
              <a:rPr sz="1900" dirty="0">
                <a:latin typeface="Arial" panose="020B0604020202020204" pitchFamily="34" charset="0"/>
                <a:cs typeface="Arial" panose="020B0604020202020204" pitchFamily="34" charset="0"/>
              </a:rPr>
              <a:t>pratiques, visuelles et interactives. Les</a:t>
            </a:r>
            <a:endParaRPr sz="1900">
              <a:latin typeface="Arial" panose="020B0604020202020204" pitchFamily="34" charset="0"/>
              <a:cs typeface="Arial" panose="020B0604020202020204" pitchFamily="34" charset="0"/>
            </a:endParaRPr>
          </a:p>
          <a:p>
            <a:pPr marL="12700" marR="5080">
              <a:lnSpc>
                <a:spcPts val="2280"/>
              </a:lnSpc>
              <a:spcBef>
                <a:spcPts val="40"/>
              </a:spcBef>
            </a:pPr>
            <a:r>
              <a:rPr sz="1900" dirty="0">
                <a:latin typeface="Arial" panose="020B0604020202020204" pitchFamily="34" charset="0"/>
                <a:cs typeface="Arial" panose="020B0604020202020204" pitchFamily="34" charset="0"/>
              </a:rPr>
              <a:t>élèves adorent voir leurs observations prendre vie! Il existe de nombreuses options différentes, et vous devrez faire quelques recherches pour voir ce qui se fait déjà dans votre communauté. Vous pouvez commencer vos recherches auprès d’organismes à vocation environnementale et d’offices de protection de la nature. Bien que les sites Web puissent changer, une simple recherche sur les « projets de science citoyenne au Canada » ou les « projets de science collaborative » devrait vous fournir des idées de projets actuels.</a:t>
            </a:r>
            <a:endParaRPr sz="1900">
              <a:latin typeface="Arial" panose="020B0604020202020204" pitchFamily="34" charset="0"/>
              <a:cs typeface="Arial" panose="020B0604020202020204" pitchFamily="34" charset="0"/>
            </a:endParaRPr>
          </a:p>
        </p:txBody>
      </p:sp>
      <p:sp>
        <p:nvSpPr>
          <p:cNvPr id="15" name="object 10">
            <a:extLst>
              <a:ext uri="{FF2B5EF4-FFF2-40B4-BE49-F238E27FC236}">
                <a16:creationId xmlns:a16="http://schemas.microsoft.com/office/drawing/2014/main" id="{174E2990-F97E-6EFE-4D33-5EFEF1714BF9}"/>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6" name="object 11">
            <a:extLst>
              <a:ext uri="{FF2B5EF4-FFF2-40B4-BE49-F238E27FC236}">
                <a16:creationId xmlns:a16="http://schemas.microsoft.com/office/drawing/2014/main" id="{A557B40B-37E9-0F69-516F-42B6E5A130D7}"/>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4</a:t>
            </a:fld>
            <a:endParaRPr dirty="0">
              <a:latin typeface="Arial" panose="020B0604020202020204" pitchFamily="34" charset="0"/>
              <a:cs typeface="Arial" panose="020B0604020202020204" pitchFamily="34" charset="0"/>
            </a:endParaRPr>
          </a:p>
        </p:txBody>
      </p:sp>
      <p:pic>
        <p:nvPicPr>
          <p:cNvPr id="17" name="Picture 16" descr="A white line on a black background&#10;&#10;Description automatically generated">
            <a:extLst>
              <a:ext uri="{FF2B5EF4-FFF2-40B4-BE49-F238E27FC236}">
                <a16:creationId xmlns:a16="http://schemas.microsoft.com/office/drawing/2014/main" id="{EBA20D2B-7508-CD38-E0A3-EA934E987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5393" y="6402045"/>
            <a:ext cx="7772400" cy="38810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050217" y="10"/>
            <a:ext cx="10053882" cy="11308535"/>
          </a:xfrm>
          <a:prstGeom prst="rect">
            <a:avLst/>
          </a:prstGeom>
        </p:spPr>
      </p:pic>
      <p:sp>
        <p:nvSpPr>
          <p:cNvPr id="3" name="object 3"/>
          <p:cNvSpPr txBox="1"/>
          <p:nvPr/>
        </p:nvSpPr>
        <p:spPr>
          <a:xfrm>
            <a:off x="7079338" y="5627542"/>
            <a:ext cx="5726690" cy="4637167"/>
          </a:xfrm>
          <a:prstGeom prst="rect">
            <a:avLst/>
          </a:prstGeom>
        </p:spPr>
        <p:txBody>
          <a:bodyPr vert="horz" wrap="square" lIns="0" tIns="172720" rIns="0" bIns="0" rtlCol="0">
            <a:spAutoFit/>
          </a:bodyPr>
          <a:lstStyle/>
          <a:p>
            <a:pPr marL="12700">
              <a:lnSpc>
                <a:spcPct val="100000"/>
              </a:lnSpc>
              <a:spcBef>
                <a:spcPts val="1360"/>
              </a:spcBef>
            </a:pPr>
            <a:r>
              <a:rPr sz="2300" b="1" dirty="0">
                <a:solidFill>
                  <a:srgbClr val="222222"/>
                </a:solidFill>
                <a:latin typeface="Arial" panose="020B0604020202020204" pitchFamily="34" charset="0"/>
                <a:cs typeface="Arial" panose="020B0604020202020204" pitchFamily="34" charset="0"/>
              </a:rPr>
              <a:t>Formez les élèves à la collecte de données</a:t>
            </a:r>
            <a:endParaRPr sz="2300" b="1">
              <a:latin typeface="Arial" panose="020B0604020202020204" pitchFamily="34" charset="0"/>
              <a:cs typeface="Arial" panose="020B0604020202020204" pitchFamily="34" charset="0"/>
            </a:endParaRPr>
          </a:p>
          <a:p>
            <a:pPr marL="247015" marR="490855" indent="-234315">
              <a:lnSpc>
                <a:spcPct val="100000"/>
              </a:lnSpc>
              <a:spcBef>
                <a:spcPts val="1030"/>
              </a:spcBef>
              <a:buChar char="•"/>
              <a:tabLst>
                <a:tab pos="248285" algn="l"/>
              </a:tabLst>
            </a:pPr>
            <a:r>
              <a:rPr sz="1900" dirty="0">
                <a:solidFill>
                  <a:srgbClr val="222222"/>
                </a:solidFill>
                <a:latin typeface="Arial" panose="020B0604020202020204" pitchFamily="34" charset="0"/>
                <a:cs typeface="Arial" panose="020B0604020202020204" pitchFamily="34" charset="0"/>
              </a:rPr>
              <a:t>Montrez-leur comment observer et 	enregistrer les données :</a:t>
            </a:r>
            <a:endParaRPr sz="1900">
              <a:latin typeface="Arial" panose="020B0604020202020204" pitchFamily="34" charset="0"/>
              <a:cs typeface="Arial" panose="020B0604020202020204" pitchFamily="34" charset="0"/>
            </a:endParaRPr>
          </a:p>
          <a:p>
            <a:pPr marL="482600" lvl="1" indent="-234315">
              <a:lnSpc>
                <a:spcPct val="100000"/>
              </a:lnSpc>
              <a:spcBef>
                <a:spcPts val="735"/>
              </a:spcBef>
              <a:buChar char="•"/>
              <a:tabLst>
                <a:tab pos="482600" algn="l"/>
              </a:tabLst>
            </a:pPr>
            <a:r>
              <a:rPr sz="1900" dirty="0">
                <a:solidFill>
                  <a:srgbClr val="222222"/>
                </a:solidFill>
                <a:latin typeface="Arial" panose="020B0604020202020204" pitchFamily="34" charset="0"/>
                <a:cs typeface="Arial" panose="020B0604020202020204" pitchFamily="34" charset="0"/>
              </a:rPr>
              <a:t>Ce qu’il faut rechercher</a:t>
            </a:r>
            <a:endParaRPr sz="1900">
              <a:latin typeface="Arial" panose="020B0604020202020204" pitchFamily="34" charset="0"/>
              <a:cs typeface="Arial" panose="020B0604020202020204" pitchFamily="34" charset="0"/>
            </a:endParaRPr>
          </a:p>
          <a:p>
            <a:pPr marL="482600" lvl="1" indent="-234315">
              <a:lnSpc>
                <a:spcPct val="100000"/>
              </a:lnSpc>
              <a:spcBef>
                <a:spcPts val="365"/>
              </a:spcBef>
              <a:buChar char="•"/>
              <a:tabLst>
                <a:tab pos="482600" algn="l"/>
              </a:tabLst>
            </a:pPr>
            <a:r>
              <a:rPr sz="1900" dirty="0">
                <a:solidFill>
                  <a:srgbClr val="222222"/>
                </a:solidFill>
                <a:latin typeface="Arial" panose="020B0604020202020204" pitchFamily="34" charset="0"/>
                <a:cs typeface="Arial" panose="020B0604020202020204" pitchFamily="34" charset="0"/>
              </a:rPr>
              <a:t>Comment remplir les fiches de travail</a:t>
            </a:r>
            <a:endParaRPr sz="1900">
              <a:latin typeface="Arial" panose="020B0604020202020204" pitchFamily="34" charset="0"/>
              <a:cs typeface="Arial" panose="020B0604020202020204" pitchFamily="34" charset="0"/>
            </a:endParaRPr>
          </a:p>
          <a:p>
            <a:pPr marL="482600" marR="380365" lvl="1" indent="-234315">
              <a:lnSpc>
                <a:spcPct val="100000"/>
              </a:lnSpc>
              <a:spcBef>
                <a:spcPts val="365"/>
              </a:spcBef>
              <a:buChar char="•"/>
              <a:tabLst>
                <a:tab pos="483870" algn="l"/>
              </a:tabLst>
            </a:pPr>
            <a:r>
              <a:rPr sz="1900" dirty="0">
                <a:solidFill>
                  <a:srgbClr val="222222"/>
                </a:solidFill>
                <a:latin typeface="Arial" panose="020B0604020202020204" pitchFamily="34" charset="0"/>
                <a:cs typeface="Arial" panose="020B0604020202020204" pitchFamily="34" charset="0"/>
              </a:rPr>
              <a:t>Comment utiliser des applications 	comme iNaturalist ou Seek pour 	l’identification</a:t>
            </a:r>
            <a:endParaRPr sz="1900">
              <a:latin typeface="Arial" panose="020B0604020202020204" pitchFamily="34" charset="0"/>
              <a:cs typeface="Arial" panose="020B0604020202020204" pitchFamily="34" charset="0"/>
            </a:endParaRPr>
          </a:p>
          <a:p>
            <a:pPr marL="482600" marR="457834" lvl="1" indent="-234315">
              <a:lnSpc>
                <a:spcPct val="100000"/>
              </a:lnSpc>
              <a:spcBef>
                <a:spcPts val="360"/>
              </a:spcBef>
              <a:spcAft>
                <a:spcPts val="600"/>
              </a:spcAft>
              <a:buChar char="•"/>
              <a:tabLst>
                <a:tab pos="483870" algn="l"/>
              </a:tabLst>
            </a:pPr>
            <a:r>
              <a:rPr sz="1900" dirty="0">
                <a:solidFill>
                  <a:srgbClr val="222222"/>
                </a:solidFill>
                <a:latin typeface="Arial" panose="020B0604020202020204" pitchFamily="34" charset="0"/>
                <a:cs typeface="Arial" panose="020B0604020202020204" pitchFamily="34" charset="0"/>
              </a:rPr>
              <a:t>Comment prendre des photos en</a:t>
            </a:r>
            <a:br>
              <a:rPr lang="en-CA" sz="1900" dirty="0">
                <a:solidFill>
                  <a:srgbClr val="222222"/>
                </a:solidFill>
                <a:latin typeface="Arial" panose="020B0604020202020204" pitchFamily="34" charset="0"/>
                <a:cs typeface="Arial" panose="020B0604020202020204" pitchFamily="34" charset="0"/>
              </a:rPr>
            </a:br>
            <a:r>
              <a:rPr sz="1900" dirty="0">
                <a:solidFill>
                  <a:srgbClr val="222222"/>
                </a:solidFill>
                <a:latin typeface="Arial" panose="020B0604020202020204" pitchFamily="34" charset="0"/>
                <a:cs typeface="Arial" panose="020B0604020202020204" pitchFamily="34" charset="0"/>
              </a:rPr>
              <a:t>toute sécurité si nécessaire</a:t>
            </a:r>
            <a:endParaRPr sz="1900">
              <a:latin typeface="Arial" panose="020B0604020202020204" pitchFamily="34" charset="0"/>
              <a:cs typeface="Arial" panose="020B0604020202020204" pitchFamily="34" charset="0"/>
            </a:endParaRPr>
          </a:p>
          <a:p>
            <a:pPr marL="247650" marR="35560" indent="-235585">
              <a:lnSpc>
                <a:spcPct val="100000"/>
              </a:lnSpc>
              <a:spcBef>
                <a:spcPts val="735"/>
              </a:spcBef>
              <a:buChar char="•"/>
              <a:tabLst>
                <a:tab pos="310515" algn="l"/>
              </a:tabLst>
            </a:pPr>
            <a:r>
              <a:rPr sz="1900" b="1" dirty="0">
                <a:solidFill>
                  <a:srgbClr val="047390"/>
                </a:solidFill>
                <a:latin typeface="Arial" panose="020B0604020202020204" pitchFamily="34" charset="0"/>
                <a:cs typeface="Arial" panose="020B0604020202020204" pitchFamily="34" charset="0"/>
              </a:rPr>
              <a:t>Pratiquez-vous</a:t>
            </a:r>
            <a:r>
              <a:rPr sz="1900"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en classe ou dans la cour de récréation avant de soumettre de vraies données.</a:t>
            </a:r>
            <a:endParaRPr sz="1900">
              <a:latin typeface="Arial" panose="020B0604020202020204" pitchFamily="34" charset="0"/>
              <a:cs typeface="Arial" panose="020B0604020202020204" pitchFamily="34" charset="0"/>
            </a:endParaRPr>
          </a:p>
        </p:txBody>
      </p:sp>
      <p:sp>
        <p:nvSpPr>
          <p:cNvPr id="4" name="object 4"/>
          <p:cNvSpPr/>
          <p:nvPr/>
        </p:nvSpPr>
        <p:spPr>
          <a:xfrm>
            <a:off x="14236913" y="942378"/>
            <a:ext cx="4925060" cy="5160010"/>
          </a:xfrm>
          <a:custGeom>
            <a:avLst/>
            <a:gdLst/>
            <a:ahLst/>
            <a:cxnLst/>
            <a:rect l="l" t="t" r="r" b="b"/>
            <a:pathLst>
              <a:path w="4925059" h="5160010">
                <a:moveTo>
                  <a:pt x="4830564" y="0"/>
                </a:moveTo>
                <a:lnTo>
                  <a:pt x="94237" y="0"/>
                </a:lnTo>
                <a:lnTo>
                  <a:pt x="57554" y="7405"/>
                </a:lnTo>
                <a:lnTo>
                  <a:pt x="27599" y="27599"/>
                </a:lnTo>
                <a:lnTo>
                  <a:pt x="7405" y="57554"/>
                </a:lnTo>
                <a:lnTo>
                  <a:pt x="0" y="94237"/>
                </a:lnTo>
                <a:lnTo>
                  <a:pt x="0" y="5065290"/>
                </a:lnTo>
                <a:lnTo>
                  <a:pt x="7405" y="5101974"/>
                </a:lnTo>
                <a:lnTo>
                  <a:pt x="27599" y="5131928"/>
                </a:lnTo>
                <a:lnTo>
                  <a:pt x="57554" y="5152123"/>
                </a:lnTo>
                <a:lnTo>
                  <a:pt x="94237" y="5159528"/>
                </a:lnTo>
                <a:lnTo>
                  <a:pt x="4830564" y="5159528"/>
                </a:lnTo>
                <a:lnTo>
                  <a:pt x="4867248" y="5152123"/>
                </a:lnTo>
                <a:lnTo>
                  <a:pt x="4897202" y="5131928"/>
                </a:lnTo>
                <a:lnTo>
                  <a:pt x="4917397" y="5101974"/>
                </a:lnTo>
                <a:lnTo>
                  <a:pt x="4924802" y="5065290"/>
                </a:lnTo>
                <a:lnTo>
                  <a:pt x="4924802" y="94237"/>
                </a:lnTo>
                <a:lnTo>
                  <a:pt x="4917397" y="57554"/>
                </a:lnTo>
                <a:lnTo>
                  <a:pt x="4897202" y="27599"/>
                </a:lnTo>
                <a:lnTo>
                  <a:pt x="4867248" y="7405"/>
                </a:lnTo>
                <a:lnTo>
                  <a:pt x="4830564"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14459808" y="1181854"/>
            <a:ext cx="4476115" cy="4682372"/>
          </a:xfrm>
          <a:prstGeom prst="rect">
            <a:avLst/>
          </a:prstGeom>
        </p:spPr>
        <p:txBody>
          <a:bodyPr vert="horz" wrap="square" lIns="0" tIns="12065" rIns="0" bIns="0" rtlCol="0">
            <a:spAutoFit/>
          </a:bodyPr>
          <a:lstStyle/>
          <a:p>
            <a:pPr marL="12700" marR="209550">
              <a:lnSpc>
                <a:spcPct val="100000"/>
              </a:lnSpc>
              <a:spcBef>
                <a:spcPts val="95"/>
              </a:spcBef>
            </a:pPr>
            <a:r>
              <a:rPr sz="1900" dirty="0">
                <a:solidFill>
                  <a:srgbClr val="FFFFFF"/>
                </a:solidFill>
                <a:latin typeface="Arial" panose="020B0604020202020204" pitchFamily="34" charset="0"/>
                <a:cs typeface="Arial" panose="020B0604020202020204" pitchFamily="34" charset="0"/>
              </a:rPr>
              <a:t>La pratique permettra à vos élèves de découvrir les outils dont ils auront besoin pour effectuer les observations requises par le projet. Auront-ils besoin de loupes ou de jumelles? De guides de terrain ou d’appareils équipés d’applications d’identification? Idéalement, vous disposerez d’un ensemble d’outils de collecte de données par groupe (par exemple, une paire de jumelles, un ruban à mesurer et une loupe). Si</a:t>
            </a:r>
            <a:r>
              <a:rPr lang="en-CA" sz="190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possible, demandez à un membre de la communauté qui travaille ou fait du bénévolat dans ce domaine d’animer une séance de pratique.</a:t>
            </a:r>
            <a:endParaRPr sz="1900">
              <a:latin typeface="Arial" panose="020B0604020202020204" pitchFamily="34" charset="0"/>
              <a:cs typeface="Arial" panose="020B0604020202020204" pitchFamily="34" charset="0"/>
            </a:endParaRPr>
          </a:p>
        </p:txBody>
      </p:sp>
      <p:grpSp>
        <p:nvGrpSpPr>
          <p:cNvPr id="6" name="object 6"/>
          <p:cNvGrpSpPr/>
          <p:nvPr/>
        </p:nvGrpSpPr>
        <p:grpSpPr>
          <a:xfrm>
            <a:off x="7078318" y="942378"/>
            <a:ext cx="5948045" cy="4712335"/>
            <a:chOff x="7078318" y="942378"/>
            <a:chExt cx="5948045" cy="4712335"/>
          </a:xfrm>
        </p:grpSpPr>
        <p:sp>
          <p:nvSpPr>
            <p:cNvPr id="7" name="object 7"/>
            <p:cNvSpPr/>
            <p:nvPr/>
          </p:nvSpPr>
          <p:spPr>
            <a:xfrm>
              <a:off x="7078318" y="1535875"/>
              <a:ext cx="5948045" cy="4118610"/>
            </a:xfrm>
            <a:custGeom>
              <a:avLst/>
              <a:gdLst/>
              <a:ahLst/>
              <a:cxnLst/>
              <a:rect l="l" t="t" r="r" b="b"/>
              <a:pathLst>
                <a:path w="5948044" h="4118610">
                  <a:moveTo>
                    <a:pt x="5853224" y="0"/>
                  </a:moveTo>
                  <a:lnTo>
                    <a:pt x="94237" y="0"/>
                  </a:lnTo>
                  <a:lnTo>
                    <a:pt x="57554" y="7405"/>
                  </a:lnTo>
                  <a:lnTo>
                    <a:pt x="27599" y="27599"/>
                  </a:lnTo>
                  <a:lnTo>
                    <a:pt x="7405" y="57554"/>
                  </a:lnTo>
                  <a:lnTo>
                    <a:pt x="0" y="94237"/>
                  </a:lnTo>
                  <a:lnTo>
                    <a:pt x="0" y="4024160"/>
                  </a:lnTo>
                  <a:lnTo>
                    <a:pt x="7405" y="4060843"/>
                  </a:lnTo>
                  <a:lnTo>
                    <a:pt x="27599" y="4090798"/>
                  </a:lnTo>
                  <a:lnTo>
                    <a:pt x="57554" y="4110993"/>
                  </a:lnTo>
                  <a:lnTo>
                    <a:pt x="94237" y="4118398"/>
                  </a:lnTo>
                  <a:lnTo>
                    <a:pt x="5853224" y="4118398"/>
                  </a:lnTo>
                  <a:lnTo>
                    <a:pt x="5889908" y="4110993"/>
                  </a:lnTo>
                  <a:lnTo>
                    <a:pt x="5919862" y="4090798"/>
                  </a:lnTo>
                  <a:lnTo>
                    <a:pt x="5940057" y="4060843"/>
                  </a:lnTo>
                  <a:lnTo>
                    <a:pt x="5947462" y="4024160"/>
                  </a:lnTo>
                  <a:lnTo>
                    <a:pt x="5947462" y="94237"/>
                  </a:lnTo>
                  <a:lnTo>
                    <a:pt x="5940057" y="57554"/>
                  </a:lnTo>
                  <a:lnTo>
                    <a:pt x="5919862" y="27599"/>
                  </a:lnTo>
                  <a:lnTo>
                    <a:pt x="5889908" y="7405"/>
                  </a:lnTo>
                  <a:lnTo>
                    <a:pt x="5853224"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7078318" y="942378"/>
              <a:ext cx="3500120" cy="643255"/>
            </a:xfrm>
            <a:custGeom>
              <a:avLst/>
              <a:gdLst/>
              <a:ahLst/>
              <a:cxnLst/>
              <a:rect l="l" t="t" r="r" b="b"/>
              <a:pathLst>
                <a:path w="3500120" h="643255">
                  <a:moveTo>
                    <a:pt x="3405435" y="0"/>
                  </a:moveTo>
                  <a:lnTo>
                    <a:pt x="94237" y="0"/>
                  </a:lnTo>
                  <a:lnTo>
                    <a:pt x="57554" y="7405"/>
                  </a:lnTo>
                  <a:lnTo>
                    <a:pt x="27599" y="27599"/>
                  </a:lnTo>
                  <a:lnTo>
                    <a:pt x="7405" y="57554"/>
                  </a:lnTo>
                  <a:lnTo>
                    <a:pt x="0" y="94237"/>
                  </a:lnTo>
                  <a:lnTo>
                    <a:pt x="0" y="548873"/>
                  </a:lnTo>
                  <a:lnTo>
                    <a:pt x="7405" y="585556"/>
                  </a:lnTo>
                  <a:lnTo>
                    <a:pt x="27599" y="615511"/>
                  </a:lnTo>
                  <a:lnTo>
                    <a:pt x="57554" y="635706"/>
                  </a:lnTo>
                  <a:lnTo>
                    <a:pt x="94237" y="643111"/>
                  </a:lnTo>
                  <a:lnTo>
                    <a:pt x="3405435" y="643111"/>
                  </a:lnTo>
                  <a:lnTo>
                    <a:pt x="3442119" y="635706"/>
                  </a:lnTo>
                  <a:lnTo>
                    <a:pt x="3472073" y="615511"/>
                  </a:lnTo>
                  <a:lnTo>
                    <a:pt x="3492268" y="585556"/>
                  </a:lnTo>
                  <a:lnTo>
                    <a:pt x="3499673" y="548873"/>
                  </a:lnTo>
                  <a:lnTo>
                    <a:pt x="3499673" y="94237"/>
                  </a:lnTo>
                  <a:lnTo>
                    <a:pt x="3492268" y="57554"/>
                  </a:lnTo>
                  <a:lnTo>
                    <a:pt x="3472073" y="27599"/>
                  </a:lnTo>
                  <a:lnTo>
                    <a:pt x="3442119" y="7405"/>
                  </a:lnTo>
                  <a:lnTo>
                    <a:pt x="3405435"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7301213" y="1096364"/>
            <a:ext cx="5504815" cy="4376420"/>
          </a:xfrm>
          <a:prstGeom prst="rect">
            <a:avLst/>
          </a:prstGeom>
        </p:spPr>
        <p:txBody>
          <a:bodyPr vert="horz" wrap="square" lIns="0" tIns="12065" rIns="0" bIns="0" rtlCol="0">
            <a:spAutoFit/>
          </a:bodyPr>
          <a:lstStyle/>
          <a:p>
            <a:pPr marL="12700">
              <a:lnSpc>
                <a:spcPct val="100000"/>
              </a:lnSpc>
              <a:spcBef>
                <a:spcPts val="95"/>
              </a:spcBef>
            </a:pPr>
            <a:r>
              <a:rPr sz="1900" b="1" dirty="0">
                <a:solidFill>
                  <a:srgbClr val="FCC941"/>
                </a:solidFill>
                <a:latin typeface="Arial" panose="020B0604020202020204" pitchFamily="34" charset="0"/>
                <a:cs typeface="Arial" panose="020B0604020202020204" pitchFamily="34" charset="0"/>
              </a:rPr>
              <a:t>Conseil pour l’enseignant</a:t>
            </a:r>
            <a:endParaRPr sz="1900" b="1">
              <a:latin typeface="Arial" panose="020B0604020202020204" pitchFamily="34" charset="0"/>
              <a:cs typeface="Arial" panose="020B0604020202020204" pitchFamily="34" charset="0"/>
            </a:endParaRPr>
          </a:p>
          <a:p>
            <a:pPr marL="12700" marR="545465">
              <a:lnSpc>
                <a:spcPct val="100000"/>
              </a:lnSpc>
              <a:spcBef>
                <a:spcPts val="2395"/>
              </a:spcBef>
            </a:pPr>
            <a:r>
              <a:rPr sz="1900" dirty="0">
                <a:latin typeface="Arial" panose="020B0604020202020204" pitchFamily="34" charset="0"/>
                <a:cs typeface="Arial" panose="020B0604020202020204" pitchFamily="34" charset="0"/>
              </a:rPr>
              <a:t>Si vous ne savez pas par où commencer pour identifier les espèces, consultez le site iNaturalist.org. Le site Web et l’application mobile vous permettent de télécharger vos photos de n’importe quelle espèce présente</a:t>
            </a:r>
            <a:endParaRPr sz="1900">
              <a:latin typeface="Arial" panose="020B0604020202020204" pitchFamily="34" charset="0"/>
              <a:cs typeface="Arial" panose="020B0604020202020204" pitchFamily="34" charset="0"/>
            </a:endParaRPr>
          </a:p>
          <a:p>
            <a:pPr marL="12700" marR="5080">
              <a:lnSpc>
                <a:spcPts val="2280"/>
              </a:lnSpc>
              <a:spcBef>
                <a:spcPts val="45"/>
              </a:spcBef>
            </a:pPr>
            <a:r>
              <a:rPr sz="1900" dirty="0">
                <a:latin typeface="Arial" panose="020B0604020202020204" pitchFamily="34" charset="0"/>
                <a:cs typeface="Arial" panose="020B0604020202020204" pitchFamily="34" charset="0"/>
              </a:rPr>
              <a:t>dans la nature. Ces observations sont ensuite partagées avec la communauté iNaturalist, qui comprend des experts. Si vous ne savez pas quelle espèce figure sur vos photos, vous pouvez faire appel à la communauté pour l’identifier. Il n’est pas nécessaire d’être soi-même un expert pour participer, et c’est un excellent moyen d’apprendre au fur et à mesure.</a:t>
            </a:r>
            <a:endParaRPr sz="1900">
              <a:latin typeface="Arial" panose="020B0604020202020204" pitchFamily="34" charset="0"/>
              <a:cs typeface="Arial" panose="020B0604020202020204" pitchFamily="34" charset="0"/>
            </a:endParaRPr>
          </a:p>
        </p:txBody>
      </p:sp>
      <p:sp>
        <p:nvSpPr>
          <p:cNvPr id="10" name="object 10"/>
          <p:cNvSpPr/>
          <p:nvPr/>
        </p:nvSpPr>
        <p:spPr>
          <a:xfrm>
            <a:off x="1547945" y="5183088"/>
            <a:ext cx="4925060" cy="3900587"/>
          </a:xfrm>
          <a:custGeom>
            <a:avLst/>
            <a:gdLst/>
            <a:ahLst/>
            <a:cxnLst/>
            <a:rect l="l" t="t" r="r" b="b"/>
            <a:pathLst>
              <a:path w="4925060" h="3762375">
                <a:moveTo>
                  <a:pt x="4830564" y="0"/>
                </a:moveTo>
                <a:lnTo>
                  <a:pt x="94237" y="0"/>
                </a:lnTo>
                <a:lnTo>
                  <a:pt x="57554" y="7405"/>
                </a:lnTo>
                <a:lnTo>
                  <a:pt x="27599" y="27599"/>
                </a:lnTo>
                <a:lnTo>
                  <a:pt x="7405" y="57554"/>
                </a:lnTo>
                <a:lnTo>
                  <a:pt x="0" y="94237"/>
                </a:lnTo>
                <a:lnTo>
                  <a:pt x="0" y="3667951"/>
                </a:lnTo>
                <a:lnTo>
                  <a:pt x="7405" y="3704630"/>
                </a:lnTo>
                <a:lnTo>
                  <a:pt x="27599" y="3734585"/>
                </a:lnTo>
                <a:lnTo>
                  <a:pt x="57554" y="3754782"/>
                </a:lnTo>
                <a:lnTo>
                  <a:pt x="94237" y="3762189"/>
                </a:lnTo>
                <a:lnTo>
                  <a:pt x="4830564" y="3762189"/>
                </a:lnTo>
                <a:lnTo>
                  <a:pt x="4867248" y="3754782"/>
                </a:lnTo>
                <a:lnTo>
                  <a:pt x="4897202" y="3734585"/>
                </a:lnTo>
                <a:lnTo>
                  <a:pt x="4917397" y="3704630"/>
                </a:lnTo>
                <a:lnTo>
                  <a:pt x="4924802" y="3667951"/>
                </a:lnTo>
                <a:lnTo>
                  <a:pt x="4924802" y="94237"/>
                </a:lnTo>
                <a:lnTo>
                  <a:pt x="4917397" y="57554"/>
                </a:lnTo>
                <a:lnTo>
                  <a:pt x="4897202" y="27599"/>
                </a:lnTo>
                <a:lnTo>
                  <a:pt x="4867248" y="7405"/>
                </a:lnTo>
                <a:lnTo>
                  <a:pt x="4830564"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1770840" y="5422563"/>
            <a:ext cx="4463415" cy="3356688"/>
          </a:xfrm>
          <a:prstGeom prst="rect">
            <a:avLst/>
          </a:prstGeom>
        </p:spPr>
        <p:txBody>
          <a:bodyPr vert="horz" wrap="square" lIns="0" tIns="12065" rIns="0" bIns="0" rtlCol="0">
            <a:spAutoFit/>
          </a:bodyPr>
          <a:lstStyle/>
          <a:p>
            <a:pPr marL="12700" marR="507365">
              <a:lnSpc>
                <a:spcPct val="100000"/>
              </a:lnSpc>
              <a:spcBef>
                <a:spcPts val="95"/>
              </a:spcBef>
              <a:spcAft>
                <a:spcPts val="600"/>
              </a:spcAft>
            </a:pPr>
            <a:r>
              <a:rPr sz="1900" b="1" dirty="0">
                <a:solidFill>
                  <a:srgbClr val="FFFFFF"/>
                </a:solidFill>
                <a:latin typeface="Arial" panose="020B0604020202020204" pitchFamily="34" charset="0"/>
                <a:cs typeface="Arial" panose="020B0604020202020204" pitchFamily="34" charset="0"/>
              </a:rPr>
              <a:t>WWF-Canada et les enseignants : Ensemble pour aider la nature</a:t>
            </a:r>
            <a:endParaRPr sz="1900" b="1">
              <a:latin typeface="Arial" panose="020B0604020202020204" pitchFamily="34" charset="0"/>
              <a:cs typeface="Arial" panose="020B0604020202020204" pitchFamily="34" charset="0"/>
            </a:endParaRPr>
          </a:p>
          <a:p>
            <a:pPr marL="12700" marR="5080">
              <a:lnSpc>
                <a:spcPct val="100000"/>
              </a:lnSpc>
              <a:spcBef>
                <a:spcPts val="365"/>
              </a:spcBef>
            </a:pPr>
            <a:r>
              <a:rPr sz="1900" dirty="0">
                <a:solidFill>
                  <a:srgbClr val="FFFFFF"/>
                </a:solidFill>
                <a:latin typeface="Arial" panose="020B0604020202020204" pitchFamily="34" charset="0"/>
                <a:cs typeface="Arial" panose="020B0604020202020204" pitchFamily="34" charset="0"/>
              </a:rPr>
              <a:t>En tant qu’enseignant, vous cherchez à découvrir d’autres façons de participer à la surveillance des espèces avec votre classe ou votre groupe? Rendez-vous sur wwf.ca/surveillance pour obtenir des renseignements sur les prochaines occasions de soumettre vos observations et de contribuer à la recherche avec le WWF-Canada.</a:t>
            </a:r>
            <a:endParaRPr sz="1900">
              <a:latin typeface="Arial" panose="020B0604020202020204" pitchFamily="34" charset="0"/>
              <a:cs typeface="Arial" panose="020B0604020202020204" pitchFamily="34" charset="0"/>
            </a:endParaRPr>
          </a:p>
        </p:txBody>
      </p:sp>
      <p:sp>
        <p:nvSpPr>
          <p:cNvPr id="12" name="object 12"/>
          <p:cNvSpPr txBox="1"/>
          <p:nvPr/>
        </p:nvSpPr>
        <p:spPr>
          <a:xfrm>
            <a:off x="1455111" y="946249"/>
            <a:ext cx="5029200" cy="3729354"/>
          </a:xfrm>
          <a:prstGeom prst="rect">
            <a:avLst/>
          </a:prstGeom>
        </p:spPr>
        <p:txBody>
          <a:bodyPr vert="horz" wrap="square" lIns="0" tIns="12065" rIns="0" bIns="0" rtlCol="0">
            <a:spAutoFit/>
          </a:bodyPr>
          <a:lstStyle/>
          <a:p>
            <a:pPr marL="12700" marR="110489">
              <a:lnSpc>
                <a:spcPct val="100000"/>
              </a:lnSpc>
              <a:spcBef>
                <a:spcPts val="95"/>
              </a:spcBef>
            </a:pPr>
            <a:r>
              <a:rPr sz="1900" dirty="0">
                <a:solidFill>
                  <a:srgbClr val="222222"/>
                </a:solidFill>
                <a:latin typeface="Arial" panose="020B0604020202020204" pitchFamily="34" charset="0"/>
                <a:cs typeface="Arial" panose="020B0604020202020204" pitchFamily="34" charset="0"/>
              </a:rPr>
              <a:t>Choisissez un projet amusant, sécuritaire et adapté à l’âge des élèves. Quelques projets populaires :</a:t>
            </a:r>
            <a:endParaRPr sz="1900">
              <a:latin typeface="Arial" panose="020B0604020202020204" pitchFamily="34" charset="0"/>
              <a:cs typeface="Arial" panose="020B0604020202020204" pitchFamily="34" charset="0"/>
            </a:endParaRPr>
          </a:p>
          <a:p>
            <a:pPr marL="247650" marR="5080" indent="-235585">
              <a:lnSpc>
                <a:spcPct val="100000"/>
              </a:lnSpc>
              <a:spcBef>
                <a:spcPts val="1100"/>
              </a:spcBef>
              <a:buChar char="•"/>
              <a:tabLst>
                <a:tab pos="247650" algn="l"/>
              </a:tabLst>
            </a:pPr>
            <a:r>
              <a:rPr sz="1900" b="1" dirty="0">
                <a:solidFill>
                  <a:srgbClr val="047390"/>
                </a:solidFill>
                <a:latin typeface="Arial" panose="020B0604020202020204" pitchFamily="34" charset="0"/>
                <a:cs typeface="Arial" panose="020B0604020202020204" pitchFamily="34" charset="0"/>
              </a:rPr>
              <a:t>Surveillance des pollinisateurs : </a:t>
            </a:r>
            <a:r>
              <a:rPr sz="1900" dirty="0">
                <a:solidFill>
                  <a:srgbClr val="222222"/>
                </a:solidFill>
                <a:latin typeface="Arial" panose="020B0604020202020204" pitchFamily="34" charset="0"/>
                <a:cs typeface="Arial" panose="020B0604020202020204" pitchFamily="34" charset="0"/>
              </a:rPr>
              <a:t>abeilles, papillons et autres insectes</a:t>
            </a:r>
            <a:endParaRPr sz="1900">
              <a:latin typeface="Arial" panose="020B0604020202020204" pitchFamily="34" charset="0"/>
              <a:cs typeface="Arial" panose="020B0604020202020204" pitchFamily="34" charset="0"/>
            </a:endParaRPr>
          </a:p>
          <a:p>
            <a:pPr marL="247650" marR="73025" indent="-235585">
              <a:lnSpc>
                <a:spcPct val="100000"/>
              </a:lnSpc>
              <a:spcBef>
                <a:spcPts val="360"/>
              </a:spcBef>
              <a:buChar char="•"/>
              <a:tabLst>
                <a:tab pos="247650" algn="l"/>
              </a:tabLst>
            </a:pPr>
            <a:r>
              <a:rPr sz="1900" b="1" dirty="0">
                <a:solidFill>
                  <a:srgbClr val="047390"/>
                </a:solidFill>
                <a:latin typeface="Arial" panose="020B0604020202020204" pitchFamily="34" charset="0"/>
                <a:cs typeface="Arial" panose="020B0604020202020204" pitchFamily="34" charset="0"/>
              </a:rPr>
              <a:t>Étude de la qualité de l’eau ou des étangs : </a:t>
            </a:r>
            <a:r>
              <a:rPr sz="1900" dirty="0">
                <a:solidFill>
                  <a:srgbClr val="222222"/>
                </a:solidFill>
                <a:latin typeface="Arial" panose="020B0604020202020204" pitchFamily="34" charset="0"/>
                <a:cs typeface="Arial" panose="020B0604020202020204" pitchFamily="34" charset="0"/>
              </a:rPr>
              <a:t>test de la transparence de l’eau, mesure de la température ou observation des invertébrés</a:t>
            </a:r>
            <a:endParaRPr sz="1900">
              <a:latin typeface="Arial" panose="020B0604020202020204" pitchFamily="34" charset="0"/>
              <a:cs typeface="Arial" panose="020B0604020202020204" pitchFamily="34" charset="0"/>
            </a:endParaRPr>
          </a:p>
          <a:p>
            <a:pPr marL="247650" marR="62865" indent="-235585">
              <a:lnSpc>
                <a:spcPct val="100000"/>
              </a:lnSpc>
              <a:spcBef>
                <a:spcPts val="355"/>
              </a:spcBef>
              <a:buChar char="•"/>
              <a:tabLst>
                <a:tab pos="247650" algn="l"/>
              </a:tabLst>
            </a:pPr>
            <a:r>
              <a:rPr sz="1900" b="1" dirty="0">
                <a:solidFill>
                  <a:srgbClr val="047390"/>
                </a:solidFill>
                <a:latin typeface="Arial" panose="020B0604020202020204" pitchFamily="34" charset="0"/>
                <a:cs typeface="Arial" panose="020B0604020202020204" pitchFamily="34" charset="0"/>
              </a:rPr>
              <a:t>Surveillance d’arbres ou de plantes : </a:t>
            </a:r>
            <a:r>
              <a:rPr sz="1900" dirty="0">
                <a:solidFill>
                  <a:srgbClr val="222222"/>
                </a:solidFill>
                <a:latin typeface="Arial" panose="020B0604020202020204" pitchFamily="34" charset="0"/>
                <a:cs typeface="Arial" panose="020B0604020202020204" pitchFamily="34" charset="0"/>
              </a:rPr>
              <a:t>surveillance des changements saisonniers (phénologie)</a:t>
            </a:r>
            <a:endParaRPr sz="1900">
              <a:latin typeface="Arial" panose="020B0604020202020204" pitchFamily="34" charset="0"/>
              <a:cs typeface="Arial" panose="020B0604020202020204" pitchFamily="34" charset="0"/>
            </a:endParaRPr>
          </a:p>
        </p:txBody>
      </p:sp>
      <p:sp>
        <p:nvSpPr>
          <p:cNvPr id="15" name="object 10">
            <a:extLst>
              <a:ext uri="{FF2B5EF4-FFF2-40B4-BE49-F238E27FC236}">
                <a16:creationId xmlns:a16="http://schemas.microsoft.com/office/drawing/2014/main" id="{839E85CC-F8FD-7183-3DA3-C6C091202A70}"/>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6" name="object 11">
            <a:extLst>
              <a:ext uri="{FF2B5EF4-FFF2-40B4-BE49-F238E27FC236}">
                <a16:creationId xmlns:a16="http://schemas.microsoft.com/office/drawing/2014/main" id="{6DE7FB4F-BE58-A961-9746-BD796DF44D54}"/>
              </a:ext>
            </a:extLst>
          </p:cNvPr>
          <p:cNvSpPr txBox="1">
            <a:spLocks noGrp="1"/>
          </p:cNvSpPr>
          <p:nvPr>
            <p:ph type="sldNum" sz="quarter" idx="4294967295"/>
          </p:nvPr>
        </p:nvSpPr>
        <p:spPr>
          <a:xfrm>
            <a:off x="18987501" y="10946867"/>
            <a:ext cx="187959" cy="30264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solidFill>
                  <a:schemeClr val="bg1"/>
                </a:solidFill>
                <a:latin typeface="Arial" panose="020B0604020202020204" pitchFamily="34" charset="0"/>
                <a:cs typeface="Arial" panose="020B0604020202020204" pitchFamily="34" charset="0"/>
              </a:rPr>
              <a:t>5</a:t>
            </a:fld>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9679" y="893905"/>
            <a:ext cx="5962650" cy="7792518"/>
          </a:xfrm>
          <a:prstGeom prst="rect">
            <a:avLst/>
          </a:prstGeom>
        </p:spPr>
        <p:txBody>
          <a:bodyPr vert="horz" wrap="square" lIns="0" tIns="74295" rIns="0" bIns="0" rtlCol="0" anchor="t">
            <a:spAutoFit/>
          </a:bodyPr>
          <a:lstStyle/>
          <a:p>
            <a:pPr marL="1123950" marR="33655" indent="-1102995">
              <a:lnSpc>
                <a:spcPts val="2280"/>
              </a:lnSpc>
              <a:spcBef>
                <a:spcPts val="585"/>
              </a:spcBef>
              <a:spcAft>
                <a:spcPts val="600"/>
              </a:spcAft>
            </a:pPr>
            <a:r>
              <a:rPr sz="2000" b="1" dirty="0">
                <a:solidFill>
                  <a:srgbClr val="047390"/>
                </a:solidFill>
                <a:latin typeface="Arial"/>
                <a:cs typeface="Arial"/>
              </a:rPr>
              <a:t>Étape 4</a:t>
            </a:r>
            <a:r>
              <a:rPr lang="en-CA" sz="2000" b="1" dirty="0">
                <a:solidFill>
                  <a:srgbClr val="047390"/>
                </a:solidFill>
                <a:latin typeface="Arial"/>
                <a:cs typeface="Arial"/>
              </a:rPr>
              <a:t>	</a:t>
            </a:r>
            <a:r>
              <a:rPr sz="1900" dirty="0">
                <a:solidFill>
                  <a:srgbClr val="222222"/>
                </a:solidFill>
                <a:latin typeface="Arial"/>
                <a:cs typeface="Arial"/>
              </a:rPr>
              <a:t>Après </a:t>
            </a:r>
            <a:r>
              <a:rPr sz="1900" dirty="0" err="1">
                <a:solidFill>
                  <a:srgbClr val="222222"/>
                </a:solidFill>
                <a:latin typeface="Arial"/>
                <a:cs typeface="Arial"/>
              </a:rPr>
              <a:t>s’être</a:t>
            </a:r>
            <a:r>
              <a:rPr sz="1900" dirty="0">
                <a:solidFill>
                  <a:srgbClr val="222222"/>
                </a:solidFill>
                <a:latin typeface="Arial"/>
                <a:cs typeface="Arial"/>
              </a:rPr>
              <a:t> </a:t>
            </a:r>
            <a:r>
              <a:rPr sz="1900" dirty="0" err="1">
                <a:solidFill>
                  <a:srgbClr val="222222"/>
                </a:solidFill>
                <a:latin typeface="Arial"/>
                <a:cs typeface="Arial"/>
              </a:rPr>
              <a:t>exercé</a:t>
            </a:r>
            <a:r>
              <a:rPr sz="1900" dirty="0">
                <a:solidFill>
                  <a:srgbClr val="222222"/>
                </a:solidFill>
                <a:latin typeface="Arial"/>
                <a:cs typeface="Arial"/>
              </a:rPr>
              <a:t> à la </a:t>
            </a:r>
            <a:r>
              <a:rPr sz="1900" dirty="0" err="1">
                <a:solidFill>
                  <a:srgbClr val="222222"/>
                </a:solidFill>
                <a:latin typeface="Arial"/>
                <a:cs typeface="Arial"/>
              </a:rPr>
              <a:t>collecte</a:t>
            </a:r>
            <a:r>
              <a:rPr sz="1900" dirty="0">
                <a:solidFill>
                  <a:srgbClr val="222222"/>
                </a:solidFill>
                <a:latin typeface="Arial"/>
                <a:cs typeface="Arial"/>
              </a:rPr>
              <a:t> de données, la </a:t>
            </a:r>
            <a:r>
              <a:rPr sz="1900" dirty="0" err="1">
                <a:solidFill>
                  <a:srgbClr val="222222"/>
                </a:solidFill>
                <a:latin typeface="Arial"/>
                <a:cs typeface="Arial"/>
              </a:rPr>
              <a:t>classe</a:t>
            </a:r>
            <a:r>
              <a:rPr sz="1900" dirty="0">
                <a:solidFill>
                  <a:srgbClr val="222222"/>
                </a:solidFill>
                <a:latin typeface="Arial"/>
                <a:cs typeface="Arial"/>
              </a:rPr>
              <a:t> </a:t>
            </a:r>
            <a:r>
              <a:rPr sz="1900" dirty="0" err="1">
                <a:solidFill>
                  <a:srgbClr val="222222"/>
                </a:solidFill>
                <a:latin typeface="Arial"/>
                <a:cs typeface="Arial"/>
              </a:rPr>
              <a:t>ou</a:t>
            </a:r>
            <a:r>
              <a:rPr sz="1900" dirty="0">
                <a:solidFill>
                  <a:srgbClr val="222222"/>
                </a:solidFill>
                <a:latin typeface="Arial"/>
                <a:cs typeface="Arial"/>
              </a:rPr>
              <a:t> le </a:t>
            </a:r>
            <a:r>
              <a:rPr sz="1900" dirty="0" err="1">
                <a:solidFill>
                  <a:srgbClr val="222222"/>
                </a:solidFill>
                <a:latin typeface="Arial"/>
                <a:cs typeface="Arial"/>
              </a:rPr>
              <a:t>groupe</a:t>
            </a:r>
            <a:r>
              <a:rPr sz="1900" dirty="0">
                <a:solidFill>
                  <a:srgbClr val="222222"/>
                </a:solidFill>
                <a:latin typeface="Arial"/>
                <a:cs typeface="Arial"/>
              </a:rPr>
              <a:t> se lance dans le </a:t>
            </a:r>
            <a:r>
              <a:rPr sz="1900" dirty="0" err="1">
                <a:solidFill>
                  <a:srgbClr val="222222"/>
                </a:solidFill>
                <a:latin typeface="Arial"/>
                <a:cs typeface="Arial"/>
              </a:rPr>
              <a:t>projet</a:t>
            </a:r>
            <a:r>
              <a:rPr sz="1900" dirty="0">
                <a:solidFill>
                  <a:srgbClr val="222222"/>
                </a:solidFill>
                <a:latin typeface="Arial"/>
                <a:cs typeface="Arial"/>
              </a:rPr>
              <a:t>! </a:t>
            </a:r>
            <a:r>
              <a:rPr sz="1900" dirty="0" err="1">
                <a:solidFill>
                  <a:srgbClr val="222222"/>
                </a:solidFill>
                <a:latin typeface="Arial"/>
                <a:cs typeface="Arial"/>
              </a:rPr>
              <a:t>Selon</a:t>
            </a:r>
            <a:r>
              <a:rPr sz="1900" dirty="0">
                <a:solidFill>
                  <a:srgbClr val="222222"/>
                </a:solidFill>
                <a:latin typeface="Arial"/>
                <a:cs typeface="Arial"/>
              </a:rPr>
              <a:t> le </a:t>
            </a:r>
            <a:r>
              <a:rPr sz="1900" dirty="0" err="1">
                <a:solidFill>
                  <a:srgbClr val="222222"/>
                </a:solidFill>
                <a:latin typeface="Arial"/>
                <a:cs typeface="Arial"/>
              </a:rPr>
              <a:t>projet</a:t>
            </a:r>
            <a:r>
              <a:rPr sz="1900" dirty="0">
                <a:solidFill>
                  <a:srgbClr val="222222"/>
                </a:solidFill>
                <a:latin typeface="Arial"/>
                <a:cs typeface="Arial"/>
              </a:rPr>
              <a:t> </a:t>
            </a:r>
            <a:r>
              <a:rPr sz="1900" dirty="0" err="1">
                <a:solidFill>
                  <a:srgbClr val="222222"/>
                </a:solidFill>
                <a:latin typeface="Arial"/>
                <a:cs typeface="Arial"/>
              </a:rPr>
              <a:t>choisi</a:t>
            </a:r>
            <a:r>
              <a:rPr sz="1900" dirty="0">
                <a:solidFill>
                  <a:srgbClr val="222222"/>
                </a:solidFill>
                <a:latin typeface="Arial"/>
                <a:cs typeface="Arial"/>
              </a:rPr>
              <a:t>, </a:t>
            </a:r>
            <a:r>
              <a:rPr sz="1900" dirty="0" err="1">
                <a:solidFill>
                  <a:srgbClr val="222222"/>
                </a:solidFill>
                <a:latin typeface="Arial"/>
                <a:cs typeface="Arial"/>
              </a:rPr>
              <a:t>d’autres</a:t>
            </a:r>
            <a:r>
              <a:rPr sz="1900" dirty="0">
                <a:solidFill>
                  <a:srgbClr val="222222"/>
                </a:solidFill>
                <a:latin typeface="Arial"/>
                <a:cs typeface="Arial"/>
              </a:rPr>
              <a:t> étapes </a:t>
            </a:r>
            <a:r>
              <a:rPr sz="1900" dirty="0" err="1">
                <a:solidFill>
                  <a:srgbClr val="222222"/>
                </a:solidFill>
                <a:latin typeface="Arial"/>
                <a:cs typeface="Arial"/>
              </a:rPr>
              <a:t>peuvent</a:t>
            </a:r>
            <a:r>
              <a:rPr sz="1900" dirty="0">
                <a:solidFill>
                  <a:srgbClr val="222222"/>
                </a:solidFill>
                <a:latin typeface="Arial"/>
                <a:cs typeface="Arial"/>
              </a:rPr>
              <a:t> </a:t>
            </a:r>
            <a:r>
              <a:rPr sz="1900" dirty="0" err="1">
                <a:solidFill>
                  <a:srgbClr val="222222"/>
                </a:solidFill>
                <a:latin typeface="Arial"/>
                <a:cs typeface="Arial"/>
              </a:rPr>
              <a:t>être</a:t>
            </a:r>
            <a:r>
              <a:rPr sz="1900" dirty="0">
                <a:solidFill>
                  <a:srgbClr val="222222"/>
                </a:solidFill>
                <a:latin typeface="Arial"/>
                <a:cs typeface="Arial"/>
              </a:rPr>
              <a:t> </a:t>
            </a:r>
            <a:r>
              <a:rPr sz="1900" dirty="0" err="1">
                <a:solidFill>
                  <a:srgbClr val="222222"/>
                </a:solidFill>
                <a:latin typeface="Arial"/>
                <a:cs typeface="Arial"/>
              </a:rPr>
              <a:t>nécessaires</a:t>
            </a:r>
            <a:r>
              <a:rPr sz="1900" dirty="0">
                <a:solidFill>
                  <a:srgbClr val="222222"/>
                </a:solidFill>
                <a:latin typeface="Arial"/>
                <a:cs typeface="Arial"/>
              </a:rPr>
              <a:t>. Vous </a:t>
            </a:r>
            <a:r>
              <a:rPr sz="1900" dirty="0" err="1">
                <a:solidFill>
                  <a:srgbClr val="222222"/>
                </a:solidFill>
                <a:latin typeface="Arial"/>
                <a:cs typeface="Arial"/>
              </a:rPr>
              <a:t>devrez</a:t>
            </a:r>
            <a:r>
              <a:rPr sz="1900" dirty="0">
                <a:solidFill>
                  <a:srgbClr val="222222"/>
                </a:solidFill>
                <a:latin typeface="Arial"/>
                <a:cs typeface="Arial"/>
              </a:rPr>
              <a:t> </a:t>
            </a:r>
            <a:r>
              <a:rPr sz="1900" dirty="0" err="1">
                <a:solidFill>
                  <a:srgbClr val="222222"/>
                </a:solidFill>
                <a:latin typeface="Arial"/>
                <a:cs typeface="Arial"/>
              </a:rPr>
              <a:t>peut-être</a:t>
            </a:r>
            <a:r>
              <a:rPr sz="1900" dirty="0">
                <a:solidFill>
                  <a:srgbClr val="222222"/>
                </a:solidFill>
                <a:latin typeface="Arial"/>
                <a:cs typeface="Arial"/>
              </a:rPr>
              <a:t> </a:t>
            </a:r>
            <a:r>
              <a:rPr sz="1900" dirty="0" err="1">
                <a:solidFill>
                  <a:srgbClr val="222222"/>
                </a:solidFill>
                <a:latin typeface="Arial"/>
                <a:cs typeface="Arial"/>
              </a:rPr>
              <a:t>réserver</a:t>
            </a:r>
            <a:r>
              <a:rPr sz="1900" dirty="0">
                <a:solidFill>
                  <a:srgbClr val="222222"/>
                </a:solidFill>
                <a:latin typeface="Arial"/>
                <a:cs typeface="Arial"/>
              </a:rPr>
              <a:t> </a:t>
            </a:r>
            <a:r>
              <a:rPr sz="1900" dirty="0" err="1">
                <a:solidFill>
                  <a:srgbClr val="222222"/>
                </a:solidFill>
                <a:latin typeface="Arial"/>
                <a:cs typeface="Arial"/>
              </a:rPr>
              <a:t>une</a:t>
            </a:r>
            <a:r>
              <a:rPr sz="1900" dirty="0">
                <a:solidFill>
                  <a:srgbClr val="222222"/>
                </a:solidFill>
                <a:latin typeface="Arial"/>
                <a:cs typeface="Arial"/>
              </a:rPr>
              <a:t> plage </a:t>
            </a:r>
            <a:r>
              <a:rPr sz="1900" dirty="0" err="1">
                <a:solidFill>
                  <a:srgbClr val="222222"/>
                </a:solidFill>
                <a:latin typeface="Arial"/>
                <a:cs typeface="Arial"/>
              </a:rPr>
              <a:t>horaire</a:t>
            </a:r>
            <a:r>
              <a:rPr sz="1900" dirty="0">
                <a:solidFill>
                  <a:srgbClr val="222222"/>
                </a:solidFill>
                <a:latin typeface="Arial"/>
                <a:cs typeface="Arial"/>
              </a:rPr>
              <a:t> </a:t>
            </a:r>
            <a:r>
              <a:rPr sz="1900" dirty="0" err="1">
                <a:solidFill>
                  <a:srgbClr val="222222"/>
                </a:solidFill>
                <a:latin typeface="Arial"/>
                <a:cs typeface="Arial"/>
              </a:rPr>
              <a:t>une</a:t>
            </a:r>
            <a:r>
              <a:rPr sz="1900" dirty="0">
                <a:solidFill>
                  <a:srgbClr val="222222"/>
                </a:solidFill>
                <a:latin typeface="Arial"/>
                <a:cs typeface="Arial"/>
              </a:rPr>
              <a:t> </a:t>
            </a:r>
            <a:r>
              <a:rPr lang="fr-FR" sz="1900" dirty="0">
                <a:solidFill>
                  <a:srgbClr val="222222"/>
                </a:solidFill>
                <a:latin typeface="Arial"/>
                <a:cs typeface="Arial"/>
              </a:rPr>
              <a:t>fois par</a:t>
            </a:r>
            <a:r>
              <a:rPr sz="1900" dirty="0">
                <a:solidFill>
                  <a:srgbClr val="222222"/>
                </a:solidFill>
                <a:latin typeface="Arial"/>
                <a:cs typeface="Arial"/>
              </a:rPr>
              <a:t> </a:t>
            </a:r>
            <a:r>
              <a:rPr sz="1900" dirty="0" err="1">
                <a:solidFill>
                  <a:srgbClr val="222222"/>
                </a:solidFill>
                <a:latin typeface="Arial"/>
                <a:cs typeface="Arial"/>
              </a:rPr>
              <a:t>semaine</a:t>
            </a:r>
            <a:r>
              <a:rPr sz="1900" dirty="0">
                <a:solidFill>
                  <a:srgbClr val="222222"/>
                </a:solidFill>
                <a:latin typeface="Arial"/>
                <a:cs typeface="Arial"/>
              </a:rPr>
              <a:t>, par </a:t>
            </a:r>
            <a:r>
              <a:rPr sz="1900" dirty="0" err="1">
                <a:solidFill>
                  <a:srgbClr val="222222"/>
                </a:solidFill>
                <a:latin typeface="Arial"/>
                <a:cs typeface="Arial"/>
              </a:rPr>
              <a:t>mois</a:t>
            </a:r>
            <a:r>
              <a:rPr sz="1900" dirty="0">
                <a:solidFill>
                  <a:srgbClr val="222222"/>
                </a:solidFill>
                <a:latin typeface="Arial"/>
                <a:cs typeface="Arial"/>
              </a:rPr>
              <a:t> </a:t>
            </a:r>
            <a:r>
              <a:rPr sz="1900" dirty="0" err="1">
                <a:solidFill>
                  <a:srgbClr val="222222"/>
                </a:solidFill>
                <a:latin typeface="Arial"/>
                <a:cs typeface="Arial"/>
              </a:rPr>
              <a:t>ou</a:t>
            </a:r>
            <a:r>
              <a:rPr sz="1900" dirty="0">
                <a:solidFill>
                  <a:srgbClr val="222222"/>
                </a:solidFill>
                <a:latin typeface="Arial"/>
                <a:cs typeface="Arial"/>
              </a:rPr>
              <a:t> par saison pour</a:t>
            </a:r>
            <a:r>
              <a:rPr lang="en-CA" sz="1900" dirty="0">
                <a:latin typeface="Arial"/>
                <a:cs typeface="Arial"/>
              </a:rPr>
              <a:t> </a:t>
            </a:r>
            <a:r>
              <a:rPr sz="1900" dirty="0" err="1">
                <a:solidFill>
                  <a:srgbClr val="222222"/>
                </a:solidFill>
                <a:latin typeface="Arial"/>
                <a:cs typeface="Arial"/>
              </a:rPr>
              <a:t>maintenir</a:t>
            </a:r>
            <a:r>
              <a:rPr sz="1900" dirty="0">
                <a:solidFill>
                  <a:srgbClr val="222222"/>
                </a:solidFill>
                <a:latin typeface="Arial"/>
                <a:cs typeface="Arial"/>
              </a:rPr>
              <a:t> </a:t>
            </a:r>
            <a:r>
              <a:rPr sz="1900" dirty="0" err="1">
                <a:solidFill>
                  <a:srgbClr val="222222"/>
                </a:solidFill>
                <a:latin typeface="Arial"/>
                <a:cs typeface="Arial"/>
              </a:rPr>
              <a:t>l’élan</a:t>
            </a:r>
            <a:r>
              <a:rPr sz="1900" dirty="0">
                <a:solidFill>
                  <a:srgbClr val="222222"/>
                </a:solidFill>
                <a:latin typeface="Arial"/>
                <a:cs typeface="Arial"/>
              </a:rPr>
              <a:t> de </a:t>
            </a:r>
            <a:r>
              <a:rPr sz="1900" dirty="0" err="1">
                <a:solidFill>
                  <a:srgbClr val="222222"/>
                </a:solidFill>
                <a:latin typeface="Arial"/>
                <a:cs typeface="Arial"/>
              </a:rPr>
              <a:t>cette</a:t>
            </a:r>
            <a:r>
              <a:rPr sz="1900" dirty="0">
                <a:solidFill>
                  <a:srgbClr val="222222"/>
                </a:solidFill>
                <a:latin typeface="Arial"/>
                <a:cs typeface="Arial"/>
              </a:rPr>
              <a:t> </a:t>
            </a:r>
            <a:r>
              <a:rPr sz="1900" dirty="0" err="1">
                <a:solidFill>
                  <a:srgbClr val="222222"/>
                </a:solidFill>
                <a:latin typeface="Arial"/>
                <a:cs typeface="Arial"/>
              </a:rPr>
              <a:t>activité</a:t>
            </a:r>
            <a:r>
              <a:rPr sz="1900" dirty="0">
                <a:solidFill>
                  <a:srgbClr val="222222"/>
                </a:solidFill>
                <a:latin typeface="Arial"/>
                <a:cs typeface="Arial"/>
              </a:rPr>
              <a:t>.</a:t>
            </a:r>
            <a:endParaRPr sz="1900">
              <a:latin typeface="Arial"/>
              <a:cs typeface="Arial"/>
            </a:endParaRPr>
          </a:p>
          <a:p>
            <a:pPr marL="1123950">
              <a:lnSpc>
                <a:spcPct val="100000"/>
              </a:lnSpc>
              <a:spcAft>
                <a:spcPts val="600"/>
              </a:spcAft>
            </a:pPr>
            <a:r>
              <a:rPr sz="2000" b="1" dirty="0" err="1">
                <a:solidFill>
                  <a:srgbClr val="222222"/>
                </a:solidFill>
                <a:latin typeface="Arial"/>
                <a:cs typeface="Arial"/>
              </a:rPr>
              <a:t>Collecte</a:t>
            </a:r>
            <a:r>
              <a:rPr sz="2000" b="1" dirty="0">
                <a:solidFill>
                  <a:srgbClr val="222222"/>
                </a:solidFill>
                <a:latin typeface="Arial"/>
                <a:cs typeface="Arial"/>
              </a:rPr>
              <a:t> et </a:t>
            </a:r>
            <a:r>
              <a:rPr sz="2000" b="1" dirty="0" err="1">
                <a:solidFill>
                  <a:srgbClr val="222222"/>
                </a:solidFill>
                <a:latin typeface="Arial"/>
                <a:cs typeface="Arial"/>
              </a:rPr>
              <a:t>soumissions</a:t>
            </a:r>
            <a:r>
              <a:rPr sz="2000" b="1" dirty="0">
                <a:solidFill>
                  <a:srgbClr val="222222"/>
                </a:solidFill>
                <a:latin typeface="Arial"/>
                <a:cs typeface="Arial"/>
              </a:rPr>
              <a:t> de données</a:t>
            </a:r>
            <a:endParaRPr sz="2000" b="1">
              <a:latin typeface="Arial"/>
              <a:cs typeface="Arial"/>
            </a:endParaRPr>
          </a:p>
          <a:p>
            <a:pPr marL="1352550" marR="196215" lvl="1" indent="-248920">
              <a:spcAft>
                <a:spcPts val="600"/>
              </a:spcAft>
              <a:buChar char="•"/>
              <a:tabLst>
                <a:tab pos="1189038" algn="l"/>
              </a:tabLst>
            </a:pPr>
            <a:r>
              <a:rPr sz="1900" dirty="0" err="1">
                <a:solidFill>
                  <a:srgbClr val="222222"/>
                </a:solidFill>
                <a:latin typeface="Arial"/>
                <a:cs typeface="Arial"/>
              </a:rPr>
              <a:t>Travaillez</a:t>
            </a:r>
            <a:r>
              <a:rPr sz="1900" dirty="0">
                <a:solidFill>
                  <a:srgbClr val="222222"/>
                </a:solidFill>
                <a:latin typeface="Arial"/>
                <a:cs typeface="Arial"/>
              </a:rPr>
              <a:t> </a:t>
            </a:r>
            <a:r>
              <a:rPr sz="1900" dirty="0" err="1">
                <a:solidFill>
                  <a:srgbClr val="222222"/>
                </a:solidFill>
                <a:latin typeface="Arial"/>
                <a:cs typeface="Arial"/>
              </a:rPr>
              <a:t>en</a:t>
            </a:r>
            <a:r>
              <a:rPr sz="1900" dirty="0">
                <a:solidFill>
                  <a:srgbClr val="222222"/>
                </a:solidFill>
                <a:latin typeface="Arial"/>
                <a:cs typeface="Arial"/>
              </a:rPr>
              <a:t> petits </a:t>
            </a:r>
            <a:r>
              <a:rPr sz="1900" dirty="0" err="1">
                <a:solidFill>
                  <a:srgbClr val="222222"/>
                </a:solidFill>
                <a:latin typeface="Arial"/>
                <a:cs typeface="Arial"/>
              </a:rPr>
              <a:t>groupes</a:t>
            </a:r>
            <a:r>
              <a:rPr sz="1900" dirty="0">
                <a:solidFill>
                  <a:srgbClr val="222222"/>
                </a:solidFill>
                <a:latin typeface="Arial"/>
                <a:cs typeface="Arial"/>
              </a:rPr>
              <a:t> pour </a:t>
            </a:r>
            <a:r>
              <a:rPr sz="1900" dirty="0" err="1">
                <a:solidFill>
                  <a:srgbClr val="222222"/>
                </a:solidFill>
                <a:latin typeface="Arial"/>
                <a:cs typeface="Arial"/>
              </a:rPr>
              <a:t>faciliter</a:t>
            </a:r>
            <a:r>
              <a:rPr lang="en-CA" sz="1900" dirty="0">
                <a:solidFill>
                  <a:srgbClr val="222222"/>
                </a:solidFill>
                <a:latin typeface="Arial"/>
                <a:cs typeface="Arial"/>
              </a:rPr>
              <a:t> </a:t>
            </a:r>
            <a:r>
              <a:rPr sz="1900" dirty="0">
                <a:solidFill>
                  <a:srgbClr val="222222"/>
                </a:solidFill>
                <a:latin typeface="Arial"/>
                <a:cs typeface="Arial"/>
              </a:rPr>
              <a:t>la gestion. </a:t>
            </a:r>
            <a:r>
              <a:rPr sz="1900" dirty="0" err="1">
                <a:solidFill>
                  <a:srgbClr val="222222"/>
                </a:solidFill>
                <a:latin typeface="Arial"/>
                <a:cs typeface="Arial"/>
              </a:rPr>
              <a:t>Désignez</a:t>
            </a:r>
            <a:r>
              <a:rPr sz="1900" dirty="0">
                <a:solidFill>
                  <a:srgbClr val="222222"/>
                </a:solidFill>
                <a:latin typeface="Arial"/>
                <a:cs typeface="Arial"/>
              </a:rPr>
              <a:t> un </a:t>
            </a:r>
            <a:r>
              <a:rPr sz="1900" dirty="0" err="1">
                <a:solidFill>
                  <a:srgbClr val="222222"/>
                </a:solidFill>
                <a:latin typeface="Arial"/>
                <a:cs typeface="Arial"/>
              </a:rPr>
              <a:t>élève</a:t>
            </a:r>
            <a:r>
              <a:rPr sz="1900" dirty="0">
                <a:solidFill>
                  <a:srgbClr val="222222"/>
                </a:solidFill>
                <a:latin typeface="Arial"/>
                <a:cs typeface="Arial"/>
              </a:rPr>
              <a:t> pour</a:t>
            </a:r>
            <a:r>
              <a:rPr lang="en-CA" sz="1900" dirty="0">
                <a:solidFill>
                  <a:srgbClr val="222222"/>
                </a:solidFill>
                <a:latin typeface="Arial"/>
                <a:cs typeface="Arial"/>
              </a:rPr>
              <a:t> </a:t>
            </a:r>
            <a:r>
              <a:rPr sz="1900" dirty="0" err="1">
                <a:solidFill>
                  <a:srgbClr val="222222"/>
                </a:solidFill>
                <a:latin typeface="Arial"/>
                <a:cs typeface="Arial"/>
              </a:rPr>
              <a:t>enregistrer</a:t>
            </a:r>
            <a:r>
              <a:rPr sz="1900" dirty="0">
                <a:solidFill>
                  <a:srgbClr val="222222"/>
                </a:solidFill>
                <a:latin typeface="Arial"/>
                <a:cs typeface="Arial"/>
              </a:rPr>
              <a:t> les données, un </a:t>
            </a:r>
            <a:r>
              <a:rPr sz="1900" dirty="0" err="1">
                <a:solidFill>
                  <a:srgbClr val="222222"/>
                </a:solidFill>
                <a:latin typeface="Arial"/>
                <a:cs typeface="Arial"/>
              </a:rPr>
              <a:t>autre</a:t>
            </a:r>
            <a:r>
              <a:rPr sz="1900" dirty="0">
                <a:solidFill>
                  <a:srgbClr val="222222"/>
                </a:solidFill>
                <a:latin typeface="Arial"/>
                <a:cs typeface="Arial"/>
              </a:rPr>
              <a:t> pour</a:t>
            </a:r>
            <a:r>
              <a:rPr lang="en-CA" sz="1900" dirty="0">
                <a:solidFill>
                  <a:srgbClr val="222222"/>
                </a:solidFill>
                <a:latin typeface="Arial"/>
                <a:cs typeface="Arial"/>
              </a:rPr>
              <a:t> </a:t>
            </a:r>
            <a:r>
              <a:rPr sz="1900" dirty="0" err="1">
                <a:solidFill>
                  <a:srgbClr val="222222"/>
                </a:solidFill>
                <a:latin typeface="Arial"/>
                <a:cs typeface="Arial"/>
              </a:rPr>
              <a:t>utiliser</a:t>
            </a:r>
            <a:r>
              <a:rPr sz="1900" dirty="0">
                <a:solidFill>
                  <a:srgbClr val="222222"/>
                </a:solidFill>
                <a:latin typeface="Arial"/>
                <a:cs typeface="Arial"/>
              </a:rPr>
              <a:t> </a:t>
            </a:r>
            <a:r>
              <a:rPr sz="1900" dirty="0" err="1">
                <a:solidFill>
                  <a:srgbClr val="222222"/>
                </a:solidFill>
                <a:latin typeface="Arial"/>
                <a:cs typeface="Arial"/>
              </a:rPr>
              <a:t>l’application</a:t>
            </a:r>
            <a:r>
              <a:rPr sz="1900" dirty="0">
                <a:solidFill>
                  <a:srgbClr val="222222"/>
                </a:solidFill>
                <a:latin typeface="Arial"/>
                <a:cs typeface="Arial"/>
              </a:rPr>
              <a:t> </a:t>
            </a:r>
            <a:r>
              <a:rPr sz="1900" dirty="0" err="1">
                <a:solidFill>
                  <a:srgbClr val="222222"/>
                </a:solidFill>
                <a:latin typeface="Arial"/>
                <a:cs typeface="Arial"/>
              </a:rPr>
              <a:t>d’identification</a:t>
            </a:r>
            <a:r>
              <a:rPr sz="1900" dirty="0">
                <a:solidFill>
                  <a:srgbClr val="222222"/>
                </a:solidFill>
                <a:latin typeface="Arial"/>
                <a:cs typeface="Arial"/>
              </a:rPr>
              <a:t>,</a:t>
            </a:r>
            <a:r>
              <a:rPr lang="en-CA" sz="1900" dirty="0">
                <a:latin typeface="Arial"/>
                <a:cs typeface="Arial"/>
              </a:rPr>
              <a:t> </a:t>
            </a:r>
            <a:r>
              <a:rPr sz="1900" dirty="0">
                <a:solidFill>
                  <a:srgbClr val="222222"/>
                </a:solidFill>
                <a:latin typeface="Arial"/>
                <a:cs typeface="Arial"/>
              </a:rPr>
              <a:t>un </a:t>
            </a:r>
            <a:r>
              <a:rPr sz="1900" dirty="0" err="1">
                <a:solidFill>
                  <a:srgbClr val="222222"/>
                </a:solidFill>
                <a:latin typeface="Arial"/>
                <a:cs typeface="Arial"/>
              </a:rPr>
              <a:t>autre</a:t>
            </a:r>
            <a:r>
              <a:rPr sz="1900" dirty="0">
                <a:solidFill>
                  <a:srgbClr val="222222"/>
                </a:solidFill>
                <a:latin typeface="Arial"/>
                <a:cs typeface="Arial"/>
              </a:rPr>
              <a:t> pour </a:t>
            </a:r>
            <a:r>
              <a:rPr sz="1900" dirty="0" err="1">
                <a:solidFill>
                  <a:srgbClr val="222222"/>
                </a:solidFill>
                <a:latin typeface="Arial"/>
                <a:cs typeface="Arial"/>
              </a:rPr>
              <a:t>utiliser</a:t>
            </a:r>
            <a:r>
              <a:rPr sz="1900" dirty="0">
                <a:solidFill>
                  <a:srgbClr val="222222"/>
                </a:solidFill>
                <a:latin typeface="Arial"/>
                <a:cs typeface="Arial"/>
              </a:rPr>
              <a:t> les </a:t>
            </a:r>
            <a:r>
              <a:rPr sz="1900" dirty="0" err="1">
                <a:solidFill>
                  <a:srgbClr val="222222"/>
                </a:solidFill>
                <a:latin typeface="Arial"/>
                <a:cs typeface="Arial"/>
              </a:rPr>
              <a:t>jumelles</a:t>
            </a:r>
            <a:r>
              <a:rPr sz="1900" dirty="0">
                <a:solidFill>
                  <a:srgbClr val="222222"/>
                </a:solidFill>
                <a:latin typeface="Arial"/>
                <a:cs typeface="Arial"/>
              </a:rPr>
              <a:t>, etc. </a:t>
            </a:r>
            <a:r>
              <a:rPr sz="1900" dirty="0" err="1">
                <a:solidFill>
                  <a:srgbClr val="222222"/>
                </a:solidFill>
                <a:latin typeface="Arial"/>
                <a:cs typeface="Arial"/>
              </a:rPr>
              <a:t>Expliquez</a:t>
            </a:r>
            <a:r>
              <a:rPr sz="1900" dirty="0">
                <a:solidFill>
                  <a:srgbClr val="222222"/>
                </a:solidFill>
                <a:latin typeface="Arial"/>
                <a:cs typeface="Arial"/>
              </a:rPr>
              <a:t> </a:t>
            </a:r>
            <a:r>
              <a:rPr sz="1900" dirty="0" err="1">
                <a:solidFill>
                  <a:srgbClr val="222222"/>
                </a:solidFill>
                <a:latin typeface="Arial"/>
                <a:cs typeface="Arial"/>
              </a:rPr>
              <a:t>que</a:t>
            </a:r>
            <a:r>
              <a:rPr sz="1900" dirty="0">
                <a:solidFill>
                  <a:srgbClr val="222222"/>
                </a:solidFill>
                <a:latin typeface="Arial"/>
                <a:cs typeface="Arial"/>
              </a:rPr>
              <a:t> </a:t>
            </a:r>
            <a:r>
              <a:rPr sz="1900" dirty="0" err="1">
                <a:solidFill>
                  <a:srgbClr val="222222"/>
                </a:solidFill>
                <a:latin typeface="Arial"/>
                <a:cs typeface="Arial"/>
              </a:rPr>
              <a:t>chaque</a:t>
            </a:r>
            <a:r>
              <a:rPr sz="1900" dirty="0">
                <a:solidFill>
                  <a:srgbClr val="222222"/>
                </a:solidFill>
                <a:latin typeface="Arial"/>
                <a:cs typeface="Arial"/>
              </a:rPr>
              <a:t> </a:t>
            </a:r>
            <a:r>
              <a:rPr sz="1900" dirty="0" err="1">
                <a:solidFill>
                  <a:srgbClr val="222222"/>
                </a:solidFill>
                <a:latin typeface="Arial"/>
                <a:cs typeface="Arial"/>
              </a:rPr>
              <a:t>fois</a:t>
            </a:r>
            <a:r>
              <a:rPr sz="1900" dirty="0">
                <a:solidFill>
                  <a:srgbClr val="222222"/>
                </a:solidFill>
                <a:latin typeface="Arial"/>
                <a:cs typeface="Arial"/>
              </a:rPr>
              <a:t> </a:t>
            </a:r>
            <a:r>
              <a:rPr sz="1900" dirty="0" err="1">
                <a:solidFill>
                  <a:srgbClr val="222222"/>
                </a:solidFill>
                <a:latin typeface="Arial"/>
                <a:cs typeface="Arial"/>
              </a:rPr>
              <a:t>que</a:t>
            </a:r>
            <a:r>
              <a:rPr sz="1900" dirty="0">
                <a:solidFill>
                  <a:srgbClr val="222222"/>
                </a:solidFill>
                <a:latin typeface="Arial"/>
                <a:cs typeface="Arial"/>
              </a:rPr>
              <a:t> vous </a:t>
            </a:r>
            <a:r>
              <a:rPr sz="1900" dirty="0" err="1">
                <a:solidFill>
                  <a:srgbClr val="222222"/>
                </a:solidFill>
                <a:latin typeface="Arial"/>
                <a:cs typeface="Arial"/>
              </a:rPr>
              <a:t>sortez</a:t>
            </a:r>
            <a:r>
              <a:rPr sz="1900" dirty="0">
                <a:solidFill>
                  <a:srgbClr val="222222"/>
                </a:solidFill>
                <a:latin typeface="Arial"/>
                <a:cs typeface="Arial"/>
              </a:rPr>
              <a:t> pour </a:t>
            </a:r>
            <a:r>
              <a:rPr sz="1900" dirty="0" err="1">
                <a:solidFill>
                  <a:srgbClr val="222222"/>
                </a:solidFill>
                <a:latin typeface="Arial"/>
                <a:cs typeface="Arial"/>
              </a:rPr>
              <a:t>travailler</a:t>
            </a:r>
            <a:r>
              <a:rPr sz="1900" dirty="0">
                <a:solidFill>
                  <a:srgbClr val="222222"/>
                </a:solidFill>
                <a:latin typeface="Arial"/>
                <a:cs typeface="Arial"/>
              </a:rPr>
              <a:t> sur le </a:t>
            </a:r>
            <a:r>
              <a:rPr sz="1900" dirty="0" err="1">
                <a:solidFill>
                  <a:srgbClr val="222222"/>
                </a:solidFill>
                <a:latin typeface="Arial"/>
                <a:cs typeface="Arial"/>
              </a:rPr>
              <a:t>projet</a:t>
            </a:r>
            <a:r>
              <a:rPr sz="1900" dirty="0">
                <a:solidFill>
                  <a:srgbClr val="222222"/>
                </a:solidFill>
                <a:latin typeface="Arial"/>
                <a:cs typeface="Arial"/>
              </a:rPr>
              <a:t>, les </a:t>
            </a:r>
            <a:r>
              <a:rPr sz="1900" dirty="0" err="1">
                <a:solidFill>
                  <a:srgbClr val="222222"/>
                </a:solidFill>
                <a:latin typeface="Arial"/>
                <a:cs typeface="Arial"/>
              </a:rPr>
              <a:t>rôles</a:t>
            </a:r>
            <a:r>
              <a:rPr sz="1900" dirty="0">
                <a:solidFill>
                  <a:srgbClr val="222222"/>
                </a:solidFill>
                <a:latin typeface="Arial"/>
                <a:cs typeface="Arial"/>
              </a:rPr>
              <a:t> au sein du </a:t>
            </a:r>
            <a:r>
              <a:rPr sz="1900" dirty="0" err="1">
                <a:solidFill>
                  <a:srgbClr val="222222"/>
                </a:solidFill>
                <a:latin typeface="Arial"/>
                <a:cs typeface="Arial"/>
              </a:rPr>
              <a:t>groupe</a:t>
            </a:r>
            <a:r>
              <a:rPr sz="1900" dirty="0">
                <a:solidFill>
                  <a:srgbClr val="222222"/>
                </a:solidFill>
                <a:latin typeface="Arial"/>
                <a:cs typeface="Arial"/>
              </a:rPr>
              <a:t> </a:t>
            </a:r>
            <a:r>
              <a:rPr sz="1900" dirty="0" err="1">
                <a:solidFill>
                  <a:srgbClr val="222222"/>
                </a:solidFill>
                <a:latin typeface="Arial"/>
                <a:cs typeface="Arial"/>
              </a:rPr>
              <a:t>changeront</a:t>
            </a:r>
            <a:r>
              <a:rPr sz="1900" dirty="0">
                <a:solidFill>
                  <a:srgbClr val="222222"/>
                </a:solidFill>
                <a:latin typeface="Arial"/>
                <a:cs typeface="Arial"/>
              </a:rPr>
              <a:t>. De </a:t>
            </a:r>
            <a:r>
              <a:rPr sz="1900" dirty="0" err="1">
                <a:solidFill>
                  <a:srgbClr val="222222"/>
                </a:solidFill>
                <a:latin typeface="Arial"/>
                <a:cs typeface="Arial"/>
              </a:rPr>
              <a:t>cette</a:t>
            </a:r>
            <a:r>
              <a:rPr sz="1900" dirty="0">
                <a:solidFill>
                  <a:srgbClr val="222222"/>
                </a:solidFill>
                <a:latin typeface="Arial"/>
                <a:cs typeface="Arial"/>
              </a:rPr>
              <a:t> façon, chacun aura </a:t>
            </a:r>
            <a:r>
              <a:rPr sz="1900" dirty="0" err="1">
                <a:solidFill>
                  <a:srgbClr val="222222"/>
                </a:solidFill>
                <a:latin typeface="Arial"/>
                <a:cs typeface="Arial"/>
              </a:rPr>
              <a:t>l’occasion</a:t>
            </a:r>
            <a:r>
              <a:rPr sz="1900" dirty="0">
                <a:solidFill>
                  <a:srgbClr val="222222"/>
                </a:solidFill>
                <a:latin typeface="Arial"/>
                <a:cs typeface="Arial"/>
              </a:rPr>
              <a:t> </a:t>
            </a:r>
            <a:r>
              <a:rPr sz="1900" dirty="0" err="1">
                <a:solidFill>
                  <a:srgbClr val="222222"/>
                </a:solidFill>
                <a:latin typeface="Arial"/>
                <a:cs typeface="Arial"/>
              </a:rPr>
              <a:t>d’assumer</a:t>
            </a:r>
            <a:r>
              <a:rPr sz="1900" dirty="0">
                <a:solidFill>
                  <a:srgbClr val="222222"/>
                </a:solidFill>
                <a:latin typeface="Arial"/>
                <a:cs typeface="Arial"/>
              </a:rPr>
              <a:t> un </a:t>
            </a:r>
            <a:r>
              <a:rPr sz="1900" dirty="0" err="1">
                <a:solidFill>
                  <a:srgbClr val="222222"/>
                </a:solidFill>
                <a:latin typeface="Arial"/>
                <a:cs typeface="Arial"/>
              </a:rPr>
              <a:t>rôle</a:t>
            </a:r>
            <a:r>
              <a:rPr sz="1900" dirty="0">
                <a:solidFill>
                  <a:srgbClr val="222222"/>
                </a:solidFill>
                <a:latin typeface="Arial"/>
                <a:cs typeface="Arial"/>
              </a:rPr>
              <a:t> </a:t>
            </a:r>
            <a:r>
              <a:rPr sz="1900" dirty="0" err="1">
                <a:solidFill>
                  <a:srgbClr val="222222"/>
                </a:solidFill>
                <a:latin typeface="Arial"/>
                <a:cs typeface="Arial"/>
              </a:rPr>
              <a:t>différent</a:t>
            </a:r>
            <a:r>
              <a:rPr sz="1900" dirty="0">
                <a:solidFill>
                  <a:srgbClr val="222222"/>
                </a:solidFill>
                <a:latin typeface="Arial"/>
                <a:cs typeface="Arial"/>
              </a:rPr>
              <a:t>.</a:t>
            </a:r>
            <a:endParaRPr sz="1900">
              <a:latin typeface="Arial"/>
              <a:cs typeface="Arial"/>
            </a:endParaRPr>
          </a:p>
          <a:p>
            <a:pPr marL="1352550" marR="481330" lvl="1" indent="-248920">
              <a:spcAft>
                <a:spcPts val="600"/>
              </a:spcAft>
              <a:buChar char="•"/>
              <a:tabLst>
                <a:tab pos="1189038" algn="l"/>
              </a:tabLst>
            </a:pPr>
            <a:r>
              <a:rPr sz="1900" dirty="0" err="1">
                <a:solidFill>
                  <a:srgbClr val="222222"/>
                </a:solidFill>
                <a:latin typeface="Arial"/>
                <a:cs typeface="Arial"/>
              </a:rPr>
              <a:t>Prévoyez</a:t>
            </a:r>
            <a:r>
              <a:rPr sz="1900" dirty="0">
                <a:solidFill>
                  <a:srgbClr val="222222"/>
                </a:solidFill>
                <a:latin typeface="Arial"/>
                <a:cs typeface="Arial"/>
              </a:rPr>
              <a:t> des séances </a:t>
            </a:r>
            <a:r>
              <a:rPr sz="1900" dirty="0" err="1">
                <a:solidFill>
                  <a:srgbClr val="222222"/>
                </a:solidFill>
                <a:latin typeface="Arial"/>
                <a:cs typeface="Arial"/>
              </a:rPr>
              <a:t>courtes</a:t>
            </a:r>
            <a:r>
              <a:rPr sz="1900" dirty="0">
                <a:solidFill>
                  <a:srgbClr val="222222"/>
                </a:solidFill>
                <a:latin typeface="Arial"/>
                <a:cs typeface="Arial"/>
              </a:rPr>
              <a:t> (15 à 30 minutes) et </a:t>
            </a:r>
            <a:r>
              <a:rPr sz="1900" dirty="0" err="1">
                <a:solidFill>
                  <a:srgbClr val="222222"/>
                </a:solidFill>
                <a:latin typeface="Arial"/>
                <a:cs typeface="Arial"/>
              </a:rPr>
              <a:t>structurées</a:t>
            </a:r>
            <a:r>
              <a:rPr sz="1900" dirty="0">
                <a:solidFill>
                  <a:srgbClr val="222222"/>
                </a:solidFill>
                <a:latin typeface="Arial"/>
                <a:cs typeface="Arial"/>
              </a:rPr>
              <a:t>.</a:t>
            </a:r>
            <a:endParaRPr sz="1900">
              <a:latin typeface="Arial"/>
              <a:cs typeface="Arial"/>
            </a:endParaRPr>
          </a:p>
          <a:p>
            <a:pPr marL="1352550" marR="323215" indent="-248920">
              <a:lnSpc>
                <a:spcPct val="100000"/>
              </a:lnSpc>
              <a:buChar char="•"/>
              <a:tabLst>
                <a:tab pos="1189038" algn="l"/>
              </a:tabLst>
            </a:pPr>
            <a:r>
              <a:rPr sz="1900" dirty="0" err="1">
                <a:solidFill>
                  <a:srgbClr val="222222"/>
                </a:solidFill>
                <a:latin typeface="Arial"/>
                <a:cs typeface="Arial"/>
              </a:rPr>
              <a:t>Assurez</a:t>
            </a:r>
            <a:r>
              <a:rPr sz="1900" dirty="0">
                <a:solidFill>
                  <a:srgbClr val="222222"/>
                </a:solidFill>
                <a:latin typeface="Arial"/>
                <a:cs typeface="Arial"/>
              </a:rPr>
              <a:t>-vous </a:t>
            </a:r>
            <a:r>
              <a:rPr sz="1900" dirty="0" err="1">
                <a:solidFill>
                  <a:srgbClr val="222222"/>
                </a:solidFill>
                <a:latin typeface="Arial"/>
                <a:cs typeface="Arial"/>
              </a:rPr>
              <a:t>que</a:t>
            </a:r>
            <a:r>
              <a:rPr sz="1900" dirty="0">
                <a:solidFill>
                  <a:srgbClr val="222222"/>
                </a:solidFill>
                <a:latin typeface="Arial"/>
                <a:cs typeface="Arial"/>
              </a:rPr>
              <a:t> les </a:t>
            </a:r>
            <a:r>
              <a:rPr sz="1900" dirty="0" err="1">
                <a:solidFill>
                  <a:srgbClr val="222222"/>
                </a:solidFill>
                <a:latin typeface="Arial"/>
                <a:cs typeface="Arial"/>
              </a:rPr>
              <a:t>élèves</a:t>
            </a:r>
            <a:r>
              <a:rPr sz="1900" dirty="0">
                <a:solidFill>
                  <a:srgbClr val="222222"/>
                </a:solidFill>
                <a:latin typeface="Arial"/>
                <a:cs typeface="Arial"/>
              </a:rPr>
              <a:t> </a:t>
            </a:r>
            <a:r>
              <a:rPr sz="1900" dirty="0" err="1">
                <a:solidFill>
                  <a:srgbClr val="222222"/>
                </a:solidFill>
                <a:latin typeface="Arial"/>
                <a:cs typeface="Arial"/>
              </a:rPr>
              <a:t>savent</a:t>
            </a:r>
            <a:r>
              <a:rPr lang="en-CA" sz="1900" dirty="0">
                <a:solidFill>
                  <a:srgbClr val="222222"/>
                </a:solidFill>
                <a:latin typeface="Arial"/>
                <a:cs typeface="Arial"/>
              </a:rPr>
              <a:t> </a:t>
            </a:r>
            <a:r>
              <a:rPr sz="1900" dirty="0">
                <a:solidFill>
                  <a:srgbClr val="222222"/>
                </a:solidFill>
                <a:latin typeface="Arial"/>
                <a:cs typeface="Arial"/>
              </a:rPr>
              <a:t>comment </a:t>
            </a:r>
            <a:r>
              <a:rPr sz="1900" dirty="0" err="1">
                <a:solidFill>
                  <a:srgbClr val="222222"/>
                </a:solidFill>
                <a:latin typeface="Arial"/>
                <a:cs typeface="Arial"/>
              </a:rPr>
              <a:t>soumettre</a:t>
            </a:r>
            <a:r>
              <a:rPr sz="1900" dirty="0">
                <a:solidFill>
                  <a:srgbClr val="222222"/>
                </a:solidFill>
                <a:latin typeface="Arial"/>
                <a:cs typeface="Arial"/>
              </a:rPr>
              <a:t> </a:t>
            </a:r>
            <a:r>
              <a:rPr sz="1900" dirty="0" err="1">
                <a:solidFill>
                  <a:srgbClr val="222222"/>
                </a:solidFill>
                <a:latin typeface="Arial"/>
                <a:cs typeface="Arial"/>
              </a:rPr>
              <a:t>leurs</a:t>
            </a:r>
            <a:r>
              <a:rPr sz="1900" dirty="0">
                <a:solidFill>
                  <a:srgbClr val="222222"/>
                </a:solidFill>
                <a:latin typeface="Arial"/>
                <a:cs typeface="Arial"/>
              </a:rPr>
              <a:t> observations</a:t>
            </a:r>
            <a:r>
              <a:rPr lang="en-CA" sz="1900" dirty="0">
                <a:solidFill>
                  <a:srgbClr val="222222"/>
                </a:solidFill>
                <a:latin typeface="Arial"/>
                <a:cs typeface="Arial"/>
              </a:rPr>
              <a:t> </a:t>
            </a:r>
            <a:r>
              <a:rPr sz="1900" dirty="0">
                <a:solidFill>
                  <a:srgbClr val="222222"/>
                </a:solidFill>
                <a:latin typeface="Arial"/>
                <a:cs typeface="Arial"/>
              </a:rPr>
              <a:t>(site Web, application </a:t>
            </a:r>
            <a:r>
              <a:rPr sz="1900" dirty="0" err="1">
                <a:solidFill>
                  <a:srgbClr val="222222"/>
                </a:solidFill>
                <a:latin typeface="Arial"/>
                <a:cs typeface="Arial"/>
              </a:rPr>
              <a:t>ou</a:t>
            </a:r>
            <a:r>
              <a:rPr sz="1900" dirty="0">
                <a:solidFill>
                  <a:srgbClr val="222222"/>
                </a:solidFill>
                <a:latin typeface="Arial"/>
                <a:cs typeface="Arial"/>
              </a:rPr>
              <a:t> journal de</a:t>
            </a:r>
            <a:r>
              <a:rPr lang="en-CA" sz="1900" dirty="0">
                <a:solidFill>
                  <a:srgbClr val="222222"/>
                </a:solidFill>
                <a:latin typeface="Arial"/>
                <a:cs typeface="Arial"/>
              </a:rPr>
              <a:t> </a:t>
            </a:r>
            <a:r>
              <a:rPr sz="1900" dirty="0" err="1">
                <a:solidFill>
                  <a:srgbClr val="222222"/>
                </a:solidFill>
                <a:latin typeface="Arial"/>
                <a:cs typeface="Arial"/>
              </a:rPr>
              <a:t>classe</a:t>
            </a:r>
            <a:r>
              <a:rPr sz="1900" dirty="0">
                <a:solidFill>
                  <a:srgbClr val="222222"/>
                </a:solidFill>
                <a:latin typeface="Arial"/>
                <a:cs typeface="Arial"/>
              </a:rPr>
              <a:t>).</a:t>
            </a:r>
            <a:endParaRPr sz="1900">
              <a:latin typeface="Arial"/>
              <a:cs typeface="Arial"/>
            </a:endParaRPr>
          </a:p>
        </p:txBody>
      </p:sp>
      <p:sp>
        <p:nvSpPr>
          <p:cNvPr id="3" name="object 3"/>
          <p:cNvSpPr txBox="1"/>
          <p:nvPr/>
        </p:nvSpPr>
        <p:spPr>
          <a:xfrm>
            <a:off x="13201556" y="757878"/>
            <a:ext cx="5976620" cy="9688871"/>
          </a:xfrm>
          <a:prstGeom prst="rect">
            <a:avLst/>
          </a:prstGeom>
        </p:spPr>
        <p:txBody>
          <a:bodyPr vert="horz" wrap="square" lIns="0" tIns="12065" rIns="0" bIns="0" rtlCol="0">
            <a:spAutoFit/>
          </a:bodyPr>
          <a:lstStyle/>
          <a:p>
            <a:pPr marL="1393825" marR="135255" indent="-228600">
              <a:lnSpc>
                <a:spcPct val="100000"/>
              </a:lnSpc>
              <a:spcBef>
                <a:spcPts val="95"/>
              </a:spcBef>
              <a:spcAft>
                <a:spcPts val="600"/>
              </a:spcAft>
              <a:buChar char="•"/>
            </a:pPr>
            <a:r>
              <a:rPr sz="1900" dirty="0">
                <a:solidFill>
                  <a:srgbClr val="222222"/>
                </a:solidFill>
                <a:latin typeface="Arial" panose="020B0604020202020204" pitchFamily="34" charset="0"/>
                <a:cs typeface="Arial" panose="020B0604020202020204" pitchFamily="34" charset="0"/>
              </a:rPr>
              <a:t>Expliquez en quoi la collecte</a:t>
            </a:r>
            <a:r>
              <a:rPr lang="en-CA" sz="1900" dirty="0">
                <a:solidFill>
                  <a:srgbClr val="222222"/>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d’observations – en suivant les</a:t>
            </a:r>
            <a:r>
              <a:rPr lang="en-CA" sz="1900" dirty="0">
                <a:solidFill>
                  <a:srgbClr val="222222"/>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instructions du projet – s’apparente à la manière dont les scientifiques recueillent des données sur les espèces. Leurs contributions pourraient s’intégrer à des ensembles de données plus vastes qui serviront à alimenter des rapports ou des études scientifiques. Ces données réelles sont importantes et ils devraient être fiers de leurs contributions! Montrez comment leurs données s’inscrivent dans une perspective plus large : en ajoutant des points d’observation sur des cartes,</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en améliorant la qualité des données dans les graphiques et en augmentant le plaisir personnel de profiter de la nature.</a:t>
            </a:r>
            <a:endParaRPr sz="1900">
              <a:latin typeface="Arial" panose="020B0604020202020204" pitchFamily="34" charset="0"/>
              <a:cs typeface="Arial" panose="020B0604020202020204" pitchFamily="34" charset="0"/>
            </a:endParaRPr>
          </a:p>
          <a:p>
            <a:pPr marL="1081088" indent="-1081088" algn="just">
              <a:lnSpc>
                <a:spcPct val="100000"/>
              </a:lnSpc>
              <a:spcBef>
                <a:spcPts val="375"/>
              </a:spcBef>
              <a:spcAft>
                <a:spcPts val="600"/>
              </a:spcAft>
            </a:pPr>
            <a:r>
              <a:rPr sz="2000" b="1" dirty="0">
                <a:solidFill>
                  <a:srgbClr val="047390"/>
                </a:solidFill>
                <a:latin typeface="Arial" panose="020B0604020202020204" pitchFamily="34" charset="0"/>
                <a:cs typeface="Arial" panose="020B0604020202020204" pitchFamily="34" charset="0"/>
              </a:rPr>
              <a:t>Étape 6</a:t>
            </a:r>
            <a:r>
              <a:rPr lang="en-CA" sz="2000" b="1" dirty="0">
                <a:solidFill>
                  <a:srgbClr val="047390"/>
                </a:solidFill>
                <a:latin typeface="Arial" panose="020B0604020202020204" pitchFamily="34" charset="0"/>
                <a:cs typeface="Arial" panose="020B0604020202020204" pitchFamily="34" charset="0"/>
              </a:rPr>
              <a:t>	</a:t>
            </a:r>
            <a:r>
              <a:rPr sz="2000" b="1" dirty="0">
                <a:solidFill>
                  <a:srgbClr val="222222"/>
                </a:solidFill>
                <a:latin typeface="Arial" panose="020B0604020202020204" pitchFamily="34" charset="0"/>
                <a:cs typeface="Arial" panose="020B0604020202020204" pitchFamily="34" charset="0"/>
              </a:rPr>
              <a:t>Célébration de la participation</a:t>
            </a:r>
            <a:endParaRPr sz="2300" b="1">
              <a:latin typeface="Arial" panose="020B0604020202020204" pitchFamily="34" charset="0"/>
              <a:cs typeface="Arial" panose="020B0604020202020204" pitchFamily="34" charset="0"/>
            </a:endParaRPr>
          </a:p>
          <a:p>
            <a:pPr marL="1081088" marR="198120" algn="l">
              <a:lnSpc>
                <a:spcPct val="100000"/>
              </a:lnSpc>
            </a:pPr>
            <a:r>
              <a:rPr sz="1900" dirty="0">
                <a:solidFill>
                  <a:srgbClr val="222222"/>
                </a:solidFill>
                <a:latin typeface="Arial" panose="020B0604020202020204" pitchFamily="34" charset="0"/>
                <a:cs typeface="Arial" panose="020B0604020202020204" pitchFamily="34" charset="0"/>
              </a:rPr>
              <a:t>Soulignez l’impact concret des élèves sur la science pour susciter leur enthousiasme.</a:t>
            </a:r>
            <a:endParaRPr sz="1900">
              <a:latin typeface="Arial" panose="020B0604020202020204" pitchFamily="34" charset="0"/>
              <a:cs typeface="Arial" panose="020B0604020202020204" pitchFamily="34" charset="0"/>
            </a:endParaRPr>
          </a:p>
          <a:p>
            <a:pPr marL="1393825" marR="240665" indent="-187325">
              <a:lnSpc>
                <a:spcPct val="100000"/>
              </a:lnSpc>
              <a:spcBef>
                <a:spcPts val="1100"/>
              </a:spcBef>
              <a:buChar char="•"/>
            </a:pPr>
            <a:r>
              <a:rPr sz="1900" dirty="0">
                <a:solidFill>
                  <a:srgbClr val="222222"/>
                </a:solidFill>
                <a:latin typeface="Arial" panose="020B0604020202020204" pitchFamily="34" charset="0"/>
                <a:cs typeface="Arial" panose="020B0604020202020204" pitchFamily="34" charset="0"/>
              </a:rPr>
              <a:t>Créez un panneau d’affichage pour la</a:t>
            </a:r>
            <a:r>
              <a:rPr lang="en-CA" sz="1900" dirty="0">
                <a:solidFill>
                  <a:srgbClr val="222222"/>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classe ou des certificats de participation.</a:t>
            </a:r>
            <a:endParaRPr sz="1900">
              <a:latin typeface="Arial" panose="020B0604020202020204" pitchFamily="34" charset="0"/>
              <a:cs typeface="Arial" panose="020B0604020202020204" pitchFamily="34" charset="0"/>
            </a:endParaRPr>
          </a:p>
          <a:p>
            <a:pPr marL="1393825" marR="364490" indent="-187325">
              <a:lnSpc>
                <a:spcPct val="100000"/>
              </a:lnSpc>
              <a:spcBef>
                <a:spcPts val="365"/>
              </a:spcBef>
              <a:spcAft>
                <a:spcPts val="600"/>
              </a:spcAft>
              <a:buChar char="•"/>
            </a:pPr>
            <a:r>
              <a:rPr sz="1900" dirty="0">
                <a:solidFill>
                  <a:srgbClr val="222222"/>
                </a:solidFill>
                <a:latin typeface="Arial" panose="020B0604020202020204" pitchFamily="34" charset="0"/>
                <a:cs typeface="Arial" panose="020B0604020202020204" pitchFamily="34" charset="0"/>
              </a:rPr>
              <a:t>Partagez les détails de ce projet de classe avec les autres classes de l’école.</a:t>
            </a:r>
            <a:endParaRPr sz="1900">
              <a:latin typeface="Arial" panose="020B0604020202020204" pitchFamily="34" charset="0"/>
              <a:cs typeface="Arial" panose="020B0604020202020204" pitchFamily="34" charset="0"/>
            </a:endParaRPr>
          </a:p>
          <a:p>
            <a:pPr marL="1081088" marR="5080">
              <a:lnSpc>
                <a:spcPts val="2280"/>
              </a:lnSpc>
              <a:spcBef>
                <a:spcPts val="65"/>
              </a:spcBef>
            </a:pPr>
            <a:r>
              <a:rPr sz="1900" dirty="0">
                <a:solidFill>
                  <a:srgbClr val="222222"/>
                </a:solidFill>
                <a:latin typeface="Arial" panose="020B0604020202020204" pitchFamily="34" charset="0"/>
                <a:cs typeface="Arial" panose="020B0604020202020204" pitchFamily="34" charset="0"/>
              </a:rPr>
              <a:t>Consultez l’activité complémentaire 2 pour plus de renseignements.</a:t>
            </a:r>
            <a:endParaRPr sz="1900">
              <a:latin typeface="Arial" panose="020B0604020202020204" pitchFamily="34" charset="0"/>
              <a:cs typeface="Arial" panose="020B0604020202020204" pitchFamily="34" charset="0"/>
            </a:endParaRPr>
          </a:p>
          <a:p>
            <a:pPr marL="1081088" marR="121920" indent="-1081088">
              <a:lnSpc>
                <a:spcPts val="2280"/>
              </a:lnSpc>
              <a:spcBef>
                <a:spcPts val="860"/>
              </a:spcBef>
            </a:pPr>
            <a:r>
              <a:rPr sz="2000" b="1" dirty="0">
                <a:solidFill>
                  <a:srgbClr val="047390"/>
                </a:solidFill>
                <a:latin typeface="Arial" panose="020B0604020202020204" pitchFamily="34" charset="0"/>
                <a:cs typeface="Arial" panose="020B0604020202020204" pitchFamily="34" charset="0"/>
              </a:rPr>
              <a:t>Étape 7</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Les élèves remplissent leur grille d’auto-évaluation et répondent à la question finale au verso de leur carte de mission no 6.</a:t>
            </a:r>
            <a:endParaRPr sz="1900">
              <a:latin typeface="Arial" panose="020B0604020202020204" pitchFamily="34" charset="0"/>
              <a:cs typeface="Arial" panose="020B0604020202020204" pitchFamily="34" charset="0"/>
            </a:endParaRPr>
          </a:p>
        </p:txBody>
      </p:sp>
      <p:pic>
        <p:nvPicPr>
          <p:cNvPr id="4" name="object 4"/>
          <p:cNvPicPr/>
          <p:nvPr/>
        </p:nvPicPr>
        <p:blipFill>
          <a:blip r:embed="rId2" cstate="print"/>
          <a:stretch>
            <a:fillRect/>
          </a:stretch>
        </p:blipFill>
        <p:spPr>
          <a:xfrm>
            <a:off x="6860306" y="3773859"/>
            <a:ext cx="5803804" cy="6888899"/>
          </a:xfrm>
          <a:prstGeom prst="rect">
            <a:avLst/>
          </a:prstGeom>
        </p:spPr>
      </p:pic>
      <p:sp>
        <p:nvSpPr>
          <p:cNvPr id="5" name="object 5"/>
          <p:cNvSpPr txBox="1"/>
          <p:nvPr/>
        </p:nvSpPr>
        <p:spPr>
          <a:xfrm>
            <a:off x="7232320" y="734565"/>
            <a:ext cx="5431790" cy="3039294"/>
          </a:xfrm>
          <a:prstGeom prst="rect">
            <a:avLst/>
          </a:prstGeom>
        </p:spPr>
        <p:txBody>
          <a:bodyPr vert="horz" wrap="square" lIns="0" tIns="172720" rIns="0" bIns="0" rtlCol="0">
            <a:spAutoFit/>
          </a:bodyPr>
          <a:lstStyle/>
          <a:p>
            <a:pPr marL="1123950" indent="-1103313">
              <a:lnSpc>
                <a:spcPct val="100000"/>
              </a:lnSpc>
              <a:spcBef>
                <a:spcPts val="1360"/>
              </a:spcBef>
              <a:spcAft>
                <a:spcPts val="600"/>
              </a:spcAft>
            </a:pPr>
            <a:r>
              <a:rPr sz="2000" b="1" dirty="0">
                <a:solidFill>
                  <a:srgbClr val="047390"/>
                </a:solidFill>
                <a:latin typeface="Arial" panose="020B0604020202020204" pitchFamily="34" charset="0"/>
                <a:cs typeface="Arial" panose="020B0604020202020204" pitchFamily="34" charset="0"/>
              </a:rPr>
              <a:t>Étape 5</a:t>
            </a:r>
            <a:r>
              <a:rPr lang="en-CA" sz="2000" b="1" dirty="0">
                <a:solidFill>
                  <a:srgbClr val="047390"/>
                </a:solidFill>
                <a:latin typeface="Arial" panose="020B0604020202020204" pitchFamily="34" charset="0"/>
                <a:cs typeface="Arial" panose="020B0604020202020204" pitchFamily="34" charset="0"/>
              </a:rPr>
              <a:t>	</a:t>
            </a:r>
            <a:r>
              <a:rPr sz="2000" b="1" dirty="0">
                <a:solidFill>
                  <a:srgbClr val="222222"/>
                </a:solidFill>
                <a:latin typeface="Arial" panose="020B0604020202020204" pitchFamily="34" charset="0"/>
                <a:cs typeface="Arial" panose="020B0604020202020204" pitchFamily="34" charset="0"/>
              </a:rPr>
              <a:t>Réflexion et partage</a:t>
            </a:r>
            <a:endParaRPr sz="2000" b="1">
              <a:latin typeface="Arial" panose="020B0604020202020204" pitchFamily="34" charset="0"/>
              <a:cs typeface="Arial" panose="020B0604020202020204" pitchFamily="34" charset="0"/>
            </a:endParaRPr>
          </a:p>
          <a:p>
            <a:pPr marL="1123950">
              <a:lnSpc>
                <a:spcPct val="100000"/>
              </a:lnSpc>
              <a:spcAft>
                <a:spcPts val="600"/>
              </a:spcAft>
            </a:pPr>
            <a:r>
              <a:rPr sz="1900" dirty="0">
                <a:solidFill>
                  <a:srgbClr val="222222"/>
                </a:solidFill>
                <a:latin typeface="Arial" panose="020B0604020202020204" pitchFamily="34" charset="0"/>
                <a:cs typeface="Arial" panose="020B0604020202020204" pitchFamily="34" charset="0"/>
              </a:rPr>
              <a:t>Passez en revue les données recueillies.</a:t>
            </a:r>
            <a:endParaRPr sz="1900">
              <a:latin typeface="Arial" panose="020B0604020202020204" pitchFamily="34" charset="0"/>
              <a:cs typeface="Arial" panose="020B0604020202020204" pitchFamily="34" charset="0"/>
            </a:endParaRPr>
          </a:p>
          <a:p>
            <a:pPr marL="1352550" indent="-249238">
              <a:lnSpc>
                <a:spcPct val="100000"/>
              </a:lnSpc>
              <a:buChar char="•"/>
              <a:tabLst>
                <a:tab pos="1189038" algn="l"/>
              </a:tabLst>
            </a:pPr>
            <a:r>
              <a:rPr sz="1900" dirty="0">
                <a:solidFill>
                  <a:srgbClr val="222222"/>
                </a:solidFill>
                <a:latin typeface="Arial" panose="020B0604020202020204" pitchFamily="34" charset="0"/>
                <a:cs typeface="Arial" panose="020B0604020202020204" pitchFamily="34" charset="0"/>
              </a:rPr>
              <a:t>Discussion :</a:t>
            </a:r>
            <a:endParaRPr sz="1900">
              <a:latin typeface="Arial" panose="020B0604020202020204" pitchFamily="34" charset="0"/>
              <a:cs typeface="Arial" panose="020B0604020202020204" pitchFamily="34" charset="0"/>
            </a:endParaRPr>
          </a:p>
          <a:p>
            <a:pPr marL="1601788" lvl="1" indent="-249238">
              <a:lnSpc>
                <a:spcPct val="100000"/>
              </a:lnSpc>
              <a:spcBef>
                <a:spcPts val="365"/>
              </a:spcBef>
              <a:buFont typeface="Arial" panose="020B0604020202020204" pitchFamily="34" charset="0"/>
              <a:buChar char="•"/>
            </a:pPr>
            <a:r>
              <a:rPr sz="1900" dirty="0">
                <a:solidFill>
                  <a:srgbClr val="222222"/>
                </a:solidFill>
                <a:latin typeface="Arial" panose="020B0604020202020204" pitchFamily="34" charset="0"/>
                <a:cs typeface="Arial" panose="020B0604020202020204" pitchFamily="34" charset="0"/>
              </a:rPr>
              <a:t>Qu’ont-ils trouvé?</a:t>
            </a:r>
            <a:endParaRPr lang="en-CA" sz="1900" dirty="0">
              <a:solidFill>
                <a:srgbClr val="222222"/>
              </a:solidFill>
              <a:latin typeface="Arial" panose="020B0604020202020204" pitchFamily="34" charset="0"/>
              <a:cs typeface="Arial" panose="020B0604020202020204" pitchFamily="34" charset="0"/>
            </a:endParaRPr>
          </a:p>
          <a:p>
            <a:pPr marL="1601788" marR="5080" indent="-249238">
              <a:spcBef>
                <a:spcPts val="95"/>
              </a:spcBef>
              <a:buFont typeface="Arial" panose="020B0604020202020204" pitchFamily="34" charset="0"/>
              <a:buChar char="•"/>
            </a:pPr>
            <a:r>
              <a:rPr lang="en-CA" sz="1900" dirty="0">
                <a:solidFill>
                  <a:srgbClr val="222222"/>
                </a:solidFill>
                <a:latin typeface="Arial" panose="020B0604020202020204" pitchFamily="34" charset="0"/>
                <a:cs typeface="Arial" panose="020B0604020202020204" pitchFamily="34" charset="0"/>
              </a:rPr>
              <a:t>Y a-t-il eu des surprises ou des tendances? Vous pouvez utiliser l’activité complémentaire 1 pour approfondir le sujet!</a:t>
            </a:r>
            <a:endParaRPr lang="en-CA" sz="190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89E48DBF-F9DF-A9F6-885E-01E6E9A7C006}"/>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1" name="object 11">
            <a:extLst>
              <a:ext uri="{FF2B5EF4-FFF2-40B4-BE49-F238E27FC236}">
                <a16:creationId xmlns:a16="http://schemas.microsoft.com/office/drawing/2014/main" id="{C8C663F1-8B9C-F004-391A-5593C94C2B9A}"/>
              </a:ext>
            </a:extLst>
          </p:cNvPr>
          <p:cNvSpPr txBox="1">
            <a:spLocks noGrp="1"/>
          </p:cNvSpPr>
          <p:nvPr>
            <p:ph type="sldNum" sz="quarter" idx="4294967295"/>
          </p:nvPr>
        </p:nvSpPr>
        <p:spPr>
          <a:xfrm>
            <a:off x="18987501" y="10946867"/>
            <a:ext cx="187959" cy="30264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solidFill>
                  <a:schemeClr val="bg1"/>
                </a:solidFill>
                <a:latin typeface="Arial" panose="020B0604020202020204" pitchFamily="34" charset="0"/>
                <a:cs typeface="Arial" panose="020B0604020202020204" pitchFamily="34" charset="0"/>
              </a:rPr>
              <a:t>6</a:t>
            </a:fld>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white line on a black background&#10;&#10;Description automatically generated">
            <a:extLst>
              <a:ext uri="{FF2B5EF4-FFF2-40B4-BE49-F238E27FC236}">
                <a16:creationId xmlns:a16="http://schemas.microsoft.com/office/drawing/2014/main" id="{CC770712-F52A-450C-ECBF-A3FF6B7A3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8355" y="-934184"/>
            <a:ext cx="7772400" cy="3881093"/>
          </a:xfrm>
          <a:prstGeom prst="rect">
            <a:avLst/>
          </a:prstGeom>
        </p:spPr>
      </p:pic>
      <p:sp>
        <p:nvSpPr>
          <p:cNvPr id="2" name="object 2" descr="$PPTXTitle"/>
          <p:cNvSpPr txBox="1">
            <a:spLocks noGrp="1"/>
          </p:cNvSpPr>
          <p:nvPr>
            <p:ph type="title"/>
          </p:nvPr>
        </p:nvSpPr>
        <p:spPr>
          <a:xfrm>
            <a:off x="6998991" y="923727"/>
            <a:ext cx="6555570" cy="1591205"/>
          </a:xfrm>
          <a:prstGeom prst="rect">
            <a:avLst/>
          </a:prstGeom>
        </p:spPr>
        <p:txBody>
          <a:bodyPr vert="horz" wrap="square" lIns="0" tIns="256540" rIns="0" bIns="0" rtlCol="0">
            <a:spAutoFit/>
          </a:bodyPr>
          <a:lstStyle/>
          <a:p>
            <a:pPr marL="12700" marR="5080">
              <a:lnSpc>
                <a:spcPct val="73400"/>
              </a:lnSpc>
              <a:spcBef>
                <a:spcPts val="2020"/>
              </a:spcBef>
            </a:pPr>
            <a:r>
              <a:rPr sz="5900" b="1" dirty="0">
                <a:solidFill>
                  <a:srgbClr val="292899"/>
                </a:solidFill>
                <a:latin typeface="Arial" panose="020B0604020202020204" pitchFamily="34" charset="0"/>
                <a:cs typeface="Arial" panose="020B0604020202020204" pitchFamily="34" charset="0"/>
              </a:rPr>
              <a:t>Activités complémentaires</a:t>
            </a:r>
            <a:endParaRPr sz="5900" b="1">
              <a:solidFill>
                <a:srgbClr val="292899"/>
              </a:solidFill>
              <a:latin typeface="Arial" panose="020B0604020202020204" pitchFamily="34" charset="0"/>
              <a:cs typeface="Arial" panose="020B0604020202020204" pitchFamily="34" charset="0"/>
            </a:endParaRPr>
          </a:p>
        </p:txBody>
      </p:sp>
      <p:sp>
        <p:nvSpPr>
          <p:cNvPr id="3" name="object 3"/>
          <p:cNvSpPr txBox="1"/>
          <p:nvPr/>
        </p:nvSpPr>
        <p:spPr>
          <a:xfrm>
            <a:off x="7065618" y="3501328"/>
            <a:ext cx="5880735" cy="6503703"/>
          </a:xfrm>
          <a:prstGeom prst="rect">
            <a:avLst/>
          </a:prstGeom>
        </p:spPr>
        <p:txBody>
          <a:bodyPr vert="horz" wrap="square" lIns="0" tIns="98425" rIns="0" bIns="0" rtlCol="0">
            <a:spAutoFit/>
          </a:bodyPr>
          <a:lstStyle/>
          <a:p>
            <a:pPr marL="577850" marR="48895" algn="just">
              <a:lnSpc>
                <a:spcPct val="100000"/>
              </a:lnSpc>
              <a:spcBef>
                <a:spcPts val="1260"/>
              </a:spcBef>
            </a:pPr>
            <a:r>
              <a:rPr sz="1900" dirty="0">
                <a:latin typeface="Arial" panose="020B0604020202020204" pitchFamily="34" charset="0"/>
                <a:cs typeface="Arial" panose="020B0604020202020204" pitchFamily="34" charset="0"/>
              </a:rPr>
              <a:t>Les élèves analysent les observations qu’ils ont recueillies et cherchent des tendances.</a:t>
            </a:r>
            <a:endParaRPr sz="1900">
              <a:latin typeface="Arial" panose="020B0604020202020204" pitchFamily="34" charset="0"/>
              <a:cs typeface="Arial" panose="020B0604020202020204" pitchFamily="34" charset="0"/>
            </a:endParaRPr>
          </a:p>
          <a:p>
            <a:pPr marL="577850" algn="just">
              <a:lnSpc>
                <a:spcPct val="100000"/>
              </a:lnSpc>
              <a:spcBef>
                <a:spcPts val="755"/>
              </a:spcBef>
            </a:pPr>
            <a:r>
              <a:rPr sz="2450" b="1" dirty="0">
                <a:solidFill>
                  <a:srgbClr val="222222"/>
                </a:solidFill>
                <a:latin typeface="Arial" panose="020B0604020202020204" pitchFamily="34" charset="0"/>
                <a:cs typeface="Arial" panose="020B0604020202020204" pitchFamily="34" charset="0"/>
              </a:rPr>
              <a:t>Instructions :</a:t>
            </a:r>
            <a:endParaRPr sz="2450" b="1">
              <a:latin typeface="Arial" panose="020B0604020202020204" pitchFamily="34" charset="0"/>
              <a:cs typeface="Arial" panose="020B0604020202020204" pitchFamily="34" charset="0"/>
            </a:endParaRPr>
          </a:p>
          <a:p>
            <a:pPr marL="857885" marR="469265" lvl="1" indent="-280670" algn="just">
              <a:lnSpc>
                <a:spcPct val="100000"/>
              </a:lnSpc>
              <a:spcBef>
                <a:spcPts val="254"/>
              </a:spcBef>
              <a:buChar char="•"/>
              <a:tabLst>
                <a:tab pos="860425" algn="l"/>
              </a:tabLst>
            </a:pPr>
            <a:r>
              <a:rPr sz="1900" dirty="0">
                <a:latin typeface="Arial" panose="020B0604020202020204" pitchFamily="34" charset="0"/>
                <a:cs typeface="Arial" panose="020B0604020202020204" pitchFamily="34" charset="0"/>
              </a:rPr>
              <a:t>Les élèves passent en revue les données 	qu’ils ont soumises dans le cadre de leur 	projet.</a:t>
            </a:r>
            <a:endParaRPr sz="1900">
              <a:latin typeface="Arial" panose="020B0604020202020204" pitchFamily="34" charset="0"/>
              <a:cs typeface="Arial" panose="020B0604020202020204" pitchFamily="34" charset="0"/>
            </a:endParaRPr>
          </a:p>
          <a:p>
            <a:pPr marL="860425" marR="153670" lvl="1" indent="-283210">
              <a:lnSpc>
                <a:spcPct val="100000"/>
              </a:lnSpc>
              <a:spcBef>
                <a:spcPts val="730"/>
              </a:spcBef>
              <a:buChar char="•"/>
              <a:tabLst>
                <a:tab pos="860425" algn="l"/>
              </a:tabLst>
            </a:pPr>
            <a:r>
              <a:rPr sz="1900" dirty="0">
                <a:latin typeface="Arial" panose="020B0604020202020204" pitchFamily="34" charset="0"/>
                <a:cs typeface="Arial" panose="020B0604020202020204" pitchFamily="34" charset="0"/>
              </a:rPr>
              <a:t>En classe, créez un tableau simple ou un tableau de comptage indiquant ce qui a été observé (espèce, lieu, date, etc.).</a:t>
            </a:r>
            <a:endParaRPr sz="1900">
              <a:latin typeface="Arial" panose="020B0604020202020204" pitchFamily="34" charset="0"/>
              <a:cs typeface="Arial" panose="020B0604020202020204" pitchFamily="34" charset="0"/>
            </a:endParaRPr>
          </a:p>
          <a:p>
            <a:pPr marL="860425" marR="5080" lvl="1" indent="-283210">
              <a:lnSpc>
                <a:spcPct val="100000"/>
              </a:lnSpc>
              <a:spcBef>
                <a:spcPts val="725"/>
              </a:spcBef>
              <a:buChar char="•"/>
              <a:tabLst>
                <a:tab pos="860425" algn="l"/>
              </a:tabLst>
            </a:pPr>
            <a:r>
              <a:rPr sz="1900" dirty="0">
                <a:latin typeface="Arial" panose="020B0604020202020204" pitchFamily="34" charset="0"/>
                <a:cs typeface="Arial" panose="020B0604020202020204" pitchFamily="34" charset="0"/>
              </a:rPr>
              <a:t>Les élèves discutent des tendances qu’ils ont remarquées.</a:t>
            </a:r>
            <a:endParaRPr sz="1900">
              <a:latin typeface="Arial" panose="020B0604020202020204" pitchFamily="34" charset="0"/>
              <a:cs typeface="Arial" panose="020B0604020202020204" pitchFamily="34" charset="0"/>
            </a:endParaRPr>
          </a:p>
          <a:p>
            <a:pPr marL="577850">
              <a:lnSpc>
                <a:spcPct val="100000"/>
              </a:lnSpc>
              <a:spcBef>
                <a:spcPts val="1125"/>
              </a:spcBef>
            </a:pPr>
            <a:r>
              <a:rPr sz="2450" b="1" dirty="0">
                <a:solidFill>
                  <a:srgbClr val="222222"/>
                </a:solidFill>
                <a:latin typeface="Arial" panose="020B0604020202020204" pitchFamily="34" charset="0"/>
                <a:cs typeface="Arial" panose="020B0604020202020204" pitchFamily="34" charset="0"/>
              </a:rPr>
              <a:t>Idées de discussion :</a:t>
            </a:r>
            <a:endParaRPr sz="2450" b="1">
              <a:latin typeface="Arial" panose="020B0604020202020204" pitchFamily="34" charset="0"/>
              <a:cs typeface="Arial" panose="020B0604020202020204" pitchFamily="34" charset="0"/>
            </a:endParaRPr>
          </a:p>
          <a:p>
            <a:pPr marL="860425" marR="193040" lvl="1" indent="-283210">
              <a:lnSpc>
                <a:spcPct val="100000"/>
              </a:lnSpc>
              <a:spcBef>
                <a:spcPts val="259"/>
              </a:spcBef>
              <a:buChar char="•"/>
              <a:tabLst>
                <a:tab pos="860425" algn="l"/>
              </a:tabLst>
            </a:pPr>
            <a:r>
              <a:rPr sz="1900" dirty="0">
                <a:latin typeface="Arial" panose="020B0604020202020204" pitchFamily="34" charset="0"/>
                <a:cs typeface="Arial" panose="020B0604020202020204" pitchFamily="34" charset="0"/>
              </a:rPr>
              <a:t>Quelle espèce avons-nous observée le plus souvent?</a:t>
            </a:r>
            <a:endParaRPr sz="1900">
              <a:latin typeface="Arial" panose="020B0604020202020204" pitchFamily="34" charset="0"/>
              <a:cs typeface="Arial" panose="020B0604020202020204" pitchFamily="34" charset="0"/>
            </a:endParaRPr>
          </a:p>
          <a:p>
            <a:pPr marL="860425" marR="63500" lvl="1" indent="-283210">
              <a:lnSpc>
                <a:spcPct val="100000"/>
              </a:lnSpc>
              <a:spcBef>
                <a:spcPts val="730"/>
              </a:spcBef>
              <a:buChar char="•"/>
              <a:tabLst>
                <a:tab pos="860425" algn="l"/>
              </a:tabLst>
            </a:pPr>
            <a:r>
              <a:rPr sz="1900" dirty="0">
                <a:latin typeface="Arial" panose="020B0604020202020204" pitchFamily="34" charset="0"/>
                <a:cs typeface="Arial" panose="020B0604020202020204" pitchFamily="34" charset="0"/>
              </a:rPr>
              <a:t>Certains animaux ont-ils été vus aux mêmes endroits au fil du temps?</a:t>
            </a:r>
            <a:endParaRPr sz="1900">
              <a:latin typeface="Arial" panose="020B0604020202020204" pitchFamily="34" charset="0"/>
              <a:cs typeface="Arial" panose="020B0604020202020204" pitchFamily="34" charset="0"/>
            </a:endParaRPr>
          </a:p>
          <a:p>
            <a:pPr marL="860425" marR="313055" lvl="1" indent="-283210">
              <a:lnSpc>
                <a:spcPct val="100000"/>
              </a:lnSpc>
              <a:spcBef>
                <a:spcPts val="735"/>
              </a:spcBef>
              <a:buChar char="•"/>
              <a:tabLst>
                <a:tab pos="860425" algn="l"/>
              </a:tabLst>
            </a:pPr>
            <a:r>
              <a:rPr sz="1900" dirty="0">
                <a:latin typeface="Arial" panose="020B0604020202020204" pitchFamily="34" charset="0"/>
                <a:cs typeface="Arial" panose="020B0604020202020204" pitchFamily="34" charset="0"/>
              </a:rPr>
              <a:t>Que pourraient révéler aux scientifiques nos observations sur les espèces de notre région?</a:t>
            </a:r>
            <a:endParaRPr sz="1900">
              <a:latin typeface="Arial" panose="020B0604020202020204" pitchFamily="34" charset="0"/>
              <a:cs typeface="Arial" panose="020B0604020202020204" pitchFamily="34" charset="0"/>
            </a:endParaRPr>
          </a:p>
        </p:txBody>
      </p:sp>
      <p:sp>
        <p:nvSpPr>
          <p:cNvPr id="4" name="object 4"/>
          <p:cNvSpPr txBox="1"/>
          <p:nvPr/>
        </p:nvSpPr>
        <p:spPr>
          <a:xfrm>
            <a:off x="13766984" y="3340454"/>
            <a:ext cx="5192395" cy="1344295"/>
          </a:xfrm>
          <a:prstGeom prst="rect">
            <a:avLst/>
          </a:prstGeom>
        </p:spPr>
        <p:txBody>
          <a:bodyPr vert="horz" wrap="square" lIns="0" tIns="57785" rIns="0" bIns="0" rtlCol="0">
            <a:spAutoFit/>
          </a:bodyPr>
          <a:lstStyle/>
          <a:p>
            <a:pPr marL="12700">
              <a:lnSpc>
                <a:spcPct val="100000"/>
              </a:lnSpc>
              <a:spcBef>
                <a:spcPts val="455"/>
              </a:spcBef>
            </a:pPr>
            <a:r>
              <a:rPr sz="2450" b="1" dirty="0">
                <a:solidFill>
                  <a:srgbClr val="222222"/>
                </a:solidFill>
                <a:latin typeface="Arial" panose="020B0604020202020204" pitchFamily="34" charset="0"/>
                <a:cs typeface="Arial" panose="020B0604020202020204" pitchFamily="34" charset="0"/>
              </a:rPr>
              <a:t>Objectif :</a:t>
            </a:r>
            <a:endParaRPr sz="2450" b="1">
              <a:latin typeface="Arial" panose="020B0604020202020204" pitchFamily="34" charset="0"/>
              <a:cs typeface="Arial" panose="020B0604020202020204" pitchFamily="34" charset="0"/>
            </a:endParaRPr>
          </a:p>
          <a:p>
            <a:pPr marL="12700" marR="5080">
              <a:lnSpc>
                <a:spcPct val="100000"/>
              </a:lnSpc>
              <a:spcBef>
                <a:spcPts val="254"/>
              </a:spcBef>
            </a:pPr>
            <a:r>
              <a:rPr sz="1900" dirty="0">
                <a:latin typeface="Arial" panose="020B0604020202020204" pitchFamily="34" charset="0"/>
                <a:cs typeface="Arial" panose="020B0604020202020204" pitchFamily="34" charset="0"/>
              </a:rPr>
              <a:t>Les élèves voient comment leurs observations deviennent de véritables données que les scientifiques peuvent étudier.</a:t>
            </a:r>
            <a:endParaRPr sz="1900">
              <a:latin typeface="Arial" panose="020B0604020202020204" pitchFamily="34" charset="0"/>
              <a:cs typeface="Arial" panose="020B0604020202020204" pitchFamily="34" charset="0"/>
            </a:endParaRPr>
          </a:p>
        </p:txBody>
      </p:sp>
      <p:pic>
        <p:nvPicPr>
          <p:cNvPr id="5" name="object 5"/>
          <p:cNvPicPr/>
          <p:nvPr/>
        </p:nvPicPr>
        <p:blipFill>
          <a:blip r:embed="rId3" cstate="print"/>
          <a:stretch>
            <a:fillRect/>
          </a:stretch>
        </p:blipFill>
        <p:spPr>
          <a:xfrm>
            <a:off x="13554561" y="5147016"/>
            <a:ext cx="5607159" cy="4223211"/>
          </a:xfrm>
          <a:prstGeom prst="rect">
            <a:avLst/>
          </a:prstGeom>
        </p:spPr>
      </p:pic>
      <p:pic>
        <p:nvPicPr>
          <p:cNvPr id="6" name="object 6"/>
          <p:cNvPicPr/>
          <p:nvPr/>
        </p:nvPicPr>
        <p:blipFill>
          <a:blip r:embed="rId4" cstate="print"/>
          <a:stretch>
            <a:fillRect/>
          </a:stretch>
        </p:blipFill>
        <p:spPr>
          <a:xfrm>
            <a:off x="732564" y="528371"/>
            <a:ext cx="6555570" cy="10251813"/>
          </a:xfrm>
          <a:prstGeom prst="rect">
            <a:avLst/>
          </a:prstGeom>
        </p:spPr>
      </p:pic>
      <p:sp>
        <p:nvSpPr>
          <p:cNvPr id="10" name="object 10">
            <a:extLst>
              <a:ext uri="{FF2B5EF4-FFF2-40B4-BE49-F238E27FC236}">
                <a16:creationId xmlns:a16="http://schemas.microsoft.com/office/drawing/2014/main" id="{D073AD38-9298-98A5-852C-ED91CAB7D90E}"/>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1" name="object 11">
            <a:extLst>
              <a:ext uri="{FF2B5EF4-FFF2-40B4-BE49-F238E27FC236}">
                <a16:creationId xmlns:a16="http://schemas.microsoft.com/office/drawing/2014/main" id="{64A1115C-67D5-73E4-549E-064FA1E24C4C}"/>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7</a:t>
            </a:fld>
            <a:endParaRPr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B0681F2-A580-EDD1-CB9B-DAC3844E56DF}"/>
              </a:ext>
            </a:extLst>
          </p:cNvPr>
          <p:cNvSpPr txBox="1"/>
          <p:nvPr/>
        </p:nvSpPr>
        <p:spPr>
          <a:xfrm>
            <a:off x="6978464" y="2681614"/>
            <a:ext cx="6426386" cy="861774"/>
          </a:xfrm>
          <a:prstGeom prst="rect">
            <a:avLst/>
          </a:prstGeom>
          <a:noFill/>
        </p:spPr>
        <p:txBody>
          <a:bodyPr wrap="square">
            <a:spAutoFit/>
          </a:bodyPr>
          <a:lstStyle/>
          <a:p>
            <a:pPr marL="530860" marR="883285" indent="-518795">
              <a:lnSpc>
                <a:spcPts val="2970"/>
              </a:lnSpc>
              <a:spcBef>
                <a:spcPts val="775"/>
              </a:spcBef>
              <a:buAutoNum type="arabicPeriod"/>
              <a:tabLst>
                <a:tab pos="577850" algn="l"/>
              </a:tabLst>
            </a:pPr>
            <a:r>
              <a:rPr lang="en-CA" sz="3050" b="1" dirty="0">
                <a:solidFill>
                  <a:srgbClr val="047390"/>
                </a:solidFill>
                <a:latin typeface="Arial" panose="020B0604020202020204" pitchFamily="34" charset="0"/>
                <a:cs typeface="Arial" panose="020B0604020202020204" pitchFamily="34" charset="0"/>
              </a:rPr>
              <a:t>On analyse nos données  sur les espèces</a:t>
            </a:r>
            <a:endParaRPr lang="en-CA" sz="3050" b="1">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white line on a black background&#10;&#10;Description automatically generated">
            <a:extLst>
              <a:ext uri="{FF2B5EF4-FFF2-40B4-BE49-F238E27FC236}">
                <a16:creationId xmlns:a16="http://schemas.microsoft.com/office/drawing/2014/main" id="{E05E4DFE-B1DE-D8DD-4467-8C04D1446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650" y="5495529"/>
            <a:ext cx="10100846" cy="5043786"/>
          </a:xfrm>
          <a:prstGeom prst="rect">
            <a:avLst/>
          </a:prstGeom>
        </p:spPr>
      </p:pic>
      <p:sp>
        <p:nvSpPr>
          <p:cNvPr id="5" name="object 5" descr="$PPTXTitle"/>
          <p:cNvSpPr txBox="1">
            <a:spLocks noGrp="1"/>
          </p:cNvSpPr>
          <p:nvPr>
            <p:ph type="title"/>
          </p:nvPr>
        </p:nvSpPr>
        <p:spPr>
          <a:xfrm>
            <a:off x="929678" y="872336"/>
            <a:ext cx="4292600" cy="951543"/>
          </a:xfrm>
          <a:prstGeom prst="rect">
            <a:avLst/>
          </a:prstGeom>
        </p:spPr>
        <p:txBody>
          <a:bodyPr vert="horz" wrap="square" lIns="0" tIns="12700" rIns="0" bIns="0" rtlCol="0">
            <a:spAutoFit/>
          </a:bodyPr>
          <a:lstStyle/>
          <a:p>
            <a:pPr marL="582613" indent="-561975">
              <a:lnSpc>
                <a:spcPct val="100000"/>
              </a:lnSpc>
              <a:spcBef>
                <a:spcPts val="100"/>
              </a:spcBef>
            </a:pPr>
            <a:r>
              <a:rPr sz="3050" b="1" dirty="0">
                <a:solidFill>
                  <a:srgbClr val="047390"/>
                </a:solidFill>
                <a:latin typeface="Arial" panose="020B0604020202020204" pitchFamily="34" charset="0"/>
                <a:cs typeface="Arial" panose="020B0604020202020204" pitchFamily="34" charset="0"/>
              </a:rPr>
              <a:t>2.</a:t>
            </a:r>
            <a:r>
              <a:rPr lang="en-CA" sz="3050" b="1" dirty="0">
                <a:solidFill>
                  <a:srgbClr val="047390"/>
                </a:solidFill>
                <a:latin typeface="Arial" panose="020B0604020202020204" pitchFamily="34" charset="0"/>
                <a:cs typeface="Arial" panose="020B0604020202020204" pitchFamily="34" charset="0"/>
              </a:rPr>
              <a:t>	</a:t>
            </a:r>
            <a:r>
              <a:rPr sz="3050" b="1" dirty="0">
                <a:solidFill>
                  <a:srgbClr val="047390"/>
                </a:solidFill>
                <a:latin typeface="Arial" panose="020B0604020202020204" pitchFamily="34" charset="0"/>
                <a:cs typeface="Arial" panose="020B0604020202020204" pitchFamily="34" charset="0"/>
              </a:rPr>
              <a:t>On partage notre aventure</a:t>
            </a:r>
            <a:endParaRPr sz="3050" b="1">
              <a:latin typeface="Arial" panose="020B0604020202020204" pitchFamily="34" charset="0"/>
              <a:cs typeface="Arial" panose="020B0604020202020204" pitchFamily="34" charset="0"/>
            </a:endParaRPr>
          </a:p>
        </p:txBody>
      </p:sp>
      <p:sp>
        <p:nvSpPr>
          <p:cNvPr id="6" name="object 6"/>
          <p:cNvSpPr txBox="1"/>
          <p:nvPr/>
        </p:nvSpPr>
        <p:spPr>
          <a:xfrm>
            <a:off x="1495106" y="1958408"/>
            <a:ext cx="5149850" cy="8263160"/>
          </a:xfrm>
          <a:prstGeom prst="rect">
            <a:avLst/>
          </a:prstGeom>
        </p:spPr>
        <p:txBody>
          <a:bodyPr vert="horz" wrap="square" lIns="0" tIns="12065" rIns="0" bIns="0" rtlCol="0" anchor="t">
            <a:spAutoFit/>
          </a:bodyPr>
          <a:lstStyle/>
          <a:p>
            <a:pPr marL="12700" marR="5080">
              <a:lnSpc>
                <a:spcPct val="100000"/>
              </a:lnSpc>
              <a:spcBef>
                <a:spcPts val="95"/>
              </a:spcBef>
              <a:spcAft>
                <a:spcPts val="600"/>
              </a:spcAft>
            </a:pPr>
            <a:r>
              <a:rPr sz="1900" dirty="0">
                <a:latin typeface="Arial" panose="020B0604020202020204" pitchFamily="34" charset="0"/>
                <a:cs typeface="Arial" panose="020B0604020202020204" pitchFamily="34" charset="0"/>
              </a:rPr>
              <a:t>Les élèves communiquent leurs conclusions à un public réel.</a:t>
            </a:r>
            <a:endParaRPr sz="1900">
              <a:latin typeface="Arial" panose="020B0604020202020204" pitchFamily="34" charset="0"/>
              <a:cs typeface="Arial" panose="020B0604020202020204" pitchFamily="34" charset="0"/>
            </a:endParaRPr>
          </a:p>
          <a:p>
            <a:pPr marL="12700">
              <a:lnSpc>
                <a:spcPct val="100000"/>
              </a:lnSpc>
              <a:spcBef>
                <a:spcPts val="750"/>
              </a:spcBef>
            </a:pPr>
            <a:r>
              <a:rPr sz="2450" b="1" dirty="0">
                <a:solidFill>
                  <a:srgbClr val="222222"/>
                </a:solidFill>
                <a:latin typeface="Arial" panose="020B0604020202020204" pitchFamily="34" charset="0"/>
                <a:cs typeface="Arial" panose="020B0604020202020204" pitchFamily="34" charset="0"/>
              </a:rPr>
              <a:t>Instructions :</a:t>
            </a:r>
            <a:endParaRPr sz="2450" b="1">
              <a:latin typeface="Arial" panose="020B0604020202020204" pitchFamily="34" charset="0"/>
              <a:cs typeface="Arial" panose="020B0604020202020204" pitchFamily="34" charset="0"/>
            </a:endParaRPr>
          </a:p>
          <a:p>
            <a:pPr marL="295275" marR="226060" indent="-283210">
              <a:lnSpc>
                <a:spcPct val="100000"/>
              </a:lnSpc>
              <a:spcBef>
                <a:spcPts val="259"/>
              </a:spcBef>
              <a:buChar char="•"/>
              <a:tabLst>
                <a:tab pos="295275" algn="l"/>
              </a:tabLst>
            </a:pPr>
            <a:r>
              <a:rPr sz="1900" dirty="0">
                <a:latin typeface="Arial" panose="020B0604020202020204" pitchFamily="34" charset="0"/>
                <a:cs typeface="Arial" panose="020B0604020202020204" pitchFamily="34" charset="0"/>
              </a:rPr>
              <a:t>Les élèves créent un petit support de présentation pour partager ce qu’ils ont appris grâce à leur projet de surveillance.</a:t>
            </a:r>
            <a:endParaRPr sz="1900">
              <a:latin typeface="Arial" panose="020B0604020202020204" pitchFamily="34" charset="0"/>
              <a:cs typeface="Arial" panose="020B0604020202020204" pitchFamily="34" charset="0"/>
            </a:endParaRPr>
          </a:p>
          <a:p>
            <a:pPr marL="295275" indent="-282575">
              <a:lnSpc>
                <a:spcPct val="100000"/>
              </a:lnSpc>
              <a:spcBef>
                <a:spcPts val="725"/>
              </a:spcBef>
              <a:buChar char="•"/>
              <a:tabLst>
                <a:tab pos="295275" algn="l"/>
              </a:tabLst>
            </a:pPr>
            <a:r>
              <a:rPr sz="1900" dirty="0">
                <a:latin typeface="Arial" panose="020B0604020202020204" pitchFamily="34" charset="0"/>
                <a:cs typeface="Arial" panose="020B0604020202020204" pitchFamily="34" charset="0"/>
              </a:rPr>
              <a:t>Quelques idées :</a:t>
            </a:r>
            <a:endParaRPr sz="1900">
              <a:latin typeface="Arial" panose="020B0604020202020204" pitchFamily="34" charset="0"/>
              <a:cs typeface="Arial" panose="020B0604020202020204" pitchFamily="34" charset="0"/>
            </a:endParaRPr>
          </a:p>
          <a:p>
            <a:pPr marL="577850" lvl="1" indent="-282575">
              <a:lnSpc>
                <a:spcPts val="2045"/>
              </a:lnSpc>
              <a:spcBef>
                <a:spcPts val="740"/>
              </a:spcBef>
              <a:spcAft>
                <a:spcPts val="600"/>
              </a:spcAft>
              <a:buChar char="•"/>
              <a:tabLst>
                <a:tab pos="577850" algn="l"/>
              </a:tabLst>
            </a:pPr>
            <a:r>
              <a:rPr sz="1900" dirty="0">
                <a:latin typeface="Arial" panose="020B0604020202020204" pitchFamily="34" charset="0"/>
                <a:cs typeface="Arial" panose="020B0604020202020204" pitchFamily="34" charset="0"/>
              </a:rPr>
              <a:t>une mini affiche</a:t>
            </a:r>
            <a:endParaRPr sz="1900">
              <a:latin typeface="Arial" panose="020B0604020202020204" pitchFamily="34" charset="0"/>
              <a:cs typeface="Arial" panose="020B0604020202020204" pitchFamily="34" charset="0"/>
            </a:endParaRPr>
          </a:p>
          <a:p>
            <a:pPr marL="577850" lvl="1" indent="-282575">
              <a:lnSpc>
                <a:spcPts val="1814"/>
              </a:lnSpc>
              <a:spcAft>
                <a:spcPts val="600"/>
              </a:spcAft>
              <a:buChar char="•"/>
              <a:tabLst>
                <a:tab pos="577850" algn="l"/>
              </a:tabLst>
            </a:pPr>
            <a:r>
              <a:rPr sz="1900" dirty="0">
                <a:latin typeface="Arial" panose="020B0604020202020204" pitchFamily="34" charset="0"/>
                <a:cs typeface="Arial" panose="020B0604020202020204" pitchFamily="34" charset="0"/>
              </a:rPr>
              <a:t>une courte présentation</a:t>
            </a:r>
            <a:endParaRPr sz="1900">
              <a:latin typeface="Arial" panose="020B0604020202020204" pitchFamily="34" charset="0"/>
              <a:cs typeface="Arial" panose="020B0604020202020204" pitchFamily="34" charset="0"/>
            </a:endParaRPr>
          </a:p>
          <a:p>
            <a:pPr marL="577850" lvl="1" indent="-282575">
              <a:lnSpc>
                <a:spcPts val="2045"/>
              </a:lnSpc>
              <a:spcAft>
                <a:spcPts val="600"/>
              </a:spcAft>
              <a:buChar char="•"/>
              <a:tabLst>
                <a:tab pos="577850" algn="l"/>
              </a:tabLst>
            </a:pPr>
            <a:r>
              <a:rPr sz="1900" dirty="0">
                <a:latin typeface="Arial" panose="020B0604020202020204" pitchFamily="34" charset="0"/>
                <a:cs typeface="Arial" panose="020B0604020202020204" pitchFamily="34" charset="0"/>
              </a:rPr>
              <a:t>un panneau d’affichage en classe</a:t>
            </a:r>
            <a:endParaRPr lang="en-CA" sz="1900">
              <a:latin typeface="Arial" panose="020B0604020202020204" pitchFamily="34" charset="0"/>
              <a:cs typeface="Arial" panose="020B0604020202020204" pitchFamily="34" charset="0"/>
            </a:endParaRPr>
          </a:p>
          <a:p>
            <a:pPr marL="577850" lvl="1" indent="-282575">
              <a:lnSpc>
                <a:spcPts val="2045"/>
              </a:lnSpc>
              <a:spcAft>
                <a:spcPts val="1200"/>
              </a:spcAft>
              <a:buChar char="•"/>
              <a:tabLst>
                <a:tab pos="577850" algn="l"/>
              </a:tabLst>
            </a:pPr>
            <a:r>
              <a:rPr sz="1900" dirty="0">
                <a:latin typeface="Arial" panose="020B0604020202020204" pitchFamily="34" charset="0"/>
                <a:cs typeface="Arial" panose="020B0604020202020204" pitchFamily="34" charset="0"/>
              </a:rPr>
              <a:t>une diapositive numérique </a:t>
            </a:r>
            <a:endParaRPr lang="en-CA" sz="1900" dirty="0">
              <a:latin typeface="Arial" panose="020B0604020202020204" pitchFamily="34" charset="0"/>
              <a:cs typeface="Arial" panose="020B0604020202020204" pitchFamily="34" charset="0"/>
            </a:endParaRPr>
          </a:p>
          <a:p>
            <a:pPr marL="20638" lvl="1">
              <a:lnSpc>
                <a:spcPts val="2045"/>
              </a:lnSpc>
            </a:pPr>
            <a:r>
              <a:rPr sz="1900" dirty="0">
                <a:latin typeface="Arial" panose="020B0604020202020204" pitchFamily="34" charset="0"/>
                <a:cs typeface="Arial" panose="020B0604020202020204" pitchFamily="34" charset="0"/>
              </a:rPr>
              <a:t>Les élèves doivent inclure :</a:t>
            </a:r>
            <a:endParaRPr sz="1900">
              <a:latin typeface="Arial" panose="020B0604020202020204" pitchFamily="34" charset="0"/>
              <a:cs typeface="Arial" panose="020B0604020202020204" pitchFamily="34" charset="0"/>
            </a:endParaRPr>
          </a:p>
          <a:p>
            <a:pPr marL="582295" indent="-292100">
              <a:lnSpc>
                <a:spcPct val="100000"/>
              </a:lnSpc>
              <a:spcBef>
                <a:spcPts val="365"/>
              </a:spcBef>
              <a:buChar char="•"/>
              <a:tabLst>
                <a:tab pos="295275" algn="l"/>
              </a:tabLst>
            </a:pPr>
            <a:r>
              <a:rPr lang="en-CA" sz="1900" dirty="0">
                <a:latin typeface="Arial"/>
                <a:cs typeface="Arial"/>
              </a:rPr>
              <a:t>les </a:t>
            </a:r>
            <a:r>
              <a:rPr lang="en-CA" sz="1900" dirty="0" err="1">
                <a:latin typeface="Arial"/>
                <a:cs typeface="Arial"/>
              </a:rPr>
              <a:t>espèces</a:t>
            </a:r>
            <a:r>
              <a:rPr lang="en-CA" sz="1900" dirty="0">
                <a:latin typeface="Arial"/>
                <a:cs typeface="Arial"/>
              </a:rPr>
              <a:t> </a:t>
            </a:r>
            <a:r>
              <a:rPr lang="en-CA" sz="1900" dirty="0" err="1">
                <a:latin typeface="Arial"/>
                <a:cs typeface="Arial"/>
              </a:rPr>
              <a:t>qu’ils</a:t>
            </a:r>
            <a:r>
              <a:rPr lang="en-CA" sz="1900" dirty="0">
                <a:latin typeface="Arial"/>
                <a:cs typeface="Arial"/>
              </a:rPr>
              <a:t> </a:t>
            </a:r>
            <a:r>
              <a:rPr lang="en-CA" sz="1900" dirty="0" err="1">
                <a:latin typeface="Arial"/>
                <a:cs typeface="Arial"/>
              </a:rPr>
              <a:t>ont</a:t>
            </a:r>
            <a:r>
              <a:rPr lang="en-CA" sz="1900">
                <a:latin typeface="Arial"/>
                <a:cs typeface="Arial"/>
              </a:rPr>
              <a:t> observées</a:t>
            </a:r>
          </a:p>
          <a:p>
            <a:pPr marL="582613" indent="-292100">
              <a:spcBef>
                <a:spcPts val="365"/>
              </a:spcBef>
              <a:buFontTx/>
              <a:buChar char="•"/>
              <a:tabLst>
                <a:tab pos="295275" algn="l"/>
              </a:tabLst>
            </a:pPr>
            <a:r>
              <a:rPr lang="en-CA" sz="1900" dirty="0">
                <a:latin typeface="Arial" panose="020B0604020202020204" pitchFamily="34" charset="0"/>
                <a:cs typeface="Arial" panose="020B0604020202020204" pitchFamily="34" charset="0"/>
              </a:rPr>
              <a:t>le lieu où les observations ont eu lieu</a:t>
            </a:r>
          </a:p>
          <a:p>
            <a:pPr marL="582613" marR="1012825" indent="-292100">
              <a:lnSpc>
                <a:spcPct val="100000"/>
              </a:lnSpc>
              <a:spcBef>
                <a:spcPts val="95"/>
              </a:spcBef>
              <a:spcAft>
                <a:spcPts val="600"/>
              </a:spcAft>
              <a:buChar char="•"/>
              <a:tabLst>
                <a:tab pos="295275" algn="l"/>
              </a:tabLst>
            </a:pPr>
            <a:r>
              <a:rPr lang="en-CA" sz="1900" dirty="0">
                <a:latin typeface="Arial" panose="020B0604020202020204" pitchFamily="34" charset="0"/>
                <a:cs typeface="Arial" panose="020B0604020202020204" pitchFamily="34" charset="0"/>
              </a:rPr>
              <a:t>en quoi la science citoyenne aide les chercheurs</a:t>
            </a:r>
            <a:endParaRPr lang="en-CA" sz="1900">
              <a:latin typeface="Arial" panose="020B0604020202020204" pitchFamily="34" charset="0"/>
              <a:cs typeface="Arial" panose="020B0604020202020204" pitchFamily="34" charset="0"/>
            </a:endParaRPr>
          </a:p>
          <a:p>
            <a:pPr marL="12700">
              <a:lnSpc>
                <a:spcPct val="100000"/>
              </a:lnSpc>
              <a:spcBef>
                <a:spcPts val="730"/>
              </a:spcBef>
            </a:pPr>
            <a:r>
              <a:rPr lang="en-CA" sz="1900" dirty="0">
                <a:latin typeface="Arial" panose="020B0604020202020204" pitchFamily="34" charset="0"/>
                <a:cs typeface="Arial" panose="020B0604020202020204" pitchFamily="34" charset="0"/>
              </a:rPr>
              <a:t>Public authentique facultatif :</a:t>
            </a:r>
            <a:endParaRPr lang="en-CA" sz="1900">
              <a:latin typeface="Arial" panose="020B0604020202020204" pitchFamily="34" charset="0"/>
              <a:cs typeface="Arial" panose="020B0604020202020204" pitchFamily="34" charset="0"/>
            </a:endParaRPr>
          </a:p>
          <a:p>
            <a:pPr marL="12700" marR="707390">
              <a:lnSpc>
                <a:spcPct val="100000"/>
              </a:lnSpc>
              <a:spcBef>
                <a:spcPts val="370"/>
              </a:spcBef>
              <a:spcAft>
                <a:spcPts val="600"/>
              </a:spcAft>
            </a:pPr>
            <a:r>
              <a:rPr lang="en-CA" sz="1900" dirty="0">
                <a:latin typeface="Arial" panose="020B0604020202020204" pitchFamily="34" charset="0"/>
                <a:cs typeface="Arial" panose="020B0604020202020204" pitchFamily="34" charset="0"/>
              </a:rPr>
              <a:t>Les élèves peuvent présenter leur travail à une autre classe, à leurs familles ou à la communauté scolaire.</a:t>
            </a:r>
            <a:endParaRPr lang="en-CA" sz="1900">
              <a:latin typeface="Arial" panose="020B0604020202020204" pitchFamily="34" charset="0"/>
              <a:cs typeface="Arial" panose="020B0604020202020204" pitchFamily="34" charset="0"/>
            </a:endParaRPr>
          </a:p>
          <a:p>
            <a:pPr marL="12700">
              <a:lnSpc>
                <a:spcPct val="100000"/>
              </a:lnSpc>
              <a:spcBef>
                <a:spcPts val="745"/>
              </a:spcBef>
            </a:pPr>
            <a:r>
              <a:rPr lang="en-CA" sz="2450" b="1" dirty="0">
                <a:solidFill>
                  <a:srgbClr val="222222"/>
                </a:solidFill>
                <a:latin typeface="Arial" panose="020B0604020202020204" pitchFamily="34" charset="0"/>
                <a:cs typeface="Arial" panose="020B0604020202020204" pitchFamily="34" charset="0"/>
              </a:rPr>
              <a:t>Objectif :</a:t>
            </a:r>
            <a:endParaRPr lang="en-CA" sz="2450" b="1">
              <a:latin typeface="Arial" panose="020B0604020202020204" pitchFamily="34" charset="0"/>
              <a:cs typeface="Arial" panose="020B0604020202020204" pitchFamily="34" charset="0"/>
            </a:endParaRPr>
          </a:p>
          <a:p>
            <a:pPr marL="12700" marR="5080">
              <a:lnSpc>
                <a:spcPct val="100000"/>
              </a:lnSpc>
              <a:spcBef>
                <a:spcPts val="259"/>
              </a:spcBef>
            </a:pPr>
            <a:r>
              <a:rPr lang="en-CA" sz="1900" dirty="0">
                <a:latin typeface="Arial" panose="020B0604020202020204" pitchFamily="34" charset="0"/>
                <a:cs typeface="Arial" panose="020B0604020202020204" pitchFamily="34" charset="0"/>
              </a:rPr>
              <a:t>Les élèves se pratiquent à communiquer sur des sujets scientifiques, un aspect important du travail scientifique réel.</a:t>
            </a:r>
            <a:endParaRPr lang="en-CA" sz="1900">
              <a:latin typeface="Arial" panose="020B0604020202020204" pitchFamily="34" charset="0"/>
              <a:cs typeface="Arial" panose="020B0604020202020204" pitchFamily="34" charset="0"/>
            </a:endParaRPr>
          </a:p>
        </p:txBody>
      </p:sp>
      <p:sp>
        <p:nvSpPr>
          <p:cNvPr id="11" name="object 10">
            <a:extLst>
              <a:ext uri="{FF2B5EF4-FFF2-40B4-BE49-F238E27FC236}">
                <a16:creationId xmlns:a16="http://schemas.microsoft.com/office/drawing/2014/main" id="{39F7EA45-A75C-3AC3-1786-75E2AFBDA08D}"/>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2" name="object 11">
            <a:extLst>
              <a:ext uri="{FF2B5EF4-FFF2-40B4-BE49-F238E27FC236}">
                <a16:creationId xmlns:a16="http://schemas.microsoft.com/office/drawing/2014/main" id="{33540C02-DCB8-A6A3-C7BE-D2C331C2A2FE}"/>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8</a:t>
            </a:fld>
            <a:endParaRPr dirty="0">
              <a:latin typeface="Arial" panose="020B0604020202020204" pitchFamily="34" charset="0"/>
              <a:cs typeface="Arial" panose="020B0604020202020204" pitchFamily="34" charset="0"/>
            </a:endParaRPr>
          </a:p>
        </p:txBody>
      </p:sp>
      <p:pic>
        <p:nvPicPr>
          <p:cNvPr id="14" name="Picture 13" descr="A board with pictures and drawings&#10;&#10;Description automatically generated">
            <a:extLst>
              <a:ext uri="{FF2B5EF4-FFF2-40B4-BE49-F238E27FC236}">
                <a16:creationId xmlns:a16="http://schemas.microsoft.com/office/drawing/2014/main" id="{D17490F7-535E-9B7A-5398-13D2F824D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456" y="872336"/>
            <a:ext cx="8882194" cy="71450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222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TotalTime>
  <Words>2687</Words>
  <Application>Microsoft Office PowerPoint</Application>
  <PresentationFormat>Personnalisé</PresentationFormat>
  <Paragraphs>139</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Office Theme</vt:lpstr>
      <vt:lpstr>Présentation PowerPoint</vt:lpstr>
      <vt:lpstr>Perspectives autochtones :</vt:lpstr>
      <vt:lpstr>Exemples :</vt:lpstr>
      <vt:lpstr>Présentation PowerPoint</vt:lpstr>
      <vt:lpstr>Présentation PowerPoint</vt:lpstr>
      <vt:lpstr>Présentation PowerPoint</vt:lpstr>
      <vt:lpstr>Activités complémentaires</vt:lpstr>
      <vt:lpstr>2. On partage notre aventure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17</cp:revision>
  <dcterms:created xsi:type="dcterms:W3CDTF">2026-05-22T01:29:18Z</dcterms:created>
  <dcterms:modified xsi:type="dcterms:W3CDTF">2026-06-11T16:27:42Z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2026-05-11T00:00:00Z</vt:filetime>
  </property>
  <property fmtid="{D5CDD505-2E9C-101B-9397-08002B2CF9AE}" pid="4" name="Creator">
    <vt:lpwstr>Adobe InDesign 20.5 (Macintosh)</vt:lpwstr>
  </property>
  <property fmtid="{D5CDD505-2E9C-101B-9397-08002B2CF9AE}" pid="5" name="LastSaved">
    <vt:filetime>2026-05-22T00:00:00Z</vt:filetime>
  </property>
  <property fmtid="{D5CDD505-2E9C-101B-9397-08002B2CF9AE}" pid="6" name="Producer">
    <vt:lpwstr>Adobe PDF Library 17.0</vt:lpwstr>
  </property>
</Properties>
</file>