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5.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 id="2147483673" r:id="rId3"/>
    <p:sldMasterId id="2147483679" r:id="rId4"/>
    <p:sldMasterId id="2147483685" r:id="rId5"/>
  </p:sldMasterIdLst>
  <p:sldIdLst>
    <p:sldId id="256" r:id="rId6"/>
    <p:sldId id="257" r:id="rId7"/>
    <p:sldId id="258" r:id="rId8"/>
    <p:sldId id="259" r:id="rId9"/>
    <p:sldId id="260" r:id="rId10"/>
    <p:sldId id="261" r:id="rId11"/>
    <p:sldId id="262" r:id="rId12"/>
  </p:sldIdLst>
  <p:sldSz cx="20104100" cy="11309350"/>
  <p:notesSz cx="20104100" cy="113093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73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9D55E1-C253-4B22-88B3-31C724A57BAE}" v="2" dt="2026-05-28T15:00:07.633"/>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p:cViewPr varScale="1">
        <p:scale>
          <a:sx n="62" d="100"/>
          <a:sy n="62" d="100"/>
        </p:scale>
        <p:origin x="822" y="7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theme" Target="theme/theme1.xml"/><Relationship Id="rId10"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len Jakubowski" userId="8cf2bc80-9027-41f8-8362-140783d782e4" providerId="ADAL" clId="{3367D123-68A0-4B50-8E61-F1328765DF64}"/>
    <pc:docChg chg="custSel modSld">
      <pc:chgData name="Ellen Jakubowski" userId="8cf2bc80-9027-41f8-8362-140783d782e4" providerId="ADAL" clId="{3367D123-68A0-4B50-8E61-F1328765DF64}" dt="2026-05-28T15:00:34.691" v="24" actId="1076"/>
      <pc:docMkLst>
        <pc:docMk/>
      </pc:docMkLst>
      <pc:sldChg chg="modSp mod">
        <pc:chgData name="Ellen Jakubowski" userId="8cf2bc80-9027-41f8-8362-140783d782e4" providerId="ADAL" clId="{3367D123-68A0-4B50-8E61-F1328765DF64}" dt="2026-05-28T14:57:38.616" v="3" actId="1035"/>
        <pc:sldMkLst>
          <pc:docMk/>
          <pc:sldMk cId="0" sldId="256"/>
        </pc:sldMkLst>
        <pc:spChg chg="mod">
          <ac:chgData name="Ellen Jakubowski" userId="8cf2bc80-9027-41f8-8362-140783d782e4" providerId="ADAL" clId="{3367D123-68A0-4B50-8E61-F1328765DF64}" dt="2026-05-28T14:57:23.257" v="1" actId="20577"/>
          <ac:spMkLst>
            <pc:docMk/>
            <pc:sldMk cId="0" sldId="256"/>
            <ac:spMk id="24" creationId="{00000000-0000-0000-0000-000000000000}"/>
          </ac:spMkLst>
        </pc:spChg>
        <pc:picChg chg="mod">
          <ac:chgData name="Ellen Jakubowski" userId="8cf2bc80-9027-41f8-8362-140783d782e4" providerId="ADAL" clId="{3367D123-68A0-4B50-8E61-F1328765DF64}" dt="2026-05-28T14:57:38.616" v="3" actId="1035"/>
          <ac:picMkLst>
            <pc:docMk/>
            <pc:sldMk cId="0" sldId="256"/>
            <ac:picMk id="4" creationId="{6EA87684-2546-5309-978B-A38197DADCA1}"/>
          </ac:picMkLst>
        </pc:picChg>
      </pc:sldChg>
      <pc:sldChg chg="modSp mod">
        <pc:chgData name="Ellen Jakubowski" userId="8cf2bc80-9027-41f8-8362-140783d782e4" providerId="ADAL" clId="{3367D123-68A0-4B50-8E61-F1328765DF64}" dt="2026-05-28T14:58:17.976" v="7" actId="20577"/>
        <pc:sldMkLst>
          <pc:docMk/>
          <pc:sldMk cId="0" sldId="257"/>
        </pc:sldMkLst>
        <pc:spChg chg="mod">
          <ac:chgData name="Ellen Jakubowski" userId="8cf2bc80-9027-41f8-8362-140783d782e4" providerId="ADAL" clId="{3367D123-68A0-4B50-8E61-F1328765DF64}" dt="2026-05-28T14:58:06.844" v="5" actId="20577"/>
          <ac:spMkLst>
            <pc:docMk/>
            <pc:sldMk cId="0" sldId="257"/>
            <ac:spMk id="5" creationId="{00000000-0000-0000-0000-000000000000}"/>
          </ac:spMkLst>
        </pc:spChg>
        <pc:spChg chg="mod">
          <ac:chgData name="Ellen Jakubowski" userId="8cf2bc80-9027-41f8-8362-140783d782e4" providerId="ADAL" clId="{3367D123-68A0-4B50-8E61-F1328765DF64}" dt="2026-05-28T14:58:17.976" v="7" actId="20577"/>
          <ac:spMkLst>
            <pc:docMk/>
            <pc:sldMk cId="0" sldId="257"/>
            <ac:spMk id="6" creationId="{00000000-0000-0000-0000-000000000000}"/>
          </ac:spMkLst>
        </pc:spChg>
      </pc:sldChg>
      <pc:sldChg chg="modSp mod">
        <pc:chgData name="Ellen Jakubowski" userId="8cf2bc80-9027-41f8-8362-140783d782e4" providerId="ADAL" clId="{3367D123-68A0-4B50-8E61-F1328765DF64}" dt="2026-05-28T14:59:13.993" v="11" actId="3626"/>
        <pc:sldMkLst>
          <pc:docMk/>
          <pc:sldMk cId="0" sldId="258"/>
        </pc:sldMkLst>
        <pc:spChg chg="mod">
          <ac:chgData name="Ellen Jakubowski" userId="8cf2bc80-9027-41f8-8362-140783d782e4" providerId="ADAL" clId="{3367D123-68A0-4B50-8E61-F1328765DF64}" dt="2026-05-28T14:59:13.993" v="11" actId="3626"/>
          <ac:spMkLst>
            <pc:docMk/>
            <pc:sldMk cId="0" sldId="258"/>
            <ac:spMk id="11" creationId="{00000000-0000-0000-0000-000000000000}"/>
          </ac:spMkLst>
        </pc:spChg>
      </pc:sldChg>
      <pc:sldChg chg="modSp mod">
        <pc:chgData name="Ellen Jakubowski" userId="8cf2bc80-9027-41f8-8362-140783d782e4" providerId="ADAL" clId="{3367D123-68A0-4B50-8E61-F1328765DF64}" dt="2026-05-28T15:00:34.691" v="24" actId="1076"/>
        <pc:sldMkLst>
          <pc:docMk/>
          <pc:sldMk cId="0" sldId="259"/>
        </pc:sldMkLst>
        <pc:spChg chg="mod">
          <ac:chgData name="Ellen Jakubowski" userId="8cf2bc80-9027-41f8-8362-140783d782e4" providerId="ADAL" clId="{3367D123-68A0-4B50-8E61-F1328765DF64}" dt="2026-05-28T14:59:47.749" v="14" actId="21"/>
          <ac:spMkLst>
            <pc:docMk/>
            <pc:sldMk cId="0" sldId="259"/>
            <ac:spMk id="3" creationId="{00000000-0000-0000-0000-000000000000}"/>
          </ac:spMkLst>
        </pc:spChg>
        <pc:spChg chg="mod">
          <ac:chgData name="Ellen Jakubowski" userId="8cf2bc80-9027-41f8-8362-140783d782e4" providerId="ADAL" clId="{3367D123-68A0-4B50-8E61-F1328765DF64}" dt="2026-05-28T14:59:52.615" v="15" actId="1076"/>
          <ac:spMkLst>
            <pc:docMk/>
            <pc:sldMk cId="0" sldId="259"/>
            <ac:spMk id="4" creationId="{00000000-0000-0000-0000-000000000000}"/>
          </ac:spMkLst>
        </pc:spChg>
        <pc:spChg chg="mod">
          <ac:chgData name="Ellen Jakubowski" userId="8cf2bc80-9027-41f8-8362-140783d782e4" providerId="ADAL" clId="{3367D123-68A0-4B50-8E61-F1328765DF64}" dt="2026-05-28T14:59:58.988" v="16" actId="1076"/>
          <ac:spMkLst>
            <pc:docMk/>
            <pc:sldMk cId="0" sldId="259"/>
            <ac:spMk id="5" creationId="{00000000-0000-0000-0000-000000000000}"/>
          </ac:spMkLst>
        </pc:spChg>
        <pc:spChg chg="mod">
          <ac:chgData name="Ellen Jakubowski" userId="8cf2bc80-9027-41f8-8362-140783d782e4" providerId="ADAL" clId="{3367D123-68A0-4B50-8E61-F1328765DF64}" dt="2026-05-28T15:00:34.691" v="24" actId="1076"/>
          <ac:spMkLst>
            <pc:docMk/>
            <pc:sldMk cId="0" sldId="259"/>
            <ac:spMk id="10"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505898"/>
            <a:ext cx="17088486" cy="2374963"/>
          </a:xfrm>
          <a:prstGeom prst="rect">
            <a:avLst/>
          </a:prstGeom>
        </p:spPr>
        <p:txBody>
          <a:bodyPr wrap="square" lIns="0" tIns="0" rIns="0" bIns="0">
            <a:spAutoFit/>
          </a:bodyPr>
          <a:lstStyle>
            <a:lvl1pPr>
              <a:defRPr sz="8050" b="0" i="0">
                <a:solidFill>
                  <a:srgbClr val="2E3092"/>
                </a:solidFill>
                <a:latin typeface="Arial MT"/>
                <a:cs typeface="Arial MT"/>
              </a:defRPr>
            </a:lvl1pPr>
          </a:lstStyle>
          <a:p>
            <a:endParaRPr/>
          </a:p>
        </p:txBody>
      </p:sp>
      <p:sp>
        <p:nvSpPr>
          <p:cNvPr id="3" name="Holder 3"/>
          <p:cNvSpPr>
            <a:spLocks noGrp="1"/>
          </p:cNvSpPr>
          <p:nvPr>
            <p:ph type="subTitle" idx="4"/>
          </p:nvPr>
        </p:nvSpPr>
        <p:spPr>
          <a:xfrm>
            <a:off x="3015615" y="6333236"/>
            <a:ext cx="14072870" cy="282733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350" b="0" i="0">
                <a:solidFill>
                  <a:schemeClr val="bg1"/>
                </a:solidFill>
                <a:latin typeface="Arial Black"/>
                <a:cs typeface="Arial Black"/>
              </a:defRPr>
            </a:lvl1pPr>
          </a:lstStyle>
          <a:p>
            <a:pPr marL="12700">
              <a:lnSpc>
                <a:spcPct val="100000"/>
              </a:lnSpc>
              <a:spcBef>
                <a:spcPts val="200"/>
              </a:spcBef>
            </a:pPr>
            <a:r>
              <a:rPr spc="-95" dirty="0"/>
              <a:t>Mission:</a:t>
            </a:r>
            <a:r>
              <a:rPr spc="-75" dirty="0"/>
              <a:t> </a:t>
            </a:r>
            <a:r>
              <a:rPr spc="-114" dirty="0"/>
              <a:t>Explore</a:t>
            </a:r>
            <a:r>
              <a:rPr spc="-75" dirty="0"/>
              <a:t> </a:t>
            </a:r>
            <a:r>
              <a:rPr spc="-70" dirty="0"/>
              <a:t>to</a:t>
            </a:r>
            <a:r>
              <a:rPr spc="-75" dirty="0"/>
              <a:t> </a:t>
            </a:r>
            <a:r>
              <a:rPr spc="-114" dirty="0"/>
              <a:t>Restore</a:t>
            </a:r>
            <a:r>
              <a:rPr spc="-75" dirty="0"/>
              <a:t> </a:t>
            </a:r>
            <a:r>
              <a:rPr dirty="0"/>
              <a:t>—</a:t>
            </a:r>
            <a:r>
              <a:rPr spc="-75" dirty="0"/>
              <a:t> </a:t>
            </a:r>
            <a:r>
              <a:rPr spc="-114" dirty="0"/>
              <a:t>Living</a:t>
            </a:r>
            <a:r>
              <a:rPr spc="-70" dirty="0"/>
              <a:t> </a:t>
            </a:r>
            <a:r>
              <a:rPr spc="-100" dirty="0"/>
              <a:t>Planet</a:t>
            </a:r>
            <a:r>
              <a:rPr spc="-75" dirty="0"/>
              <a:t> </a:t>
            </a:r>
            <a:r>
              <a:rPr spc="-95" dirty="0"/>
              <a:t>Report</a:t>
            </a:r>
            <a:r>
              <a:rPr spc="-75" dirty="0"/>
              <a:t> </a:t>
            </a:r>
            <a:r>
              <a:rPr spc="-110" dirty="0"/>
              <a:t>Canada</a:t>
            </a:r>
            <a:r>
              <a:rPr spc="-75" dirty="0"/>
              <a:t> </a:t>
            </a:r>
            <a:r>
              <a:rPr spc="-45" dirty="0"/>
              <a:t>for</a:t>
            </a:r>
            <a:r>
              <a:rPr spc="-75" dirty="0"/>
              <a:t> </a:t>
            </a:r>
            <a:r>
              <a:rPr spc="-40" dirty="0"/>
              <a:t>Kids</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5/28/2026</a:t>
            </a:fld>
            <a:endParaRPr lang="en-US"/>
          </a:p>
        </p:txBody>
      </p:sp>
      <p:sp>
        <p:nvSpPr>
          <p:cNvPr id="6" name="Holder 6"/>
          <p:cNvSpPr>
            <a:spLocks noGrp="1"/>
          </p:cNvSpPr>
          <p:nvPr>
            <p:ph type="sldNum" sz="quarter" idx="7"/>
          </p:nvPr>
        </p:nvSpPr>
        <p:spPr/>
        <p:txBody>
          <a:bodyPr lIns="0" tIns="0" rIns="0" bIns="0"/>
          <a:lstStyle>
            <a:lvl1pPr>
              <a:defRPr sz="1350" b="0" i="0">
                <a:solidFill>
                  <a:schemeClr val="bg1"/>
                </a:solidFill>
                <a:latin typeface="Arial Black"/>
                <a:cs typeface="Arial Black"/>
              </a:defRPr>
            </a:lvl1pPr>
          </a:lstStyle>
          <a:p>
            <a:pPr marL="38100">
              <a:lnSpc>
                <a:spcPct val="100000"/>
              </a:lnSpc>
              <a:spcBef>
                <a:spcPts val="200"/>
              </a:spcBef>
            </a:pPr>
            <a:fld id="{81D60167-4931-47E6-BA6A-407CBD079E47}" type="slidenum">
              <a:rPr spc="-50" dirty="0"/>
              <a:t>‹#›</a:t>
            </a:fld>
            <a:endParaRPr spc="-5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7E8778B-BAF9-410D-AB35-F872CFB4E84C}"/>
              </a:ext>
            </a:extLst>
          </p:cNvPr>
          <p:cNvSpPr>
            <a:spLocks noGrp="1"/>
          </p:cNvSpPr>
          <p:nvPr>
            <p:ph type="ftr" sz="quarter" idx="10"/>
          </p:nvPr>
        </p:nvSpPr>
        <p:spPr/>
        <p:txBody>
          <a:bodyPr/>
          <a:lstStyle/>
          <a:p>
            <a:pPr marL="12700">
              <a:lnSpc>
                <a:spcPct val="100000"/>
              </a:lnSpc>
              <a:spcBef>
                <a:spcPts val="200"/>
              </a:spcBef>
            </a:pPr>
            <a:r>
              <a:rPr lang="en-CA" spc="-95"/>
              <a:t>Mission:</a:t>
            </a:r>
            <a:r>
              <a:rPr lang="en-CA" spc="-75"/>
              <a:t> </a:t>
            </a:r>
            <a:r>
              <a:rPr lang="en-CA" spc="-114"/>
              <a:t>Explore</a:t>
            </a:r>
            <a:r>
              <a:rPr lang="en-CA" spc="-75"/>
              <a:t> </a:t>
            </a:r>
            <a:r>
              <a:rPr lang="en-CA" spc="-70"/>
              <a:t>to</a:t>
            </a:r>
            <a:r>
              <a:rPr lang="en-CA" spc="-75"/>
              <a:t> </a:t>
            </a:r>
            <a:r>
              <a:rPr lang="en-CA" spc="-114"/>
              <a:t>Restore</a:t>
            </a:r>
            <a:r>
              <a:rPr lang="en-CA" spc="-75"/>
              <a:t> </a:t>
            </a:r>
            <a:r>
              <a:rPr lang="en-CA"/>
              <a:t>—</a:t>
            </a:r>
            <a:r>
              <a:rPr lang="en-CA" spc="-75"/>
              <a:t> </a:t>
            </a:r>
            <a:r>
              <a:rPr lang="en-CA" spc="-114"/>
              <a:t>Living</a:t>
            </a:r>
            <a:r>
              <a:rPr lang="en-CA" spc="-70"/>
              <a:t> </a:t>
            </a:r>
            <a:r>
              <a:rPr lang="en-CA" spc="-100"/>
              <a:t>Planet</a:t>
            </a:r>
            <a:r>
              <a:rPr lang="en-CA" spc="-75"/>
              <a:t> </a:t>
            </a:r>
            <a:r>
              <a:rPr lang="en-CA" spc="-95"/>
              <a:t>Report</a:t>
            </a:r>
            <a:r>
              <a:rPr lang="en-CA" spc="-75"/>
              <a:t> </a:t>
            </a:r>
            <a:r>
              <a:rPr lang="en-CA" spc="-110"/>
              <a:t>Canada</a:t>
            </a:r>
            <a:r>
              <a:rPr lang="en-CA" spc="-75"/>
              <a:t> </a:t>
            </a:r>
            <a:r>
              <a:rPr lang="en-CA" spc="-45"/>
              <a:t>for</a:t>
            </a:r>
            <a:r>
              <a:rPr lang="en-CA" spc="-75"/>
              <a:t> </a:t>
            </a:r>
            <a:r>
              <a:rPr lang="en-CA" spc="-40"/>
              <a:t>Kids</a:t>
            </a:r>
            <a:endParaRPr lang="en-CA" spc="-40" dirty="0"/>
          </a:p>
        </p:txBody>
      </p:sp>
      <p:sp>
        <p:nvSpPr>
          <p:cNvPr id="6" name="Slide Number Placeholder 5">
            <a:extLst>
              <a:ext uri="{FF2B5EF4-FFF2-40B4-BE49-F238E27FC236}">
                <a16:creationId xmlns:a16="http://schemas.microsoft.com/office/drawing/2014/main" id="{13E652D5-4076-D833-F538-CD0A9A746E99}"/>
              </a:ext>
            </a:extLst>
          </p:cNvPr>
          <p:cNvSpPr>
            <a:spLocks noGrp="1"/>
          </p:cNvSpPr>
          <p:nvPr>
            <p:ph type="sldNum" sz="quarter" idx="11"/>
          </p:nvPr>
        </p:nvSpPr>
        <p:spPr/>
        <p:txBody>
          <a:bodyPr/>
          <a:lstStyle/>
          <a:p>
            <a:pPr marL="38100">
              <a:lnSpc>
                <a:spcPct val="100000"/>
              </a:lnSpc>
              <a:spcBef>
                <a:spcPts val="200"/>
              </a:spcBef>
            </a:pPr>
            <a:fld id="{81D60167-4931-47E6-BA6A-407CBD079E47}" type="slidenum">
              <a:rPr lang="en-CA" spc="-50" smtClean="0"/>
              <a:t>‹#›</a:t>
            </a:fld>
            <a:endParaRPr lang="en-CA" spc="-50" dirty="0"/>
          </a:p>
        </p:txBody>
      </p:sp>
    </p:spTree>
    <p:extLst>
      <p:ext uri="{BB962C8B-B14F-4D97-AF65-F5344CB8AC3E}">
        <p14:creationId xmlns:p14="http://schemas.microsoft.com/office/powerpoint/2010/main" val="3691376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8050" b="0" i="0">
                <a:solidFill>
                  <a:srgbClr val="2E3092"/>
                </a:solidFill>
                <a:latin typeface="Arial MT"/>
                <a:cs typeface="Arial MT"/>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defRPr sz="1350" b="0" i="0">
                <a:solidFill>
                  <a:schemeClr val="bg1"/>
                </a:solidFill>
                <a:latin typeface="Arial Black"/>
                <a:cs typeface="Arial Black"/>
              </a:defRPr>
            </a:lvl1pPr>
          </a:lstStyle>
          <a:p>
            <a:pPr marL="12700">
              <a:lnSpc>
                <a:spcPct val="100000"/>
              </a:lnSpc>
              <a:spcBef>
                <a:spcPts val="200"/>
              </a:spcBef>
            </a:pPr>
            <a:r>
              <a:rPr spc="-95" dirty="0"/>
              <a:t>Mission:</a:t>
            </a:r>
            <a:r>
              <a:rPr spc="-75" dirty="0"/>
              <a:t> </a:t>
            </a:r>
            <a:r>
              <a:rPr spc="-114" dirty="0"/>
              <a:t>Explore</a:t>
            </a:r>
            <a:r>
              <a:rPr spc="-75" dirty="0"/>
              <a:t> </a:t>
            </a:r>
            <a:r>
              <a:rPr spc="-70" dirty="0"/>
              <a:t>to</a:t>
            </a:r>
            <a:r>
              <a:rPr spc="-75" dirty="0"/>
              <a:t> </a:t>
            </a:r>
            <a:r>
              <a:rPr spc="-114" dirty="0"/>
              <a:t>Restore</a:t>
            </a:r>
            <a:r>
              <a:rPr spc="-75" dirty="0"/>
              <a:t> </a:t>
            </a:r>
            <a:r>
              <a:rPr dirty="0"/>
              <a:t>—</a:t>
            </a:r>
            <a:r>
              <a:rPr spc="-75" dirty="0"/>
              <a:t> </a:t>
            </a:r>
            <a:r>
              <a:rPr spc="-114" dirty="0"/>
              <a:t>Living</a:t>
            </a:r>
            <a:r>
              <a:rPr spc="-70" dirty="0"/>
              <a:t> </a:t>
            </a:r>
            <a:r>
              <a:rPr spc="-100" dirty="0"/>
              <a:t>Planet</a:t>
            </a:r>
            <a:r>
              <a:rPr spc="-75" dirty="0"/>
              <a:t> </a:t>
            </a:r>
            <a:r>
              <a:rPr spc="-95" dirty="0"/>
              <a:t>Report</a:t>
            </a:r>
            <a:r>
              <a:rPr spc="-75" dirty="0"/>
              <a:t> </a:t>
            </a:r>
            <a:r>
              <a:rPr spc="-110" dirty="0"/>
              <a:t>Canada</a:t>
            </a:r>
            <a:r>
              <a:rPr spc="-75" dirty="0"/>
              <a:t> </a:t>
            </a:r>
            <a:r>
              <a:rPr spc="-45" dirty="0"/>
              <a:t>for</a:t>
            </a:r>
            <a:r>
              <a:rPr spc="-75" dirty="0"/>
              <a:t> </a:t>
            </a:r>
            <a:r>
              <a:rPr spc="-40" dirty="0"/>
              <a:t>Kids</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5/28/2026</a:t>
            </a:fld>
            <a:endParaRPr lang="en-US"/>
          </a:p>
        </p:txBody>
      </p:sp>
      <p:sp>
        <p:nvSpPr>
          <p:cNvPr id="6" name="Holder 6"/>
          <p:cNvSpPr>
            <a:spLocks noGrp="1"/>
          </p:cNvSpPr>
          <p:nvPr>
            <p:ph type="sldNum" sz="quarter" idx="7"/>
          </p:nvPr>
        </p:nvSpPr>
        <p:spPr/>
        <p:txBody>
          <a:bodyPr lIns="0" tIns="0" rIns="0" bIns="0"/>
          <a:lstStyle>
            <a:lvl1pPr>
              <a:defRPr sz="1350" b="0" i="0">
                <a:solidFill>
                  <a:schemeClr val="bg1"/>
                </a:solidFill>
                <a:latin typeface="Arial Black"/>
                <a:cs typeface="Arial Black"/>
              </a:defRPr>
            </a:lvl1pPr>
          </a:lstStyle>
          <a:p>
            <a:pPr marL="38100">
              <a:lnSpc>
                <a:spcPct val="100000"/>
              </a:lnSpc>
              <a:spcBef>
                <a:spcPts val="200"/>
              </a:spcBef>
            </a:pPr>
            <a:fld id="{81D60167-4931-47E6-BA6A-407CBD079E47}" type="slidenum">
              <a:rPr spc="-50" dirty="0"/>
              <a:t>‹#›</a:t>
            </a:fld>
            <a:endParaRPr spc="-50" dirty="0"/>
          </a:p>
        </p:txBody>
      </p:sp>
    </p:spTree>
    <p:extLst>
      <p:ext uri="{BB962C8B-B14F-4D97-AF65-F5344CB8AC3E}">
        <p14:creationId xmlns:p14="http://schemas.microsoft.com/office/powerpoint/2010/main" val="16605412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D8BFDB93-8EA2-B837-D38F-D2F45D76450E}"/>
              </a:ext>
            </a:extLst>
          </p:cNvPr>
          <p:cNvSpPr>
            <a:spLocks noGrp="1"/>
          </p:cNvSpPr>
          <p:nvPr>
            <p:ph type="ftr" sz="quarter" idx="10"/>
          </p:nvPr>
        </p:nvSpPr>
        <p:spPr/>
        <p:txBody>
          <a:bodyPr/>
          <a:lstStyle/>
          <a:p>
            <a:pPr marL="12700">
              <a:lnSpc>
                <a:spcPct val="100000"/>
              </a:lnSpc>
              <a:spcBef>
                <a:spcPts val="200"/>
              </a:spcBef>
            </a:pPr>
            <a:r>
              <a:rPr lang="en-CA" spc="-95"/>
              <a:t>Mission:</a:t>
            </a:r>
            <a:r>
              <a:rPr lang="en-CA" spc="-75"/>
              <a:t> </a:t>
            </a:r>
            <a:r>
              <a:rPr lang="en-CA" spc="-114"/>
              <a:t>Explore</a:t>
            </a:r>
            <a:r>
              <a:rPr lang="en-CA" spc="-75"/>
              <a:t> </a:t>
            </a:r>
            <a:r>
              <a:rPr lang="en-CA" spc="-70"/>
              <a:t>to</a:t>
            </a:r>
            <a:r>
              <a:rPr lang="en-CA" spc="-75"/>
              <a:t> </a:t>
            </a:r>
            <a:r>
              <a:rPr lang="en-CA" spc="-114"/>
              <a:t>Restore</a:t>
            </a:r>
            <a:r>
              <a:rPr lang="en-CA" spc="-75"/>
              <a:t> </a:t>
            </a:r>
            <a:r>
              <a:rPr lang="en-CA"/>
              <a:t>—</a:t>
            </a:r>
            <a:r>
              <a:rPr lang="en-CA" spc="-75"/>
              <a:t> </a:t>
            </a:r>
            <a:r>
              <a:rPr lang="en-CA" spc="-114"/>
              <a:t>Living</a:t>
            </a:r>
            <a:r>
              <a:rPr lang="en-CA" spc="-70"/>
              <a:t> </a:t>
            </a:r>
            <a:r>
              <a:rPr lang="en-CA" spc="-100"/>
              <a:t>Planet</a:t>
            </a:r>
            <a:r>
              <a:rPr lang="en-CA" spc="-75"/>
              <a:t> </a:t>
            </a:r>
            <a:r>
              <a:rPr lang="en-CA" spc="-95"/>
              <a:t>Report</a:t>
            </a:r>
            <a:r>
              <a:rPr lang="en-CA" spc="-75"/>
              <a:t> </a:t>
            </a:r>
            <a:r>
              <a:rPr lang="en-CA" spc="-110"/>
              <a:t>Canada</a:t>
            </a:r>
            <a:r>
              <a:rPr lang="en-CA" spc="-75"/>
              <a:t> </a:t>
            </a:r>
            <a:r>
              <a:rPr lang="en-CA" spc="-45"/>
              <a:t>for</a:t>
            </a:r>
            <a:r>
              <a:rPr lang="en-CA" spc="-75"/>
              <a:t> </a:t>
            </a:r>
            <a:r>
              <a:rPr lang="en-CA" spc="-40"/>
              <a:t>Kids</a:t>
            </a:r>
            <a:endParaRPr lang="en-CA" spc="-40" dirty="0"/>
          </a:p>
        </p:txBody>
      </p:sp>
      <p:sp>
        <p:nvSpPr>
          <p:cNvPr id="8" name="Slide Number Placeholder 7">
            <a:extLst>
              <a:ext uri="{FF2B5EF4-FFF2-40B4-BE49-F238E27FC236}">
                <a16:creationId xmlns:a16="http://schemas.microsoft.com/office/drawing/2014/main" id="{A69076F7-5E94-821E-9844-7375FA29CF5B}"/>
              </a:ext>
            </a:extLst>
          </p:cNvPr>
          <p:cNvSpPr>
            <a:spLocks noGrp="1"/>
          </p:cNvSpPr>
          <p:nvPr>
            <p:ph type="sldNum" sz="quarter" idx="11"/>
          </p:nvPr>
        </p:nvSpPr>
        <p:spPr/>
        <p:txBody>
          <a:bodyPr/>
          <a:lstStyle/>
          <a:p>
            <a:pPr marL="38100">
              <a:lnSpc>
                <a:spcPct val="100000"/>
              </a:lnSpc>
              <a:spcBef>
                <a:spcPts val="200"/>
              </a:spcBef>
            </a:pPr>
            <a:fld id="{81D60167-4931-47E6-BA6A-407CBD079E47}" type="slidenum">
              <a:rPr lang="en-CA" spc="-50" smtClean="0"/>
              <a:t>‹#›</a:t>
            </a:fld>
            <a:endParaRPr lang="en-CA" spc="-50" dirty="0"/>
          </a:p>
        </p:txBody>
      </p:sp>
    </p:spTree>
    <p:extLst>
      <p:ext uri="{BB962C8B-B14F-4D97-AF65-F5344CB8AC3E}">
        <p14:creationId xmlns:p14="http://schemas.microsoft.com/office/powerpoint/2010/main" val="21504630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65BA20DF-A8EF-71E4-F3AF-930BF93AE2A4}"/>
              </a:ext>
            </a:extLst>
          </p:cNvPr>
          <p:cNvSpPr>
            <a:spLocks noGrp="1"/>
          </p:cNvSpPr>
          <p:nvPr>
            <p:ph type="ftr" sz="quarter" idx="10"/>
          </p:nvPr>
        </p:nvSpPr>
        <p:spPr/>
        <p:txBody>
          <a:bodyPr/>
          <a:lstStyle/>
          <a:p>
            <a:pPr marL="12700">
              <a:lnSpc>
                <a:spcPct val="100000"/>
              </a:lnSpc>
              <a:spcBef>
                <a:spcPts val="200"/>
              </a:spcBef>
            </a:pPr>
            <a:r>
              <a:rPr lang="en-CA" spc="-95"/>
              <a:t>Mission:</a:t>
            </a:r>
            <a:r>
              <a:rPr lang="en-CA" spc="-75"/>
              <a:t> </a:t>
            </a:r>
            <a:r>
              <a:rPr lang="en-CA" spc="-114"/>
              <a:t>Explore</a:t>
            </a:r>
            <a:r>
              <a:rPr lang="en-CA" spc="-75"/>
              <a:t> </a:t>
            </a:r>
            <a:r>
              <a:rPr lang="en-CA" spc="-70"/>
              <a:t>to</a:t>
            </a:r>
            <a:r>
              <a:rPr lang="en-CA" spc="-75"/>
              <a:t> </a:t>
            </a:r>
            <a:r>
              <a:rPr lang="en-CA" spc="-114"/>
              <a:t>Restore</a:t>
            </a:r>
            <a:r>
              <a:rPr lang="en-CA" spc="-75"/>
              <a:t> </a:t>
            </a:r>
            <a:r>
              <a:rPr lang="en-CA"/>
              <a:t>—</a:t>
            </a:r>
            <a:r>
              <a:rPr lang="en-CA" spc="-75"/>
              <a:t> </a:t>
            </a:r>
            <a:r>
              <a:rPr lang="en-CA" spc="-114"/>
              <a:t>Living</a:t>
            </a:r>
            <a:r>
              <a:rPr lang="en-CA" spc="-70"/>
              <a:t> </a:t>
            </a:r>
            <a:r>
              <a:rPr lang="en-CA" spc="-100"/>
              <a:t>Planet</a:t>
            </a:r>
            <a:r>
              <a:rPr lang="en-CA" spc="-75"/>
              <a:t> </a:t>
            </a:r>
            <a:r>
              <a:rPr lang="en-CA" spc="-95"/>
              <a:t>Report</a:t>
            </a:r>
            <a:r>
              <a:rPr lang="en-CA" spc="-75"/>
              <a:t> </a:t>
            </a:r>
            <a:r>
              <a:rPr lang="en-CA" spc="-110"/>
              <a:t>Canada</a:t>
            </a:r>
            <a:r>
              <a:rPr lang="en-CA" spc="-75"/>
              <a:t> </a:t>
            </a:r>
            <a:r>
              <a:rPr lang="en-CA" spc="-45"/>
              <a:t>for</a:t>
            </a:r>
            <a:r>
              <a:rPr lang="en-CA" spc="-75"/>
              <a:t> </a:t>
            </a:r>
            <a:r>
              <a:rPr lang="en-CA" spc="-40"/>
              <a:t>Kids</a:t>
            </a:r>
            <a:endParaRPr lang="en-CA" spc="-40" dirty="0"/>
          </a:p>
        </p:txBody>
      </p:sp>
      <p:sp>
        <p:nvSpPr>
          <p:cNvPr id="8" name="Slide Number Placeholder 7">
            <a:extLst>
              <a:ext uri="{FF2B5EF4-FFF2-40B4-BE49-F238E27FC236}">
                <a16:creationId xmlns:a16="http://schemas.microsoft.com/office/drawing/2014/main" id="{58494240-7751-A0F0-A5BF-755BE01AA15F}"/>
              </a:ext>
            </a:extLst>
          </p:cNvPr>
          <p:cNvSpPr>
            <a:spLocks noGrp="1"/>
          </p:cNvSpPr>
          <p:nvPr>
            <p:ph type="sldNum" sz="quarter" idx="11"/>
          </p:nvPr>
        </p:nvSpPr>
        <p:spPr/>
        <p:txBody>
          <a:bodyPr/>
          <a:lstStyle/>
          <a:p>
            <a:pPr marL="38100">
              <a:lnSpc>
                <a:spcPct val="100000"/>
              </a:lnSpc>
              <a:spcBef>
                <a:spcPts val="200"/>
              </a:spcBef>
            </a:pPr>
            <a:fld id="{81D60167-4931-47E6-BA6A-407CBD079E47}" type="slidenum">
              <a:rPr lang="en-CA" spc="-50" smtClean="0"/>
              <a:t>‹#›</a:t>
            </a:fld>
            <a:endParaRPr lang="en-CA" spc="-50" dirty="0"/>
          </a:p>
        </p:txBody>
      </p:sp>
    </p:spTree>
    <p:extLst>
      <p:ext uri="{BB962C8B-B14F-4D97-AF65-F5344CB8AC3E}">
        <p14:creationId xmlns:p14="http://schemas.microsoft.com/office/powerpoint/2010/main" val="30425022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5E3707E8-5041-133D-8BB4-AA9C4CC2CD7D}"/>
              </a:ext>
            </a:extLst>
          </p:cNvPr>
          <p:cNvSpPr>
            <a:spLocks noGrp="1"/>
          </p:cNvSpPr>
          <p:nvPr>
            <p:ph type="ftr" sz="quarter" idx="10"/>
          </p:nvPr>
        </p:nvSpPr>
        <p:spPr/>
        <p:txBody>
          <a:bodyPr/>
          <a:lstStyle/>
          <a:p>
            <a:pPr marL="12700">
              <a:lnSpc>
                <a:spcPct val="100000"/>
              </a:lnSpc>
              <a:spcBef>
                <a:spcPts val="200"/>
              </a:spcBef>
            </a:pPr>
            <a:r>
              <a:rPr lang="en-CA" spc="-95"/>
              <a:t>Mission:</a:t>
            </a:r>
            <a:r>
              <a:rPr lang="en-CA" spc="-75"/>
              <a:t> </a:t>
            </a:r>
            <a:r>
              <a:rPr lang="en-CA" spc="-114"/>
              <a:t>Explore</a:t>
            </a:r>
            <a:r>
              <a:rPr lang="en-CA" spc="-75"/>
              <a:t> </a:t>
            </a:r>
            <a:r>
              <a:rPr lang="en-CA" spc="-70"/>
              <a:t>to</a:t>
            </a:r>
            <a:r>
              <a:rPr lang="en-CA" spc="-75"/>
              <a:t> </a:t>
            </a:r>
            <a:r>
              <a:rPr lang="en-CA" spc="-114"/>
              <a:t>Restore</a:t>
            </a:r>
            <a:r>
              <a:rPr lang="en-CA" spc="-75"/>
              <a:t> </a:t>
            </a:r>
            <a:r>
              <a:rPr lang="en-CA"/>
              <a:t>—</a:t>
            </a:r>
            <a:r>
              <a:rPr lang="en-CA" spc="-75"/>
              <a:t> </a:t>
            </a:r>
            <a:r>
              <a:rPr lang="en-CA" spc="-114"/>
              <a:t>Living</a:t>
            </a:r>
            <a:r>
              <a:rPr lang="en-CA" spc="-70"/>
              <a:t> </a:t>
            </a:r>
            <a:r>
              <a:rPr lang="en-CA" spc="-100"/>
              <a:t>Planet</a:t>
            </a:r>
            <a:r>
              <a:rPr lang="en-CA" spc="-75"/>
              <a:t> </a:t>
            </a:r>
            <a:r>
              <a:rPr lang="en-CA" spc="-95"/>
              <a:t>Report</a:t>
            </a:r>
            <a:r>
              <a:rPr lang="en-CA" spc="-75"/>
              <a:t> </a:t>
            </a:r>
            <a:r>
              <a:rPr lang="en-CA" spc="-110"/>
              <a:t>Canada</a:t>
            </a:r>
            <a:r>
              <a:rPr lang="en-CA" spc="-75"/>
              <a:t> </a:t>
            </a:r>
            <a:r>
              <a:rPr lang="en-CA" spc="-45"/>
              <a:t>for</a:t>
            </a:r>
            <a:r>
              <a:rPr lang="en-CA" spc="-75"/>
              <a:t> </a:t>
            </a:r>
            <a:r>
              <a:rPr lang="en-CA" spc="-40"/>
              <a:t>Kids</a:t>
            </a:r>
            <a:endParaRPr lang="en-CA" spc="-40" dirty="0"/>
          </a:p>
        </p:txBody>
      </p:sp>
      <p:sp>
        <p:nvSpPr>
          <p:cNvPr id="9" name="Slide Number Placeholder 8">
            <a:extLst>
              <a:ext uri="{FF2B5EF4-FFF2-40B4-BE49-F238E27FC236}">
                <a16:creationId xmlns:a16="http://schemas.microsoft.com/office/drawing/2014/main" id="{FC3120B1-4466-389C-DA3F-82D4253C4B08}"/>
              </a:ext>
            </a:extLst>
          </p:cNvPr>
          <p:cNvSpPr>
            <a:spLocks noGrp="1"/>
          </p:cNvSpPr>
          <p:nvPr>
            <p:ph type="sldNum" sz="quarter" idx="11"/>
          </p:nvPr>
        </p:nvSpPr>
        <p:spPr/>
        <p:txBody>
          <a:bodyPr/>
          <a:lstStyle/>
          <a:p>
            <a:pPr marL="38100">
              <a:lnSpc>
                <a:spcPct val="100000"/>
              </a:lnSpc>
              <a:spcBef>
                <a:spcPts val="200"/>
              </a:spcBef>
            </a:pPr>
            <a:fld id="{81D60167-4931-47E6-BA6A-407CBD079E47}" type="slidenum">
              <a:rPr lang="en-CA" spc="-50" smtClean="0"/>
              <a:t>‹#›</a:t>
            </a:fld>
            <a:endParaRPr lang="en-CA" spc="-50" dirty="0"/>
          </a:p>
        </p:txBody>
      </p:sp>
    </p:spTree>
    <p:extLst>
      <p:ext uri="{BB962C8B-B14F-4D97-AF65-F5344CB8AC3E}">
        <p14:creationId xmlns:p14="http://schemas.microsoft.com/office/powerpoint/2010/main" val="35522336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6766A821-2B72-EE21-90BF-FFBF2C8C4F70}"/>
              </a:ext>
            </a:extLst>
          </p:cNvPr>
          <p:cNvSpPr>
            <a:spLocks noGrp="1"/>
          </p:cNvSpPr>
          <p:nvPr>
            <p:ph type="ftr" sz="quarter" idx="10"/>
          </p:nvPr>
        </p:nvSpPr>
        <p:spPr/>
        <p:txBody>
          <a:bodyPr/>
          <a:lstStyle/>
          <a:p>
            <a:pPr marL="12700">
              <a:lnSpc>
                <a:spcPct val="100000"/>
              </a:lnSpc>
              <a:spcBef>
                <a:spcPts val="200"/>
              </a:spcBef>
            </a:pPr>
            <a:r>
              <a:rPr lang="en-CA" spc="-95"/>
              <a:t>Mission:</a:t>
            </a:r>
            <a:r>
              <a:rPr lang="en-CA" spc="-75"/>
              <a:t> </a:t>
            </a:r>
            <a:r>
              <a:rPr lang="en-CA" spc="-114"/>
              <a:t>Explore</a:t>
            </a:r>
            <a:r>
              <a:rPr lang="en-CA" spc="-75"/>
              <a:t> </a:t>
            </a:r>
            <a:r>
              <a:rPr lang="en-CA" spc="-70"/>
              <a:t>to</a:t>
            </a:r>
            <a:r>
              <a:rPr lang="en-CA" spc="-75"/>
              <a:t> </a:t>
            </a:r>
            <a:r>
              <a:rPr lang="en-CA" spc="-114"/>
              <a:t>Restore</a:t>
            </a:r>
            <a:r>
              <a:rPr lang="en-CA" spc="-75"/>
              <a:t> </a:t>
            </a:r>
            <a:r>
              <a:rPr lang="en-CA"/>
              <a:t>—</a:t>
            </a:r>
            <a:r>
              <a:rPr lang="en-CA" spc="-75"/>
              <a:t> </a:t>
            </a:r>
            <a:r>
              <a:rPr lang="en-CA" spc="-114"/>
              <a:t>Living</a:t>
            </a:r>
            <a:r>
              <a:rPr lang="en-CA" spc="-70"/>
              <a:t> </a:t>
            </a:r>
            <a:r>
              <a:rPr lang="en-CA" spc="-100"/>
              <a:t>Planet</a:t>
            </a:r>
            <a:r>
              <a:rPr lang="en-CA" spc="-75"/>
              <a:t> </a:t>
            </a:r>
            <a:r>
              <a:rPr lang="en-CA" spc="-95"/>
              <a:t>Report</a:t>
            </a:r>
            <a:r>
              <a:rPr lang="en-CA" spc="-75"/>
              <a:t> </a:t>
            </a:r>
            <a:r>
              <a:rPr lang="en-CA" spc="-110"/>
              <a:t>Canada</a:t>
            </a:r>
            <a:r>
              <a:rPr lang="en-CA" spc="-75"/>
              <a:t> </a:t>
            </a:r>
            <a:r>
              <a:rPr lang="en-CA" spc="-45"/>
              <a:t>for</a:t>
            </a:r>
            <a:r>
              <a:rPr lang="en-CA" spc="-75"/>
              <a:t> </a:t>
            </a:r>
            <a:r>
              <a:rPr lang="en-CA" spc="-40"/>
              <a:t>Kids</a:t>
            </a:r>
            <a:endParaRPr lang="en-CA" spc="-40" dirty="0"/>
          </a:p>
        </p:txBody>
      </p:sp>
      <p:sp>
        <p:nvSpPr>
          <p:cNvPr id="7" name="Slide Number Placeholder 6">
            <a:extLst>
              <a:ext uri="{FF2B5EF4-FFF2-40B4-BE49-F238E27FC236}">
                <a16:creationId xmlns:a16="http://schemas.microsoft.com/office/drawing/2014/main" id="{C4CE364C-1D24-7257-1DE0-97B631B456C4}"/>
              </a:ext>
            </a:extLst>
          </p:cNvPr>
          <p:cNvSpPr>
            <a:spLocks noGrp="1"/>
          </p:cNvSpPr>
          <p:nvPr>
            <p:ph type="sldNum" sz="quarter" idx="11"/>
          </p:nvPr>
        </p:nvSpPr>
        <p:spPr/>
        <p:txBody>
          <a:bodyPr/>
          <a:lstStyle/>
          <a:p>
            <a:pPr marL="38100">
              <a:lnSpc>
                <a:spcPct val="100000"/>
              </a:lnSpc>
              <a:spcBef>
                <a:spcPts val="200"/>
              </a:spcBef>
            </a:pPr>
            <a:fld id="{81D60167-4931-47E6-BA6A-407CBD079E47}" type="slidenum">
              <a:rPr lang="en-CA" spc="-50" smtClean="0"/>
              <a:t>‹#›</a:t>
            </a:fld>
            <a:endParaRPr lang="en-CA" spc="-50" dirty="0"/>
          </a:p>
        </p:txBody>
      </p:sp>
    </p:spTree>
    <p:extLst>
      <p:ext uri="{BB962C8B-B14F-4D97-AF65-F5344CB8AC3E}">
        <p14:creationId xmlns:p14="http://schemas.microsoft.com/office/powerpoint/2010/main" val="20754642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7E8778B-BAF9-410D-AB35-F872CFB4E84C}"/>
              </a:ext>
            </a:extLst>
          </p:cNvPr>
          <p:cNvSpPr>
            <a:spLocks noGrp="1"/>
          </p:cNvSpPr>
          <p:nvPr>
            <p:ph type="ftr" sz="quarter" idx="10"/>
          </p:nvPr>
        </p:nvSpPr>
        <p:spPr/>
        <p:txBody>
          <a:bodyPr/>
          <a:lstStyle/>
          <a:p>
            <a:pPr marL="12700">
              <a:lnSpc>
                <a:spcPct val="100000"/>
              </a:lnSpc>
              <a:spcBef>
                <a:spcPts val="200"/>
              </a:spcBef>
            </a:pPr>
            <a:r>
              <a:rPr lang="en-CA" spc="-95"/>
              <a:t>Mission:</a:t>
            </a:r>
            <a:r>
              <a:rPr lang="en-CA" spc="-75"/>
              <a:t> </a:t>
            </a:r>
            <a:r>
              <a:rPr lang="en-CA" spc="-114"/>
              <a:t>Explore</a:t>
            </a:r>
            <a:r>
              <a:rPr lang="en-CA" spc="-75"/>
              <a:t> </a:t>
            </a:r>
            <a:r>
              <a:rPr lang="en-CA" spc="-70"/>
              <a:t>to</a:t>
            </a:r>
            <a:r>
              <a:rPr lang="en-CA" spc="-75"/>
              <a:t> </a:t>
            </a:r>
            <a:r>
              <a:rPr lang="en-CA" spc="-114"/>
              <a:t>Restore</a:t>
            </a:r>
            <a:r>
              <a:rPr lang="en-CA" spc="-75"/>
              <a:t> </a:t>
            </a:r>
            <a:r>
              <a:rPr lang="en-CA"/>
              <a:t>—</a:t>
            </a:r>
            <a:r>
              <a:rPr lang="en-CA" spc="-75"/>
              <a:t> </a:t>
            </a:r>
            <a:r>
              <a:rPr lang="en-CA" spc="-114"/>
              <a:t>Living</a:t>
            </a:r>
            <a:r>
              <a:rPr lang="en-CA" spc="-70"/>
              <a:t> </a:t>
            </a:r>
            <a:r>
              <a:rPr lang="en-CA" spc="-100"/>
              <a:t>Planet</a:t>
            </a:r>
            <a:r>
              <a:rPr lang="en-CA" spc="-75"/>
              <a:t> </a:t>
            </a:r>
            <a:r>
              <a:rPr lang="en-CA" spc="-95"/>
              <a:t>Report</a:t>
            </a:r>
            <a:r>
              <a:rPr lang="en-CA" spc="-75"/>
              <a:t> </a:t>
            </a:r>
            <a:r>
              <a:rPr lang="en-CA" spc="-110"/>
              <a:t>Canada</a:t>
            </a:r>
            <a:r>
              <a:rPr lang="en-CA" spc="-75"/>
              <a:t> </a:t>
            </a:r>
            <a:r>
              <a:rPr lang="en-CA" spc="-45"/>
              <a:t>for</a:t>
            </a:r>
            <a:r>
              <a:rPr lang="en-CA" spc="-75"/>
              <a:t> </a:t>
            </a:r>
            <a:r>
              <a:rPr lang="en-CA" spc="-40"/>
              <a:t>Kids</a:t>
            </a:r>
            <a:endParaRPr lang="en-CA" spc="-40" dirty="0"/>
          </a:p>
        </p:txBody>
      </p:sp>
      <p:sp>
        <p:nvSpPr>
          <p:cNvPr id="6" name="Slide Number Placeholder 5">
            <a:extLst>
              <a:ext uri="{FF2B5EF4-FFF2-40B4-BE49-F238E27FC236}">
                <a16:creationId xmlns:a16="http://schemas.microsoft.com/office/drawing/2014/main" id="{13E652D5-4076-D833-F538-CD0A9A746E99}"/>
              </a:ext>
            </a:extLst>
          </p:cNvPr>
          <p:cNvSpPr>
            <a:spLocks noGrp="1"/>
          </p:cNvSpPr>
          <p:nvPr>
            <p:ph type="sldNum" sz="quarter" idx="11"/>
          </p:nvPr>
        </p:nvSpPr>
        <p:spPr/>
        <p:txBody>
          <a:bodyPr/>
          <a:lstStyle/>
          <a:p>
            <a:pPr marL="38100">
              <a:lnSpc>
                <a:spcPct val="100000"/>
              </a:lnSpc>
              <a:spcBef>
                <a:spcPts val="200"/>
              </a:spcBef>
            </a:pPr>
            <a:fld id="{81D60167-4931-47E6-BA6A-407CBD079E47}" type="slidenum">
              <a:rPr lang="en-CA" spc="-50" smtClean="0"/>
              <a:t>‹#›</a:t>
            </a:fld>
            <a:endParaRPr lang="en-CA" spc="-50" dirty="0"/>
          </a:p>
        </p:txBody>
      </p:sp>
    </p:spTree>
    <p:extLst>
      <p:ext uri="{BB962C8B-B14F-4D97-AF65-F5344CB8AC3E}">
        <p14:creationId xmlns:p14="http://schemas.microsoft.com/office/powerpoint/2010/main" val="1717534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D8BFDB93-8EA2-B837-D38F-D2F45D76450E}"/>
              </a:ext>
            </a:extLst>
          </p:cNvPr>
          <p:cNvSpPr>
            <a:spLocks noGrp="1"/>
          </p:cNvSpPr>
          <p:nvPr>
            <p:ph type="ftr" sz="quarter" idx="10"/>
          </p:nvPr>
        </p:nvSpPr>
        <p:spPr/>
        <p:txBody>
          <a:bodyPr/>
          <a:lstStyle/>
          <a:p>
            <a:pPr marL="12700">
              <a:lnSpc>
                <a:spcPct val="100000"/>
              </a:lnSpc>
              <a:spcBef>
                <a:spcPts val="200"/>
              </a:spcBef>
            </a:pPr>
            <a:r>
              <a:rPr lang="en-CA" spc="-95"/>
              <a:t>Mission:</a:t>
            </a:r>
            <a:r>
              <a:rPr lang="en-CA" spc="-75"/>
              <a:t> </a:t>
            </a:r>
            <a:r>
              <a:rPr lang="en-CA" spc="-114"/>
              <a:t>Explore</a:t>
            </a:r>
            <a:r>
              <a:rPr lang="en-CA" spc="-75"/>
              <a:t> </a:t>
            </a:r>
            <a:r>
              <a:rPr lang="en-CA" spc="-70"/>
              <a:t>to</a:t>
            </a:r>
            <a:r>
              <a:rPr lang="en-CA" spc="-75"/>
              <a:t> </a:t>
            </a:r>
            <a:r>
              <a:rPr lang="en-CA" spc="-114"/>
              <a:t>Restore</a:t>
            </a:r>
            <a:r>
              <a:rPr lang="en-CA" spc="-75"/>
              <a:t> </a:t>
            </a:r>
            <a:r>
              <a:rPr lang="en-CA"/>
              <a:t>—</a:t>
            </a:r>
            <a:r>
              <a:rPr lang="en-CA" spc="-75"/>
              <a:t> </a:t>
            </a:r>
            <a:r>
              <a:rPr lang="en-CA" spc="-114"/>
              <a:t>Living</a:t>
            </a:r>
            <a:r>
              <a:rPr lang="en-CA" spc="-70"/>
              <a:t> </a:t>
            </a:r>
            <a:r>
              <a:rPr lang="en-CA" spc="-100"/>
              <a:t>Planet</a:t>
            </a:r>
            <a:r>
              <a:rPr lang="en-CA" spc="-75"/>
              <a:t> </a:t>
            </a:r>
            <a:r>
              <a:rPr lang="en-CA" spc="-95"/>
              <a:t>Report</a:t>
            </a:r>
            <a:r>
              <a:rPr lang="en-CA" spc="-75"/>
              <a:t> </a:t>
            </a:r>
            <a:r>
              <a:rPr lang="en-CA" spc="-110"/>
              <a:t>Canada</a:t>
            </a:r>
            <a:r>
              <a:rPr lang="en-CA" spc="-75"/>
              <a:t> </a:t>
            </a:r>
            <a:r>
              <a:rPr lang="en-CA" spc="-45"/>
              <a:t>for</a:t>
            </a:r>
            <a:r>
              <a:rPr lang="en-CA" spc="-75"/>
              <a:t> </a:t>
            </a:r>
            <a:r>
              <a:rPr lang="en-CA" spc="-40"/>
              <a:t>Kids</a:t>
            </a:r>
            <a:endParaRPr lang="en-CA" spc="-40" dirty="0"/>
          </a:p>
        </p:txBody>
      </p:sp>
      <p:sp>
        <p:nvSpPr>
          <p:cNvPr id="8" name="Slide Number Placeholder 7">
            <a:extLst>
              <a:ext uri="{FF2B5EF4-FFF2-40B4-BE49-F238E27FC236}">
                <a16:creationId xmlns:a16="http://schemas.microsoft.com/office/drawing/2014/main" id="{A69076F7-5E94-821E-9844-7375FA29CF5B}"/>
              </a:ext>
            </a:extLst>
          </p:cNvPr>
          <p:cNvSpPr>
            <a:spLocks noGrp="1"/>
          </p:cNvSpPr>
          <p:nvPr>
            <p:ph type="sldNum" sz="quarter" idx="11"/>
          </p:nvPr>
        </p:nvSpPr>
        <p:spPr/>
        <p:txBody>
          <a:bodyPr/>
          <a:lstStyle/>
          <a:p>
            <a:pPr marL="38100">
              <a:lnSpc>
                <a:spcPct val="100000"/>
              </a:lnSpc>
              <a:spcBef>
                <a:spcPts val="200"/>
              </a:spcBef>
            </a:pPr>
            <a:fld id="{81D60167-4931-47E6-BA6A-407CBD079E47}" type="slidenum">
              <a:rPr lang="en-CA" spc="-50" smtClean="0"/>
              <a:t>‹#›</a:t>
            </a:fld>
            <a:endParaRPr lang="en-CA" spc="-50" dirty="0"/>
          </a:p>
        </p:txBody>
      </p:sp>
    </p:spTree>
    <p:extLst>
      <p:ext uri="{BB962C8B-B14F-4D97-AF65-F5344CB8AC3E}">
        <p14:creationId xmlns:p14="http://schemas.microsoft.com/office/powerpoint/2010/main" val="12806416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65BA20DF-A8EF-71E4-F3AF-930BF93AE2A4}"/>
              </a:ext>
            </a:extLst>
          </p:cNvPr>
          <p:cNvSpPr>
            <a:spLocks noGrp="1"/>
          </p:cNvSpPr>
          <p:nvPr>
            <p:ph type="ftr" sz="quarter" idx="10"/>
          </p:nvPr>
        </p:nvSpPr>
        <p:spPr/>
        <p:txBody>
          <a:bodyPr/>
          <a:lstStyle/>
          <a:p>
            <a:pPr marL="12700">
              <a:lnSpc>
                <a:spcPct val="100000"/>
              </a:lnSpc>
              <a:spcBef>
                <a:spcPts val="200"/>
              </a:spcBef>
            </a:pPr>
            <a:r>
              <a:rPr lang="en-CA" spc="-95"/>
              <a:t>Mission:</a:t>
            </a:r>
            <a:r>
              <a:rPr lang="en-CA" spc="-75"/>
              <a:t> </a:t>
            </a:r>
            <a:r>
              <a:rPr lang="en-CA" spc="-114"/>
              <a:t>Explore</a:t>
            </a:r>
            <a:r>
              <a:rPr lang="en-CA" spc="-75"/>
              <a:t> </a:t>
            </a:r>
            <a:r>
              <a:rPr lang="en-CA" spc="-70"/>
              <a:t>to</a:t>
            </a:r>
            <a:r>
              <a:rPr lang="en-CA" spc="-75"/>
              <a:t> </a:t>
            </a:r>
            <a:r>
              <a:rPr lang="en-CA" spc="-114"/>
              <a:t>Restore</a:t>
            </a:r>
            <a:r>
              <a:rPr lang="en-CA" spc="-75"/>
              <a:t> </a:t>
            </a:r>
            <a:r>
              <a:rPr lang="en-CA"/>
              <a:t>—</a:t>
            </a:r>
            <a:r>
              <a:rPr lang="en-CA" spc="-75"/>
              <a:t> </a:t>
            </a:r>
            <a:r>
              <a:rPr lang="en-CA" spc="-114"/>
              <a:t>Living</a:t>
            </a:r>
            <a:r>
              <a:rPr lang="en-CA" spc="-70"/>
              <a:t> </a:t>
            </a:r>
            <a:r>
              <a:rPr lang="en-CA" spc="-100"/>
              <a:t>Planet</a:t>
            </a:r>
            <a:r>
              <a:rPr lang="en-CA" spc="-75"/>
              <a:t> </a:t>
            </a:r>
            <a:r>
              <a:rPr lang="en-CA" spc="-95"/>
              <a:t>Report</a:t>
            </a:r>
            <a:r>
              <a:rPr lang="en-CA" spc="-75"/>
              <a:t> </a:t>
            </a:r>
            <a:r>
              <a:rPr lang="en-CA" spc="-110"/>
              <a:t>Canada</a:t>
            </a:r>
            <a:r>
              <a:rPr lang="en-CA" spc="-75"/>
              <a:t> </a:t>
            </a:r>
            <a:r>
              <a:rPr lang="en-CA" spc="-45"/>
              <a:t>for</a:t>
            </a:r>
            <a:r>
              <a:rPr lang="en-CA" spc="-75"/>
              <a:t> </a:t>
            </a:r>
            <a:r>
              <a:rPr lang="en-CA" spc="-40"/>
              <a:t>Kids</a:t>
            </a:r>
            <a:endParaRPr lang="en-CA" spc="-40" dirty="0"/>
          </a:p>
        </p:txBody>
      </p:sp>
      <p:sp>
        <p:nvSpPr>
          <p:cNvPr id="8" name="Slide Number Placeholder 7">
            <a:extLst>
              <a:ext uri="{FF2B5EF4-FFF2-40B4-BE49-F238E27FC236}">
                <a16:creationId xmlns:a16="http://schemas.microsoft.com/office/drawing/2014/main" id="{58494240-7751-A0F0-A5BF-755BE01AA15F}"/>
              </a:ext>
            </a:extLst>
          </p:cNvPr>
          <p:cNvSpPr>
            <a:spLocks noGrp="1"/>
          </p:cNvSpPr>
          <p:nvPr>
            <p:ph type="sldNum" sz="quarter" idx="11"/>
          </p:nvPr>
        </p:nvSpPr>
        <p:spPr/>
        <p:txBody>
          <a:bodyPr/>
          <a:lstStyle/>
          <a:p>
            <a:pPr marL="38100">
              <a:lnSpc>
                <a:spcPct val="100000"/>
              </a:lnSpc>
              <a:spcBef>
                <a:spcPts val="200"/>
              </a:spcBef>
            </a:pPr>
            <a:fld id="{81D60167-4931-47E6-BA6A-407CBD079E47}" type="slidenum">
              <a:rPr lang="en-CA" spc="-50" smtClean="0"/>
              <a:t>‹#›</a:t>
            </a:fld>
            <a:endParaRPr lang="en-CA" spc="-50" dirty="0"/>
          </a:p>
        </p:txBody>
      </p:sp>
    </p:spTree>
    <p:extLst>
      <p:ext uri="{BB962C8B-B14F-4D97-AF65-F5344CB8AC3E}">
        <p14:creationId xmlns:p14="http://schemas.microsoft.com/office/powerpoint/2010/main" val="25194335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5E3707E8-5041-133D-8BB4-AA9C4CC2CD7D}"/>
              </a:ext>
            </a:extLst>
          </p:cNvPr>
          <p:cNvSpPr>
            <a:spLocks noGrp="1"/>
          </p:cNvSpPr>
          <p:nvPr>
            <p:ph type="ftr" sz="quarter" idx="10"/>
          </p:nvPr>
        </p:nvSpPr>
        <p:spPr/>
        <p:txBody>
          <a:bodyPr/>
          <a:lstStyle/>
          <a:p>
            <a:pPr marL="12700">
              <a:lnSpc>
                <a:spcPct val="100000"/>
              </a:lnSpc>
              <a:spcBef>
                <a:spcPts val="200"/>
              </a:spcBef>
            </a:pPr>
            <a:r>
              <a:rPr lang="en-CA" spc="-95"/>
              <a:t>Mission:</a:t>
            </a:r>
            <a:r>
              <a:rPr lang="en-CA" spc="-75"/>
              <a:t> </a:t>
            </a:r>
            <a:r>
              <a:rPr lang="en-CA" spc="-114"/>
              <a:t>Explore</a:t>
            </a:r>
            <a:r>
              <a:rPr lang="en-CA" spc="-75"/>
              <a:t> </a:t>
            </a:r>
            <a:r>
              <a:rPr lang="en-CA" spc="-70"/>
              <a:t>to</a:t>
            </a:r>
            <a:r>
              <a:rPr lang="en-CA" spc="-75"/>
              <a:t> </a:t>
            </a:r>
            <a:r>
              <a:rPr lang="en-CA" spc="-114"/>
              <a:t>Restore</a:t>
            </a:r>
            <a:r>
              <a:rPr lang="en-CA" spc="-75"/>
              <a:t> </a:t>
            </a:r>
            <a:r>
              <a:rPr lang="en-CA"/>
              <a:t>—</a:t>
            </a:r>
            <a:r>
              <a:rPr lang="en-CA" spc="-75"/>
              <a:t> </a:t>
            </a:r>
            <a:r>
              <a:rPr lang="en-CA" spc="-114"/>
              <a:t>Living</a:t>
            </a:r>
            <a:r>
              <a:rPr lang="en-CA" spc="-70"/>
              <a:t> </a:t>
            </a:r>
            <a:r>
              <a:rPr lang="en-CA" spc="-100"/>
              <a:t>Planet</a:t>
            </a:r>
            <a:r>
              <a:rPr lang="en-CA" spc="-75"/>
              <a:t> </a:t>
            </a:r>
            <a:r>
              <a:rPr lang="en-CA" spc="-95"/>
              <a:t>Report</a:t>
            </a:r>
            <a:r>
              <a:rPr lang="en-CA" spc="-75"/>
              <a:t> </a:t>
            </a:r>
            <a:r>
              <a:rPr lang="en-CA" spc="-110"/>
              <a:t>Canada</a:t>
            </a:r>
            <a:r>
              <a:rPr lang="en-CA" spc="-75"/>
              <a:t> </a:t>
            </a:r>
            <a:r>
              <a:rPr lang="en-CA" spc="-45"/>
              <a:t>for</a:t>
            </a:r>
            <a:r>
              <a:rPr lang="en-CA" spc="-75"/>
              <a:t> </a:t>
            </a:r>
            <a:r>
              <a:rPr lang="en-CA" spc="-40"/>
              <a:t>Kids</a:t>
            </a:r>
            <a:endParaRPr lang="en-CA" spc="-40" dirty="0"/>
          </a:p>
        </p:txBody>
      </p:sp>
      <p:sp>
        <p:nvSpPr>
          <p:cNvPr id="9" name="Slide Number Placeholder 8">
            <a:extLst>
              <a:ext uri="{FF2B5EF4-FFF2-40B4-BE49-F238E27FC236}">
                <a16:creationId xmlns:a16="http://schemas.microsoft.com/office/drawing/2014/main" id="{FC3120B1-4466-389C-DA3F-82D4253C4B08}"/>
              </a:ext>
            </a:extLst>
          </p:cNvPr>
          <p:cNvSpPr>
            <a:spLocks noGrp="1"/>
          </p:cNvSpPr>
          <p:nvPr>
            <p:ph type="sldNum" sz="quarter" idx="11"/>
          </p:nvPr>
        </p:nvSpPr>
        <p:spPr/>
        <p:txBody>
          <a:bodyPr/>
          <a:lstStyle/>
          <a:p>
            <a:pPr marL="38100">
              <a:lnSpc>
                <a:spcPct val="100000"/>
              </a:lnSpc>
              <a:spcBef>
                <a:spcPts val="200"/>
              </a:spcBef>
            </a:pPr>
            <a:fld id="{81D60167-4931-47E6-BA6A-407CBD079E47}" type="slidenum">
              <a:rPr lang="en-CA" spc="-50" smtClean="0"/>
              <a:t>‹#›</a:t>
            </a:fld>
            <a:endParaRPr lang="en-CA" spc="-50" dirty="0"/>
          </a:p>
        </p:txBody>
      </p:sp>
    </p:spTree>
    <p:extLst>
      <p:ext uri="{BB962C8B-B14F-4D97-AF65-F5344CB8AC3E}">
        <p14:creationId xmlns:p14="http://schemas.microsoft.com/office/powerpoint/2010/main" val="2898455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8050" b="0" i="0">
                <a:solidFill>
                  <a:srgbClr val="2E3092"/>
                </a:solidFill>
                <a:latin typeface="Arial MT"/>
                <a:cs typeface="Arial MT"/>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defRPr sz="1350" b="0" i="0">
                <a:solidFill>
                  <a:schemeClr val="bg1"/>
                </a:solidFill>
                <a:latin typeface="Arial Black"/>
                <a:cs typeface="Arial Black"/>
              </a:defRPr>
            </a:lvl1pPr>
          </a:lstStyle>
          <a:p>
            <a:pPr marL="12700">
              <a:lnSpc>
                <a:spcPct val="100000"/>
              </a:lnSpc>
              <a:spcBef>
                <a:spcPts val="200"/>
              </a:spcBef>
            </a:pPr>
            <a:r>
              <a:rPr spc="-95" dirty="0"/>
              <a:t>Mission:</a:t>
            </a:r>
            <a:r>
              <a:rPr spc="-75" dirty="0"/>
              <a:t> </a:t>
            </a:r>
            <a:r>
              <a:rPr spc="-114" dirty="0"/>
              <a:t>Explore</a:t>
            </a:r>
            <a:r>
              <a:rPr spc="-75" dirty="0"/>
              <a:t> </a:t>
            </a:r>
            <a:r>
              <a:rPr spc="-70" dirty="0"/>
              <a:t>to</a:t>
            </a:r>
            <a:r>
              <a:rPr spc="-75" dirty="0"/>
              <a:t> </a:t>
            </a:r>
            <a:r>
              <a:rPr spc="-114" dirty="0"/>
              <a:t>Restore</a:t>
            </a:r>
            <a:r>
              <a:rPr spc="-75" dirty="0"/>
              <a:t> </a:t>
            </a:r>
            <a:r>
              <a:rPr dirty="0"/>
              <a:t>—</a:t>
            </a:r>
            <a:r>
              <a:rPr spc="-75" dirty="0"/>
              <a:t> </a:t>
            </a:r>
            <a:r>
              <a:rPr spc="-114" dirty="0"/>
              <a:t>Living</a:t>
            </a:r>
            <a:r>
              <a:rPr spc="-70" dirty="0"/>
              <a:t> </a:t>
            </a:r>
            <a:r>
              <a:rPr spc="-100" dirty="0"/>
              <a:t>Planet</a:t>
            </a:r>
            <a:r>
              <a:rPr spc="-75" dirty="0"/>
              <a:t> </a:t>
            </a:r>
            <a:r>
              <a:rPr spc="-95" dirty="0"/>
              <a:t>Report</a:t>
            </a:r>
            <a:r>
              <a:rPr spc="-75" dirty="0"/>
              <a:t> </a:t>
            </a:r>
            <a:r>
              <a:rPr spc="-110" dirty="0"/>
              <a:t>Canada</a:t>
            </a:r>
            <a:r>
              <a:rPr spc="-75" dirty="0"/>
              <a:t> </a:t>
            </a:r>
            <a:r>
              <a:rPr spc="-45" dirty="0"/>
              <a:t>for</a:t>
            </a:r>
            <a:r>
              <a:rPr spc="-75" dirty="0"/>
              <a:t> </a:t>
            </a:r>
            <a:r>
              <a:rPr spc="-40" dirty="0"/>
              <a:t>Kids</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5/28/2026</a:t>
            </a:fld>
            <a:endParaRPr lang="en-US"/>
          </a:p>
        </p:txBody>
      </p:sp>
      <p:sp>
        <p:nvSpPr>
          <p:cNvPr id="6" name="Holder 6"/>
          <p:cNvSpPr>
            <a:spLocks noGrp="1"/>
          </p:cNvSpPr>
          <p:nvPr>
            <p:ph type="sldNum" sz="quarter" idx="7"/>
          </p:nvPr>
        </p:nvSpPr>
        <p:spPr/>
        <p:txBody>
          <a:bodyPr lIns="0" tIns="0" rIns="0" bIns="0"/>
          <a:lstStyle>
            <a:lvl1pPr>
              <a:defRPr sz="1350" b="0" i="0">
                <a:solidFill>
                  <a:schemeClr val="bg1"/>
                </a:solidFill>
                <a:latin typeface="Arial Black"/>
                <a:cs typeface="Arial Black"/>
              </a:defRPr>
            </a:lvl1pPr>
          </a:lstStyle>
          <a:p>
            <a:pPr marL="38100">
              <a:lnSpc>
                <a:spcPct val="100000"/>
              </a:lnSpc>
              <a:spcBef>
                <a:spcPts val="200"/>
              </a:spcBef>
            </a:pPr>
            <a:fld id="{81D60167-4931-47E6-BA6A-407CBD079E47}" type="slidenum">
              <a:rPr spc="-50" dirty="0"/>
              <a:t>‹#›</a:t>
            </a:fld>
            <a:endParaRPr spc="-50"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6766A821-2B72-EE21-90BF-FFBF2C8C4F70}"/>
              </a:ext>
            </a:extLst>
          </p:cNvPr>
          <p:cNvSpPr>
            <a:spLocks noGrp="1"/>
          </p:cNvSpPr>
          <p:nvPr>
            <p:ph type="ftr" sz="quarter" idx="10"/>
          </p:nvPr>
        </p:nvSpPr>
        <p:spPr/>
        <p:txBody>
          <a:bodyPr/>
          <a:lstStyle/>
          <a:p>
            <a:pPr marL="12700">
              <a:lnSpc>
                <a:spcPct val="100000"/>
              </a:lnSpc>
              <a:spcBef>
                <a:spcPts val="200"/>
              </a:spcBef>
            </a:pPr>
            <a:r>
              <a:rPr lang="en-CA" spc="-95"/>
              <a:t>Mission:</a:t>
            </a:r>
            <a:r>
              <a:rPr lang="en-CA" spc="-75"/>
              <a:t> </a:t>
            </a:r>
            <a:r>
              <a:rPr lang="en-CA" spc="-114"/>
              <a:t>Explore</a:t>
            </a:r>
            <a:r>
              <a:rPr lang="en-CA" spc="-75"/>
              <a:t> </a:t>
            </a:r>
            <a:r>
              <a:rPr lang="en-CA" spc="-70"/>
              <a:t>to</a:t>
            </a:r>
            <a:r>
              <a:rPr lang="en-CA" spc="-75"/>
              <a:t> </a:t>
            </a:r>
            <a:r>
              <a:rPr lang="en-CA" spc="-114"/>
              <a:t>Restore</a:t>
            </a:r>
            <a:r>
              <a:rPr lang="en-CA" spc="-75"/>
              <a:t> </a:t>
            </a:r>
            <a:r>
              <a:rPr lang="en-CA"/>
              <a:t>—</a:t>
            </a:r>
            <a:r>
              <a:rPr lang="en-CA" spc="-75"/>
              <a:t> </a:t>
            </a:r>
            <a:r>
              <a:rPr lang="en-CA" spc="-114"/>
              <a:t>Living</a:t>
            </a:r>
            <a:r>
              <a:rPr lang="en-CA" spc="-70"/>
              <a:t> </a:t>
            </a:r>
            <a:r>
              <a:rPr lang="en-CA" spc="-100"/>
              <a:t>Planet</a:t>
            </a:r>
            <a:r>
              <a:rPr lang="en-CA" spc="-75"/>
              <a:t> </a:t>
            </a:r>
            <a:r>
              <a:rPr lang="en-CA" spc="-95"/>
              <a:t>Report</a:t>
            </a:r>
            <a:r>
              <a:rPr lang="en-CA" spc="-75"/>
              <a:t> </a:t>
            </a:r>
            <a:r>
              <a:rPr lang="en-CA" spc="-110"/>
              <a:t>Canada</a:t>
            </a:r>
            <a:r>
              <a:rPr lang="en-CA" spc="-75"/>
              <a:t> </a:t>
            </a:r>
            <a:r>
              <a:rPr lang="en-CA" spc="-45"/>
              <a:t>for</a:t>
            </a:r>
            <a:r>
              <a:rPr lang="en-CA" spc="-75"/>
              <a:t> </a:t>
            </a:r>
            <a:r>
              <a:rPr lang="en-CA" spc="-40"/>
              <a:t>Kids</a:t>
            </a:r>
            <a:endParaRPr lang="en-CA" spc="-40" dirty="0"/>
          </a:p>
        </p:txBody>
      </p:sp>
      <p:sp>
        <p:nvSpPr>
          <p:cNvPr id="7" name="Slide Number Placeholder 6">
            <a:extLst>
              <a:ext uri="{FF2B5EF4-FFF2-40B4-BE49-F238E27FC236}">
                <a16:creationId xmlns:a16="http://schemas.microsoft.com/office/drawing/2014/main" id="{C4CE364C-1D24-7257-1DE0-97B631B456C4}"/>
              </a:ext>
            </a:extLst>
          </p:cNvPr>
          <p:cNvSpPr>
            <a:spLocks noGrp="1"/>
          </p:cNvSpPr>
          <p:nvPr>
            <p:ph type="sldNum" sz="quarter" idx="11"/>
          </p:nvPr>
        </p:nvSpPr>
        <p:spPr/>
        <p:txBody>
          <a:bodyPr/>
          <a:lstStyle/>
          <a:p>
            <a:pPr marL="38100">
              <a:lnSpc>
                <a:spcPct val="100000"/>
              </a:lnSpc>
              <a:spcBef>
                <a:spcPts val="200"/>
              </a:spcBef>
            </a:pPr>
            <a:fld id="{81D60167-4931-47E6-BA6A-407CBD079E47}" type="slidenum">
              <a:rPr lang="en-CA" spc="-50" smtClean="0"/>
              <a:t>‹#›</a:t>
            </a:fld>
            <a:endParaRPr lang="en-CA" spc="-50" dirty="0"/>
          </a:p>
        </p:txBody>
      </p:sp>
    </p:spTree>
    <p:extLst>
      <p:ext uri="{BB962C8B-B14F-4D97-AF65-F5344CB8AC3E}">
        <p14:creationId xmlns:p14="http://schemas.microsoft.com/office/powerpoint/2010/main" val="8293702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7E8778B-BAF9-410D-AB35-F872CFB4E84C}"/>
              </a:ext>
            </a:extLst>
          </p:cNvPr>
          <p:cNvSpPr>
            <a:spLocks noGrp="1"/>
          </p:cNvSpPr>
          <p:nvPr>
            <p:ph type="ftr" sz="quarter" idx="10"/>
          </p:nvPr>
        </p:nvSpPr>
        <p:spPr/>
        <p:txBody>
          <a:bodyPr/>
          <a:lstStyle/>
          <a:p>
            <a:pPr marL="12700">
              <a:lnSpc>
                <a:spcPct val="100000"/>
              </a:lnSpc>
              <a:spcBef>
                <a:spcPts val="200"/>
              </a:spcBef>
            </a:pPr>
            <a:r>
              <a:rPr lang="en-CA" spc="-95"/>
              <a:t>Mission:</a:t>
            </a:r>
            <a:r>
              <a:rPr lang="en-CA" spc="-75"/>
              <a:t> </a:t>
            </a:r>
            <a:r>
              <a:rPr lang="en-CA" spc="-114"/>
              <a:t>Explore</a:t>
            </a:r>
            <a:r>
              <a:rPr lang="en-CA" spc="-75"/>
              <a:t> </a:t>
            </a:r>
            <a:r>
              <a:rPr lang="en-CA" spc="-70"/>
              <a:t>to</a:t>
            </a:r>
            <a:r>
              <a:rPr lang="en-CA" spc="-75"/>
              <a:t> </a:t>
            </a:r>
            <a:r>
              <a:rPr lang="en-CA" spc="-114"/>
              <a:t>Restore</a:t>
            </a:r>
            <a:r>
              <a:rPr lang="en-CA" spc="-75"/>
              <a:t> </a:t>
            </a:r>
            <a:r>
              <a:rPr lang="en-CA"/>
              <a:t>—</a:t>
            </a:r>
            <a:r>
              <a:rPr lang="en-CA" spc="-75"/>
              <a:t> </a:t>
            </a:r>
            <a:r>
              <a:rPr lang="en-CA" spc="-114"/>
              <a:t>Living</a:t>
            </a:r>
            <a:r>
              <a:rPr lang="en-CA" spc="-70"/>
              <a:t> </a:t>
            </a:r>
            <a:r>
              <a:rPr lang="en-CA" spc="-100"/>
              <a:t>Planet</a:t>
            </a:r>
            <a:r>
              <a:rPr lang="en-CA" spc="-75"/>
              <a:t> </a:t>
            </a:r>
            <a:r>
              <a:rPr lang="en-CA" spc="-95"/>
              <a:t>Report</a:t>
            </a:r>
            <a:r>
              <a:rPr lang="en-CA" spc="-75"/>
              <a:t> </a:t>
            </a:r>
            <a:r>
              <a:rPr lang="en-CA" spc="-110"/>
              <a:t>Canada</a:t>
            </a:r>
            <a:r>
              <a:rPr lang="en-CA" spc="-75"/>
              <a:t> </a:t>
            </a:r>
            <a:r>
              <a:rPr lang="en-CA" spc="-45"/>
              <a:t>for</a:t>
            </a:r>
            <a:r>
              <a:rPr lang="en-CA" spc="-75"/>
              <a:t> </a:t>
            </a:r>
            <a:r>
              <a:rPr lang="en-CA" spc="-40"/>
              <a:t>Kids</a:t>
            </a:r>
            <a:endParaRPr lang="en-CA" spc="-40" dirty="0"/>
          </a:p>
        </p:txBody>
      </p:sp>
      <p:sp>
        <p:nvSpPr>
          <p:cNvPr id="6" name="Slide Number Placeholder 5">
            <a:extLst>
              <a:ext uri="{FF2B5EF4-FFF2-40B4-BE49-F238E27FC236}">
                <a16:creationId xmlns:a16="http://schemas.microsoft.com/office/drawing/2014/main" id="{13E652D5-4076-D833-F538-CD0A9A746E99}"/>
              </a:ext>
            </a:extLst>
          </p:cNvPr>
          <p:cNvSpPr>
            <a:spLocks noGrp="1"/>
          </p:cNvSpPr>
          <p:nvPr>
            <p:ph type="sldNum" sz="quarter" idx="11"/>
          </p:nvPr>
        </p:nvSpPr>
        <p:spPr/>
        <p:txBody>
          <a:bodyPr/>
          <a:lstStyle/>
          <a:p>
            <a:pPr marL="38100">
              <a:lnSpc>
                <a:spcPct val="100000"/>
              </a:lnSpc>
              <a:spcBef>
                <a:spcPts val="200"/>
              </a:spcBef>
            </a:pPr>
            <a:fld id="{81D60167-4931-47E6-BA6A-407CBD079E47}" type="slidenum">
              <a:rPr lang="en-CA" spc="-50" smtClean="0"/>
              <a:t>‹#›</a:t>
            </a:fld>
            <a:endParaRPr lang="en-CA" spc="-50" dirty="0"/>
          </a:p>
        </p:txBody>
      </p:sp>
    </p:spTree>
    <p:extLst>
      <p:ext uri="{BB962C8B-B14F-4D97-AF65-F5344CB8AC3E}">
        <p14:creationId xmlns:p14="http://schemas.microsoft.com/office/powerpoint/2010/main" val="14266890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D8BFDB93-8EA2-B837-D38F-D2F45D76450E}"/>
              </a:ext>
            </a:extLst>
          </p:cNvPr>
          <p:cNvSpPr>
            <a:spLocks noGrp="1"/>
          </p:cNvSpPr>
          <p:nvPr>
            <p:ph type="ftr" sz="quarter" idx="10"/>
          </p:nvPr>
        </p:nvSpPr>
        <p:spPr/>
        <p:txBody>
          <a:bodyPr/>
          <a:lstStyle/>
          <a:p>
            <a:pPr marL="12700">
              <a:lnSpc>
                <a:spcPct val="100000"/>
              </a:lnSpc>
              <a:spcBef>
                <a:spcPts val="200"/>
              </a:spcBef>
            </a:pPr>
            <a:r>
              <a:rPr lang="en-CA" spc="-95"/>
              <a:t>Mission:</a:t>
            </a:r>
            <a:r>
              <a:rPr lang="en-CA" spc="-75"/>
              <a:t> </a:t>
            </a:r>
            <a:r>
              <a:rPr lang="en-CA" spc="-114"/>
              <a:t>Explore</a:t>
            </a:r>
            <a:r>
              <a:rPr lang="en-CA" spc="-75"/>
              <a:t> </a:t>
            </a:r>
            <a:r>
              <a:rPr lang="en-CA" spc="-70"/>
              <a:t>to</a:t>
            </a:r>
            <a:r>
              <a:rPr lang="en-CA" spc="-75"/>
              <a:t> </a:t>
            </a:r>
            <a:r>
              <a:rPr lang="en-CA" spc="-114"/>
              <a:t>Restore</a:t>
            </a:r>
            <a:r>
              <a:rPr lang="en-CA" spc="-75"/>
              <a:t> </a:t>
            </a:r>
            <a:r>
              <a:rPr lang="en-CA"/>
              <a:t>—</a:t>
            </a:r>
            <a:r>
              <a:rPr lang="en-CA" spc="-75"/>
              <a:t> </a:t>
            </a:r>
            <a:r>
              <a:rPr lang="en-CA" spc="-114"/>
              <a:t>Living</a:t>
            </a:r>
            <a:r>
              <a:rPr lang="en-CA" spc="-70"/>
              <a:t> </a:t>
            </a:r>
            <a:r>
              <a:rPr lang="en-CA" spc="-100"/>
              <a:t>Planet</a:t>
            </a:r>
            <a:r>
              <a:rPr lang="en-CA" spc="-75"/>
              <a:t> </a:t>
            </a:r>
            <a:r>
              <a:rPr lang="en-CA" spc="-95"/>
              <a:t>Report</a:t>
            </a:r>
            <a:r>
              <a:rPr lang="en-CA" spc="-75"/>
              <a:t> </a:t>
            </a:r>
            <a:r>
              <a:rPr lang="en-CA" spc="-110"/>
              <a:t>Canada</a:t>
            </a:r>
            <a:r>
              <a:rPr lang="en-CA" spc="-75"/>
              <a:t> </a:t>
            </a:r>
            <a:r>
              <a:rPr lang="en-CA" spc="-45"/>
              <a:t>for</a:t>
            </a:r>
            <a:r>
              <a:rPr lang="en-CA" spc="-75"/>
              <a:t> </a:t>
            </a:r>
            <a:r>
              <a:rPr lang="en-CA" spc="-40"/>
              <a:t>Kids</a:t>
            </a:r>
            <a:endParaRPr lang="en-CA" spc="-40" dirty="0"/>
          </a:p>
        </p:txBody>
      </p:sp>
      <p:sp>
        <p:nvSpPr>
          <p:cNvPr id="8" name="Slide Number Placeholder 7">
            <a:extLst>
              <a:ext uri="{FF2B5EF4-FFF2-40B4-BE49-F238E27FC236}">
                <a16:creationId xmlns:a16="http://schemas.microsoft.com/office/drawing/2014/main" id="{A69076F7-5E94-821E-9844-7375FA29CF5B}"/>
              </a:ext>
            </a:extLst>
          </p:cNvPr>
          <p:cNvSpPr>
            <a:spLocks noGrp="1"/>
          </p:cNvSpPr>
          <p:nvPr>
            <p:ph type="sldNum" sz="quarter" idx="11"/>
          </p:nvPr>
        </p:nvSpPr>
        <p:spPr/>
        <p:txBody>
          <a:bodyPr/>
          <a:lstStyle/>
          <a:p>
            <a:pPr marL="38100">
              <a:lnSpc>
                <a:spcPct val="100000"/>
              </a:lnSpc>
              <a:spcBef>
                <a:spcPts val="200"/>
              </a:spcBef>
            </a:pPr>
            <a:fld id="{81D60167-4931-47E6-BA6A-407CBD079E47}" type="slidenum">
              <a:rPr lang="en-CA" spc="-50" smtClean="0"/>
              <a:t>‹#›</a:t>
            </a:fld>
            <a:endParaRPr lang="en-CA" spc="-50" dirty="0"/>
          </a:p>
        </p:txBody>
      </p:sp>
    </p:spTree>
    <p:extLst>
      <p:ext uri="{BB962C8B-B14F-4D97-AF65-F5344CB8AC3E}">
        <p14:creationId xmlns:p14="http://schemas.microsoft.com/office/powerpoint/2010/main" val="42175850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65BA20DF-A8EF-71E4-F3AF-930BF93AE2A4}"/>
              </a:ext>
            </a:extLst>
          </p:cNvPr>
          <p:cNvSpPr>
            <a:spLocks noGrp="1"/>
          </p:cNvSpPr>
          <p:nvPr>
            <p:ph type="ftr" sz="quarter" idx="10"/>
          </p:nvPr>
        </p:nvSpPr>
        <p:spPr/>
        <p:txBody>
          <a:bodyPr/>
          <a:lstStyle/>
          <a:p>
            <a:pPr marL="12700">
              <a:lnSpc>
                <a:spcPct val="100000"/>
              </a:lnSpc>
              <a:spcBef>
                <a:spcPts val="200"/>
              </a:spcBef>
            </a:pPr>
            <a:r>
              <a:rPr lang="en-CA" spc="-95"/>
              <a:t>Mission:</a:t>
            </a:r>
            <a:r>
              <a:rPr lang="en-CA" spc="-75"/>
              <a:t> </a:t>
            </a:r>
            <a:r>
              <a:rPr lang="en-CA" spc="-114"/>
              <a:t>Explore</a:t>
            </a:r>
            <a:r>
              <a:rPr lang="en-CA" spc="-75"/>
              <a:t> </a:t>
            </a:r>
            <a:r>
              <a:rPr lang="en-CA" spc="-70"/>
              <a:t>to</a:t>
            </a:r>
            <a:r>
              <a:rPr lang="en-CA" spc="-75"/>
              <a:t> </a:t>
            </a:r>
            <a:r>
              <a:rPr lang="en-CA" spc="-114"/>
              <a:t>Restore</a:t>
            </a:r>
            <a:r>
              <a:rPr lang="en-CA" spc="-75"/>
              <a:t> </a:t>
            </a:r>
            <a:r>
              <a:rPr lang="en-CA"/>
              <a:t>—</a:t>
            </a:r>
            <a:r>
              <a:rPr lang="en-CA" spc="-75"/>
              <a:t> </a:t>
            </a:r>
            <a:r>
              <a:rPr lang="en-CA" spc="-114"/>
              <a:t>Living</a:t>
            </a:r>
            <a:r>
              <a:rPr lang="en-CA" spc="-70"/>
              <a:t> </a:t>
            </a:r>
            <a:r>
              <a:rPr lang="en-CA" spc="-100"/>
              <a:t>Planet</a:t>
            </a:r>
            <a:r>
              <a:rPr lang="en-CA" spc="-75"/>
              <a:t> </a:t>
            </a:r>
            <a:r>
              <a:rPr lang="en-CA" spc="-95"/>
              <a:t>Report</a:t>
            </a:r>
            <a:r>
              <a:rPr lang="en-CA" spc="-75"/>
              <a:t> </a:t>
            </a:r>
            <a:r>
              <a:rPr lang="en-CA" spc="-110"/>
              <a:t>Canada</a:t>
            </a:r>
            <a:r>
              <a:rPr lang="en-CA" spc="-75"/>
              <a:t> </a:t>
            </a:r>
            <a:r>
              <a:rPr lang="en-CA" spc="-45"/>
              <a:t>for</a:t>
            </a:r>
            <a:r>
              <a:rPr lang="en-CA" spc="-75"/>
              <a:t> </a:t>
            </a:r>
            <a:r>
              <a:rPr lang="en-CA" spc="-40"/>
              <a:t>Kids</a:t>
            </a:r>
            <a:endParaRPr lang="en-CA" spc="-40" dirty="0"/>
          </a:p>
        </p:txBody>
      </p:sp>
      <p:sp>
        <p:nvSpPr>
          <p:cNvPr id="8" name="Slide Number Placeholder 7">
            <a:extLst>
              <a:ext uri="{FF2B5EF4-FFF2-40B4-BE49-F238E27FC236}">
                <a16:creationId xmlns:a16="http://schemas.microsoft.com/office/drawing/2014/main" id="{58494240-7751-A0F0-A5BF-755BE01AA15F}"/>
              </a:ext>
            </a:extLst>
          </p:cNvPr>
          <p:cNvSpPr>
            <a:spLocks noGrp="1"/>
          </p:cNvSpPr>
          <p:nvPr>
            <p:ph type="sldNum" sz="quarter" idx="11"/>
          </p:nvPr>
        </p:nvSpPr>
        <p:spPr/>
        <p:txBody>
          <a:bodyPr/>
          <a:lstStyle/>
          <a:p>
            <a:pPr marL="38100">
              <a:lnSpc>
                <a:spcPct val="100000"/>
              </a:lnSpc>
              <a:spcBef>
                <a:spcPts val="200"/>
              </a:spcBef>
            </a:pPr>
            <a:fld id="{81D60167-4931-47E6-BA6A-407CBD079E47}" type="slidenum">
              <a:rPr lang="en-CA" spc="-50" smtClean="0"/>
              <a:t>‹#›</a:t>
            </a:fld>
            <a:endParaRPr lang="en-CA" spc="-50" dirty="0"/>
          </a:p>
        </p:txBody>
      </p:sp>
    </p:spTree>
    <p:extLst>
      <p:ext uri="{BB962C8B-B14F-4D97-AF65-F5344CB8AC3E}">
        <p14:creationId xmlns:p14="http://schemas.microsoft.com/office/powerpoint/2010/main" val="4598889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5E3707E8-5041-133D-8BB4-AA9C4CC2CD7D}"/>
              </a:ext>
            </a:extLst>
          </p:cNvPr>
          <p:cNvSpPr>
            <a:spLocks noGrp="1"/>
          </p:cNvSpPr>
          <p:nvPr>
            <p:ph type="ftr" sz="quarter" idx="10"/>
          </p:nvPr>
        </p:nvSpPr>
        <p:spPr/>
        <p:txBody>
          <a:bodyPr/>
          <a:lstStyle/>
          <a:p>
            <a:pPr marL="12700">
              <a:lnSpc>
                <a:spcPct val="100000"/>
              </a:lnSpc>
              <a:spcBef>
                <a:spcPts val="200"/>
              </a:spcBef>
            </a:pPr>
            <a:r>
              <a:rPr lang="en-CA" spc="-95"/>
              <a:t>Mission:</a:t>
            </a:r>
            <a:r>
              <a:rPr lang="en-CA" spc="-75"/>
              <a:t> </a:t>
            </a:r>
            <a:r>
              <a:rPr lang="en-CA" spc="-114"/>
              <a:t>Explore</a:t>
            </a:r>
            <a:r>
              <a:rPr lang="en-CA" spc="-75"/>
              <a:t> </a:t>
            </a:r>
            <a:r>
              <a:rPr lang="en-CA" spc="-70"/>
              <a:t>to</a:t>
            </a:r>
            <a:r>
              <a:rPr lang="en-CA" spc="-75"/>
              <a:t> </a:t>
            </a:r>
            <a:r>
              <a:rPr lang="en-CA" spc="-114"/>
              <a:t>Restore</a:t>
            </a:r>
            <a:r>
              <a:rPr lang="en-CA" spc="-75"/>
              <a:t> </a:t>
            </a:r>
            <a:r>
              <a:rPr lang="en-CA"/>
              <a:t>—</a:t>
            </a:r>
            <a:r>
              <a:rPr lang="en-CA" spc="-75"/>
              <a:t> </a:t>
            </a:r>
            <a:r>
              <a:rPr lang="en-CA" spc="-114"/>
              <a:t>Living</a:t>
            </a:r>
            <a:r>
              <a:rPr lang="en-CA" spc="-70"/>
              <a:t> </a:t>
            </a:r>
            <a:r>
              <a:rPr lang="en-CA" spc="-100"/>
              <a:t>Planet</a:t>
            </a:r>
            <a:r>
              <a:rPr lang="en-CA" spc="-75"/>
              <a:t> </a:t>
            </a:r>
            <a:r>
              <a:rPr lang="en-CA" spc="-95"/>
              <a:t>Report</a:t>
            </a:r>
            <a:r>
              <a:rPr lang="en-CA" spc="-75"/>
              <a:t> </a:t>
            </a:r>
            <a:r>
              <a:rPr lang="en-CA" spc="-110"/>
              <a:t>Canada</a:t>
            </a:r>
            <a:r>
              <a:rPr lang="en-CA" spc="-75"/>
              <a:t> </a:t>
            </a:r>
            <a:r>
              <a:rPr lang="en-CA" spc="-45"/>
              <a:t>for</a:t>
            </a:r>
            <a:r>
              <a:rPr lang="en-CA" spc="-75"/>
              <a:t> </a:t>
            </a:r>
            <a:r>
              <a:rPr lang="en-CA" spc="-40"/>
              <a:t>Kids</a:t>
            </a:r>
            <a:endParaRPr lang="en-CA" spc="-40" dirty="0"/>
          </a:p>
        </p:txBody>
      </p:sp>
      <p:sp>
        <p:nvSpPr>
          <p:cNvPr id="9" name="Slide Number Placeholder 8">
            <a:extLst>
              <a:ext uri="{FF2B5EF4-FFF2-40B4-BE49-F238E27FC236}">
                <a16:creationId xmlns:a16="http://schemas.microsoft.com/office/drawing/2014/main" id="{FC3120B1-4466-389C-DA3F-82D4253C4B08}"/>
              </a:ext>
            </a:extLst>
          </p:cNvPr>
          <p:cNvSpPr>
            <a:spLocks noGrp="1"/>
          </p:cNvSpPr>
          <p:nvPr>
            <p:ph type="sldNum" sz="quarter" idx="11"/>
          </p:nvPr>
        </p:nvSpPr>
        <p:spPr/>
        <p:txBody>
          <a:bodyPr/>
          <a:lstStyle/>
          <a:p>
            <a:pPr marL="38100">
              <a:lnSpc>
                <a:spcPct val="100000"/>
              </a:lnSpc>
              <a:spcBef>
                <a:spcPts val="200"/>
              </a:spcBef>
            </a:pPr>
            <a:fld id="{81D60167-4931-47E6-BA6A-407CBD079E47}" type="slidenum">
              <a:rPr lang="en-CA" spc="-50" smtClean="0"/>
              <a:t>‹#›</a:t>
            </a:fld>
            <a:endParaRPr lang="en-CA" spc="-50" dirty="0"/>
          </a:p>
        </p:txBody>
      </p:sp>
    </p:spTree>
    <p:extLst>
      <p:ext uri="{BB962C8B-B14F-4D97-AF65-F5344CB8AC3E}">
        <p14:creationId xmlns:p14="http://schemas.microsoft.com/office/powerpoint/2010/main" val="29610377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6766A821-2B72-EE21-90BF-FFBF2C8C4F70}"/>
              </a:ext>
            </a:extLst>
          </p:cNvPr>
          <p:cNvSpPr>
            <a:spLocks noGrp="1"/>
          </p:cNvSpPr>
          <p:nvPr>
            <p:ph type="ftr" sz="quarter" idx="10"/>
          </p:nvPr>
        </p:nvSpPr>
        <p:spPr/>
        <p:txBody>
          <a:bodyPr/>
          <a:lstStyle/>
          <a:p>
            <a:pPr marL="12700">
              <a:lnSpc>
                <a:spcPct val="100000"/>
              </a:lnSpc>
              <a:spcBef>
                <a:spcPts val="200"/>
              </a:spcBef>
            </a:pPr>
            <a:r>
              <a:rPr lang="en-CA" spc="-95"/>
              <a:t>Mission:</a:t>
            </a:r>
            <a:r>
              <a:rPr lang="en-CA" spc="-75"/>
              <a:t> </a:t>
            </a:r>
            <a:r>
              <a:rPr lang="en-CA" spc="-114"/>
              <a:t>Explore</a:t>
            </a:r>
            <a:r>
              <a:rPr lang="en-CA" spc="-75"/>
              <a:t> </a:t>
            </a:r>
            <a:r>
              <a:rPr lang="en-CA" spc="-70"/>
              <a:t>to</a:t>
            </a:r>
            <a:r>
              <a:rPr lang="en-CA" spc="-75"/>
              <a:t> </a:t>
            </a:r>
            <a:r>
              <a:rPr lang="en-CA" spc="-114"/>
              <a:t>Restore</a:t>
            </a:r>
            <a:r>
              <a:rPr lang="en-CA" spc="-75"/>
              <a:t> </a:t>
            </a:r>
            <a:r>
              <a:rPr lang="en-CA"/>
              <a:t>—</a:t>
            </a:r>
            <a:r>
              <a:rPr lang="en-CA" spc="-75"/>
              <a:t> </a:t>
            </a:r>
            <a:r>
              <a:rPr lang="en-CA" spc="-114"/>
              <a:t>Living</a:t>
            </a:r>
            <a:r>
              <a:rPr lang="en-CA" spc="-70"/>
              <a:t> </a:t>
            </a:r>
            <a:r>
              <a:rPr lang="en-CA" spc="-100"/>
              <a:t>Planet</a:t>
            </a:r>
            <a:r>
              <a:rPr lang="en-CA" spc="-75"/>
              <a:t> </a:t>
            </a:r>
            <a:r>
              <a:rPr lang="en-CA" spc="-95"/>
              <a:t>Report</a:t>
            </a:r>
            <a:r>
              <a:rPr lang="en-CA" spc="-75"/>
              <a:t> </a:t>
            </a:r>
            <a:r>
              <a:rPr lang="en-CA" spc="-110"/>
              <a:t>Canada</a:t>
            </a:r>
            <a:r>
              <a:rPr lang="en-CA" spc="-75"/>
              <a:t> </a:t>
            </a:r>
            <a:r>
              <a:rPr lang="en-CA" spc="-45"/>
              <a:t>for</a:t>
            </a:r>
            <a:r>
              <a:rPr lang="en-CA" spc="-75"/>
              <a:t> </a:t>
            </a:r>
            <a:r>
              <a:rPr lang="en-CA" spc="-40"/>
              <a:t>Kids</a:t>
            </a:r>
            <a:endParaRPr lang="en-CA" spc="-40" dirty="0"/>
          </a:p>
        </p:txBody>
      </p:sp>
      <p:sp>
        <p:nvSpPr>
          <p:cNvPr id="7" name="Slide Number Placeholder 6">
            <a:extLst>
              <a:ext uri="{FF2B5EF4-FFF2-40B4-BE49-F238E27FC236}">
                <a16:creationId xmlns:a16="http://schemas.microsoft.com/office/drawing/2014/main" id="{C4CE364C-1D24-7257-1DE0-97B631B456C4}"/>
              </a:ext>
            </a:extLst>
          </p:cNvPr>
          <p:cNvSpPr>
            <a:spLocks noGrp="1"/>
          </p:cNvSpPr>
          <p:nvPr>
            <p:ph type="sldNum" sz="quarter" idx="11"/>
          </p:nvPr>
        </p:nvSpPr>
        <p:spPr/>
        <p:txBody>
          <a:bodyPr/>
          <a:lstStyle/>
          <a:p>
            <a:pPr marL="38100">
              <a:lnSpc>
                <a:spcPct val="100000"/>
              </a:lnSpc>
              <a:spcBef>
                <a:spcPts val="200"/>
              </a:spcBef>
            </a:pPr>
            <a:fld id="{81D60167-4931-47E6-BA6A-407CBD079E47}" type="slidenum">
              <a:rPr lang="en-CA" spc="-50" smtClean="0"/>
              <a:t>‹#›</a:t>
            </a:fld>
            <a:endParaRPr lang="en-CA" spc="-50" dirty="0"/>
          </a:p>
        </p:txBody>
      </p:sp>
    </p:spTree>
    <p:extLst>
      <p:ext uri="{BB962C8B-B14F-4D97-AF65-F5344CB8AC3E}">
        <p14:creationId xmlns:p14="http://schemas.microsoft.com/office/powerpoint/2010/main" val="21093013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7E8778B-BAF9-410D-AB35-F872CFB4E84C}"/>
              </a:ext>
            </a:extLst>
          </p:cNvPr>
          <p:cNvSpPr>
            <a:spLocks noGrp="1"/>
          </p:cNvSpPr>
          <p:nvPr>
            <p:ph type="ftr" sz="quarter" idx="10"/>
          </p:nvPr>
        </p:nvSpPr>
        <p:spPr/>
        <p:txBody>
          <a:bodyPr/>
          <a:lstStyle/>
          <a:p>
            <a:pPr marL="12700">
              <a:lnSpc>
                <a:spcPct val="100000"/>
              </a:lnSpc>
              <a:spcBef>
                <a:spcPts val="200"/>
              </a:spcBef>
            </a:pPr>
            <a:r>
              <a:rPr lang="en-CA" spc="-95"/>
              <a:t>Mission:</a:t>
            </a:r>
            <a:r>
              <a:rPr lang="en-CA" spc="-75"/>
              <a:t> </a:t>
            </a:r>
            <a:r>
              <a:rPr lang="en-CA" spc="-114"/>
              <a:t>Explore</a:t>
            </a:r>
            <a:r>
              <a:rPr lang="en-CA" spc="-75"/>
              <a:t> </a:t>
            </a:r>
            <a:r>
              <a:rPr lang="en-CA" spc="-70"/>
              <a:t>to</a:t>
            </a:r>
            <a:r>
              <a:rPr lang="en-CA" spc="-75"/>
              <a:t> </a:t>
            </a:r>
            <a:r>
              <a:rPr lang="en-CA" spc="-114"/>
              <a:t>Restore</a:t>
            </a:r>
            <a:r>
              <a:rPr lang="en-CA" spc="-75"/>
              <a:t> </a:t>
            </a:r>
            <a:r>
              <a:rPr lang="en-CA"/>
              <a:t>—</a:t>
            </a:r>
            <a:r>
              <a:rPr lang="en-CA" spc="-75"/>
              <a:t> </a:t>
            </a:r>
            <a:r>
              <a:rPr lang="en-CA" spc="-114"/>
              <a:t>Living</a:t>
            </a:r>
            <a:r>
              <a:rPr lang="en-CA" spc="-70"/>
              <a:t> </a:t>
            </a:r>
            <a:r>
              <a:rPr lang="en-CA" spc="-100"/>
              <a:t>Planet</a:t>
            </a:r>
            <a:r>
              <a:rPr lang="en-CA" spc="-75"/>
              <a:t> </a:t>
            </a:r>
            <a:r>
              <a:rPr lang="en-CA" spc="-95"/>
              <a:t>Report</a:t>
            </a:r>
            <a:r>
              <a:rPr lang="en-CA" spc="-75"/>
              <a:t> </a:t>
            </a:r>
            <a:r>
              <a:rPr lang="en-CA" spc="-110"/>
              <a:t>Canada</a:t>
            </a:r>
            <a:r>
              <a:rPr lang="en-CA" spc="-75"/>
              <a:t> </a:t>
            </a:r>
            <a:r>
              <a:rPr lang="en-CA" spc="-45"/>
              <a:t>for</a:t>
            </a:r>
            <a:r>
              <a:rPr lang="en-CA" spc="-75"/>
              <a:t> </a:t>
            </a:r>
            <a:r>
              <a:rPr lang="en-CA" spc="-40"/>
              <a:t>Kids</a:t>
            </a:r>
            <a:endParaRPr lang="en-CA" spc="-40" dirty="0"/>
          </a:p>
        </p:txBody>
      </p:sp>
      <p:sp>
        <p:nvSpPr>
          <p:cNvPr id="6" name="Slide Number Placeholder 5">
            <a:extLst>
              <a:ext uri="{FF2B5EF4-FFF2-40B4-BE49-F238E27FC236}">
                <a16:creationId xmlns:a16="http://schemas.microsoft.com/office/drawing/2014/main" id="{13E652D5-4076-D833-F538-CD0A9A746E99}"/>
              </a:ext>
            </a:extLst>
          </p:cNvPr>
          <p:cNvSpPr>
            <a:spLocks noGrp="1"/>
          </p:cNvSpPr>
          <p:nvPr>
            <p:ph type="sldNum" sz="quarter" idx="11"/>
          </p:nvPr>
        </p:nvSpPr>
        <p:spPr/>
        <p:txBody>
          <a:bodyPr/>
          <a:lstStyle/>
          <a:p>
            <a:pPr marL="38100">
              <a:lnSpc>
                <a:spcPct val="100000"/>
              </a:lnSpc>
              <a:spcBef>
                <a:spcPts val="200"/>
              </a:spcBef>
            </a:pPr>
            <a:fld id="{81D60167-4931-47E6-BA6A-407CBD079E47}" type="slidenum">
              <a:rPr lang="en-CA" spc="-50" smtClean="0"/>
              <a:t>‹#›</a:t>
            </a:fld>
            <a:endParaRPr lang="en-CA" spc="-50" dirty="0"/>
          </a:p>
        </p:txBody>
      </p:sp>
    </p:spTree>
    <p:extLst>
      <p:ext uri="{BB962C8B-B14F-4D97-AF65-F5344CB8AC3E}">
        <p14:creationId xmlns:p14="http://schemas.microsoft.com/office/powerpoint/2010/main" val="2481384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0849093"/>
            <a:ext cx="20104100" cy="452755"/>
          </a:xfrm>
          <a:custGeom>
            <a:avLst/>
            <a:gdLst/>
            <a:ahLst/>
            <a:cxnLst/>
            <a:rect l="l" t="t" r="r" b="b"/>
            <a:pathLst>
              <a:path w="20104100" h="452754">
                <a:moveTo>
                  <a:pt x="20104099" y="0"/>
                </a:moveTo>
                <a:lnTo>
                  <a:pt x="0" y="0"/>
                </a:lnTo>
                <a:lnTo>
                  <a:pt x="0" y="452342"/>
                </a:lnTo>
                <a:lnTo>
                  <a:pt x="20104099" y="452342"/>
                </a:lnTo>
                <a:lnTo>
                  <a:pt x="20104099" y="0"/>
                </a:lnTo>
                <a:close/>
              </a:path>
            </a:pathLst>
          </a:custGeom>
          <a:solidFill>
            <a:srgbClr val="222222"/>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8050" b="0" i="0">
                <a:solidFill>
                  <a:srgbClr val="2E3092"/>
                </a:solidFill>
                <a:latin typeface="Arial MT"/>
                <a:cs typeface="Arial MT"/>
              </a:defRPr>
            </a:lvl1pPr>
          </a:lstStyle>
          <a:p>
            <a:endParaRPr/>
          </a:p>
        </p:txBody>
      </p:sp>
      <p:sp>
        <p:nvSpPr>
          <p:cNvPr id="3" name="Holder 3"/>
          <p:cNvSpPr>
            <a:spLocks noGrp="1"/>
          </p:cNvSpPr>
          <p:nvPr>
            <p:ph sz="half" idx="2"/>
          </p:nvPr>
        </p:nvSpPr>
        <p:spPr>
          <a:xfrm>
            <a:off x="929679" y="2871429"/>
            <a:ext cx="5915659" cy="7125334"/>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sz="half" idx="3"/>
          </p:nvPr>
        </p:nvSpPr>
        <p:spPr>
          <a:xfrm>
            <a:off x="13243441" y="2274889"/>
            <a:ext cx="5804534" cy="7757159"/>
          </a:xfrm>
          <a:prstGeom prst="rect">
            <a:avLst/>
          </a:prstGeom>
        </p:spPr>
        <p:txBody>
          <a:bodyPr wrap="square" lIns="0" tIns="0" rIns="0" bIns="0">
            <a:spAutoFit/>
          </a:bodyPr>
          <a:lstStyle>
            <a:lvl1pPr>
              <a:defRPr sz="3050" b="0" i="0">
                <a:solidFill>
                  <a:srgbClr val="047390"/>
                </a:solidFill>
                <a:latin typeface="Arial MT"/>
                <a:cs typeface="Arial MT"/>
              </a:defRPr>
            </a:lvl1pPr>
          </a:lstStyle>
          <a:p>
            <a:endParaRPr/>
          </a:p>
        </p:txBody>
      </p:sp>
      <p:sp>
        <p:nvSpPr>
          <p:cNvPr id="5" name="Holder 5"/>
          <p:cNvSpPr>
            <a:spLocks noGrp="1"/>
          </p:cNvSpPr>
          <p:nvPr>
            <p:ph type="ftr" sz="quarter" idx="5"/>
          </p:nvPr>
        </p:nvSpPr>
        <p:spPr/>
        <p:txBody>
          <a:bodyPr lIns="0" tIns="0" rIns="0" bIns="0"/>
          <a:lstStyle>
            <a:lvl1pPr>
              <a:defRPr sz="1350" b="0" i="0">
                <a:solidFill>
                  <a:schemeClr val="bg1"/>
                </a:solidFill>
                <a:latin typeface="Arial Black"/>
                <a:cs typeface="Arial Black"/>
              </a:defRPr>
            </a:lvl1pPr>
          </a:lstStyle>
          <a:p>
            <a:pPr marL="12700">
              <a:lnSpc>
                <a:spcPct val="100000"/>
              </a:lnSpc>
              <a:spcBef>
                <a:spcPts val="200"/>
              </a:spcBef>
            </a:pPr>
            <a:r>
              <a:rPr spc="-95" dirty="0"/>
              <a:t>Mission:</a:t>
            </a:r>
            <a:r>
              <a:rPr spc="-75" dirty="0"/>
              <a:t> </a:t>
            </a:r>
            <a:r>
              <a:rPr spc="-114" dirty="0"/>
              <a:t>Explore</a:t>
            </a:r>
            <a:r>
              <a:rPr spc="-75" dirty="0"/>
              <a:t> </a:t>
            </a:r>
            <a:r>
              <a:rPr spc="-70" dirty="0"/>
              <a:t>to</a:t>
            </a:r>
            <a:r>
              <a:rPr spc="-75" dirty="0"/>
              <a:t> </a:t>
            </a:r>
            <a:r>
              <a:rPr spc="-114" dirty="0"/>
              <a:t>Restore</a:t>
            </a:r>
            <a:r>
              <a:rPr spc="-75" dirty="0"/>
              <a:t> </a:t>
            </a:r>
            <a:r>
              <a:rPr dirty="0"/>
              <a:t>—</a:t>
            </a:r>
            <a:r>
              <a:rPr spc="-75" dirty="0"/>
              <a:t> </a:t>
            </a:r>
            <a:r>
              <a:rPr spc="-114" dirty="0"/>
              <a:t>Living</a:t>
            </a:r>
            <a:r>
              <a:rPr spc="-70" dirty="0"/>
              <a:t> </a:t>
            </a:r>
            <a:r>
              <a:rPr spc="-100" dirty="0"/>
              <a:t>Planet</a:t>
            </a:r>
            <a:r>
              <a:rPr spc="-75" dirty="0"/>
              <a:t> </a:t>
            </a:r>
            <a:r>
              <a:rPr spc="-95" dirty="0"/>
              <a:t>Report</a:t>
            </a:r>
            <a:r>
              <a:rPr spc="-75" dirty="0"/>
              <a:t> </a:t>
            </a:r>
            <a:r>
              <a:rPr spc="-110" dirty="0"/>
              <a:t>Canada</a:t>
            </a:r>
            <a:r>
              <a:rPr spc="-75" dirty="0"/>
              <a:t> </a:t>
            </a:r>
            <a:r>
              <a:rPr spc="-45" dirty="0"/>
              <a:t>for</a:t>
            </a:r>
            <a:r>
              <a:rPr spc="-75" dirty="0"/>
              <a:t> </a:t>
            </a:r>
            <a:r>
              <a:rPr spc="-40" dirty="0"/>
              <a:t>Kids</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5/28/2026</a:t>
            </a:fld>
            <a:endParaRPr lang="en-US"/>
          </a:p>
        </p:txBody>
      </p:sp>
      <p:sp>
        <p:nvSpPr>
          <p:cNvPr id="7" name="Holder 7"/>
          <p:cNvSpPr>
            <a:spLocks noGrp="1"/>
          </p:cNvSpPr>
          <p:nvPr>
            <p:ph type="sldNum" sz="quarter" idx="7"/>
          </p:nvPr>
        </p:nvSpPr>
        <p:spPr/>
        <p:txBody>
          <a:bodyPr lIns="0" tIns="0" rIns="0" bIns="0"/>
          <a:lstStyle>
            <a:lvl1pPr>
              <a:defRPr sz="1350" b="0" i="0">
                <a:solidFill>
                  <a:schemeClr val="bg1"/>
                </a:solidFill>
                <a:latin typeface="Arial Black"/>
                <a:cs typeface="Arial Black"/>
              </a:defRPr>
            </a:lvl1pPr>
          </a:lstStyle>
          <a:p>
            <a:pPr marL="38100">
              <a:lnSpc>
                <a:spcPct val="100000"/>
              </a:lnSpc>
              <a:spcBef>
                <a:spcPts val="200"/>
              </a:spcBef>
            </a:pPr>
            <a:fld id="{81D60167-4931-47E6-BA6A-407CBD079E47}" type="slidenum">
              <a:rPr spc="-50" dirty="0"/>
              <a:t>‹#›</a:t>
            </a:fld>
            <a:endParaRPr spc="-5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8050" b="0" i="0">
                <a:solidFill>
                  <a:srgbClr val="2E3092"/>
                </a:solidFill>
                <a:latin typeface="Arial MT"/>
                <a:cs typeface="Arial MT"/>
              </a:defRPr>
            </a:lvl1pPr>
          </a:lstStyle>
          <a:p>
            <a:endParaRPr/>
          </a:p>
        </p:txBody>
      </p:sp>
      <p:sp>
        <p:nvSpPr>
          <p:cNvPr id="3" name="Holder 3"/>
          <p:cNvSpPr>
            <a:spLocks noGrp="1"/>
          </p:cNvSpPr>
          <p:nvPr>
            <p:ph type="ftr" sz="quarter" idx="5"/>
          </p:nvPr>
        </p:nvSpPr>
        <p:spPr/>
        <p:txBody>
          <a:bodyPr lIns="0" tIns="0" rIns="0" bIns="0"/>
          <a:lstStyle>
            <a:lvl1pPr>
              <a:defRPr sz="1350" b="0" i="0">
                <a:solidFill>
                  <a:schemeClr val="bg1"/>
                </a:solidFill>
                <a:latin typeface="Arial Black"/>
                <a:cs typeface="Arial Black"/>
              </a:defRPr>
            </a:lvl1pPr>
          </a:lstStyle>
          <a:p>
            <a:pPr marL="12700">
              <a:lnSpc>
                <a:spcPct val="100000"/>
              </a:lnSpc>
              <a:spcBef>
                <a:spcPts val="200"/>
              </a:spcBef>
            </a:pPr>
            <a:r>
              <a:rPr spc="-95" dirty="0"/>
              <a:t>Mission:</a:t>
            </a:r>
            <a:r>
              <a:rPr spc="-75" dirty="0"/>
              <a:t> </a:t>
            </a:r>
            <a:r>
              <a:rPr spc="-114" dirty="0"/>
              <a:t>Explore</a:t>
            </a:r>
            <a:r>
              <a:rPr spc="-75" dirty="0"/>
              <a:t> </a:t>
            </a:r>
            <a:r>
              <a:rPr spc="-70" dirty="0"/>
              <a:t>to</a:t>
            </a:r>
            <a:r>
              <a:rPr spc="-75" dirty="0"/>
              <a:t> </a:t>
            </a:r>
            <a:r>
              <a:rPr spc="-114" dirty="0"/>
              <a:t>Restore</a:t>
            </a:r>
            <a:r>
              <a:rPr spc="-75" dirty="0"/>
              <a:t> </a:t>
            </a:r>
            <a:r>
              <a:rPr dirty="0"/>
              <a:t>—</a:t>
            </a:r>
            <a:r>
              <a:rPr spc="-75" dirty="0"/>
              <a:t> </a:t>
            </a:r>
            <a:r>
              <a:rPr spc="-114" dirty="0"/>
              <a:t>Living</a:t>
            </a:r>
            <a:r>
              <a:rPr spc="-70" dirty="0"/>
              <a:t> </a:t>
            </a:r>
            <a:r>
              <a:rPr spc="-100" dirty="0"/>
              <a:t>Planet</a:t>
            </a:r>
            <a:r>
              <a:rPr spc="-75" dirty="0"/>
              <a:t> </a:t>
            </a:r>
            <a:r>
              <a:rPr spc="-95" dirty="0"/>
              <a:t>Report</a:t>
            </a:r>
            <a:r>
              <a:rPr spc="-75" dirty="0"/>
              <a:t> </a:t>
            </a:r>
            <a:r>
              <a:rPr spc="-110" dirty="0"/>
              <a:t>Canada</a:t>
            </a:r>
            <a:r>
              <a:rPr spc="-75" dirty="0"/>
              <a:t> </a:t>
            </a:r>
            <a:r>
              <a:rPr spc="-45" dirty="0"/>
              <a:t>for</a:t>
            </a:r>
            <a:r>
              <a:rPr spc="-75" dirty="0"/>
              <a:t> </a:t>
            </a:r>
            <a:r>
              <a:rPr spc="-40" dirty="0"/>
              <a:t>Kids</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5/28/2026</a:t>
            </a:fld>
            <a:endParaRPr lang="en-US"/>
          </a:p>
        </p:txBody>
      </p:sp>
      <p:sp>
        <p:nvSpPr>
          <p:cNvPr id="5" name="Holder 5"/>
          <p:cNvSpPr>
            <a:spLocks noGrp="1"/>
          </p:cNvSpPr>
          <p:nvPr>
            <p:ph type="sldNum" sz="quarter" idx="7"/>
          </p:nvPr>
        </p:nvSpPr>
        <p:spPr/>
        <p:txBody>
          <a:bodyPr lIns="0" tIns="0" rIns="0" bIns="0"/>
          <a:lstStyle>
            <a:lvl1pPr>
              <a:defRPr sz="1350" b="0" i="0">
                <a:solidFill>
                  <a:schemeClr val="bg1"/>
                </a:solidFill>
                <a:latin typeface="Arial Black"/>
                <a:cs typeface="Arial Black"/>
              </a:defRPr>
            </a:lvl1pPr>
          </a:lstStyle>
          <a:p>
            <a:pPr marL="38100">
              <a:lnSpc>
                <a:spcPct val="100000"/>
              </a:lnSpc>
              <a:spcBef>
                <a:spcPts val="200"/>
              </a:spcBef>
            </a:pPr>
            <a:fld id="{81D60167-4931-47E6-BA6A-407CBD079E47}" type="slidenum">
              <a:rPr spc="-50" dirty="0"/>
              <a:t>‹#›</a:t>
            </a:fld>
            <a:endParaRPr spc="-5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350" b="0" i="0">
                <a:solidFill>
                  <a:schemeClr val="bg1"/>
                </a:solidFill>
                <a:latin typeface="Arial Black"/>
                <a:cs typeface="Arial Black"/>
              </a:defRPr>
            </a:lvl1pPr>
          </a:lstStyle>
          <a:p>
            <a:pPr marL="12700">
              <a:lnSpc>
                <a:spcPct val="100000"/>
              </a:lnSpc>
              <a:spcBef>
                <a:spcPts val="200"/>
              </a:spcBef>
            </a:pPr>
            <a:r>
              <a:rPr spc="-95" dirty="0"/>
              <a:t>Mission:</a:t>
            </a:r>
            <a:r>
              <a:rPr spc="-75" dirty="0"/>
              <a:t> </a:t>
            </a:r>
            <a:r>
              <a:rPr spc="-114" dirty="0"/>
              <a:t>Explore</a:t>
            </a:r>
            <a:r>
              <a:rPr spc="-75" dirty="0"/>
              <a:t> </a:t>
            </a:r>
            <a:r>
              <a:rPr spc="-70" dirty="0"/>
              <a:t>to</a:t>
            </a:r>
            <a:r>
              <a:rPr spc="-75" dirty="0"/>
              <a:t> </a:t>
            </a:r>
            <a:r>
              <a:rPr spc="-114" dirty="0"/>
              <a:t>Restore</a:t>
            </a:r>
            <a:r>
              <a:rPr spc="-75" dirty="0"/>
              <a:t> </a:t>
            </a:r>
            <a:r>
              <a:rPr dirty="0"/>
              <a:t>—</a:t>
            </a:r>
            <a:r>
              <a:rPr spc="-75" dirty="0"/>
              <a:t> </a:t>
            </a:r>
            <a:r>
              <a:rPr spc="-114" dirty="0"/>
              <a:t>Living</a:t>
            </a:r>
            <a:r>
              <a:rPr spc="-70" dirty="0"/>
              <a:t> </a:t>
            </a:r>
            <a:r>
              <a:rPr spc="-100" dirty="0"/>
              <a:t>Planet</a:t>
            </a:r>
            <a:r>
              <a:rPr spc="-75" dirty="0"/>
              <a:t> </a:t>
            </a:r>
            <a:r>
              <a:rPr spc="-95" dirty="0"/>
              <a:t>Report</a:t>
            </a:r>
            <a:r>
              <a:rPr spc="-75" dirty="0"/>
              <a:t> </a:t>
            </a:r>
            <a:r>
              <a:rPr spc="-110" dirty="0"/>
              <a:t>Canada</a:t>
            </a:r>
            <a:r>
              <a:rPr spc="-75" dirty="0"/>
              <a:t> </a:t>
            </a:r>
            <a:r>
              <a:rPr spc="-45" dirty="0"/>
              <a:t>for</a:t>
            </a:r>
            <a:r>
              <a:rPr spc="-75" dirty="0"/>
              <a:t> </a:t>
            </a:r>
            <a:r>
              <a:rPr spc="-40" dirty="0"/>
              <a:t>Kids</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5/28/2026</a:t>
            </a:fld>
            <a:endParaRPr lang="en-US"/>
          </a:p>
        </p:txBody>
      </p:sp>
      <p:sp>
        <p:nvSpPr>
          <p:cNvPr id="4" name="Holder 4"/>
          <p:cNvSpPr>
            <a:spLocks noGrp="1"/>
          </p:cNvSpPr>
          <p:nvPr>
            <p:ph type="sldNum" sz="quarter" idx="7"/>
          </p:nvPr>
        </p:nvSpPr>
        <p:spPr/>
        <p:txBody>
          <a:bodyPr lIns="0" tIns="0" rIns="0" bIns="0"/>
          <a:lstStyle>
            <a:lvl1pPr>
              <a:defRPr sz="1350" b="0" i="0">
                <a:solidFill>
                  <a:schemeClr val="bg1"/>
                </a:solidFill>
                <a:latin typeface="Arial Black"/>
                <a:cs typeface="Arial Black"/>
              </a:defRPr>
            </a:lvl1pPr>
          </a:lstStyle>
          <a:p>
            <a:pPr marL="38100">
              <a:lnSpc>
                <a:spcPct val="100000"/>
              </a:lnSpc>
              <a:spcBef>
                <a:spcPts val="200"/>
              </a:spcBef>
            </a:pPr>
            <a:fld id="{81D60167-4931-47E6-BA6A-407CBD079E47}" type="slidenum">
              <a:rPr spc="-50" dirty="0"/>
              <a:t>‹#›</a:t>
            </a:fld>
            <a:endParaRPr spc="-5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D8BFDB93-8EA2-B837-D38F-D2F45D76450E}"/>
              </a:ext>
            </a:extLst>
          </p:cNvPr>
          <p:cNvSpPr>
            <a:spLocks noGrp="1"/>
          </p:cNvSpPr>
          <p:nvPr>
            <p:ph type="ftr" sz="quarter" idx="10"/>
          </p:nvPr>
        </p:nvSpPr>
        <p:spPr/>
        <p:txBody>
          <a:bodyPr/>
          <a:lstStyle/>
          <a:p>
            <a:pPr marL="12700">
              <a:lnSpc>
                <a:spcPct val="100000"/>
              </a:lnSpc>
              <a:spcBef>
                <a:spcPts val="200"/>
              </a:spcBef>
            </a:pPr>
            <a:r>
              <a:rPr lang="en-CA" spc="-95"/>
              <a:t>Mission:</a:t>
            </a:r>
            <a:r>
              <a:rPr lang="en-CA" spc="-75"/>
              <a:t> </a:t>
            </a:r>
            <a:r>
              <a:rPr lang="en-CA" spc="-114"/>
              <a:t>Explore</a:t>
            </a:r>
            <a:r>
              <a:rPr lang="en-CA" spc="-75"/>
              <a:t> </a:t>
            </a:r>
            <a:r>
              <a:rPr lang="en-CA" spc="-70"/>
              <a:t>to</a:t>
            </a:r>
            <a:r>
              <a:rPr lang="en-CA" spc="-75"/>
              <a:t> </a:t>
            </a:r>
            <a:r>
              <a:rPr lang="en-CA" spc="-114"/>
              <a:t>Restore</a:t>
            </a:r>
            <a:r>
              <a:rPr lang="en-CA" spc="-75"/>
              <a:t> </a:t>
            </a:r>
            <a:r>
              <a:rPr lang="en-CA"/>
              <a:t>—</a:t>
            </a:r>
            <a:r>
              <a:rPr lang="en-CA" spc="-75"/>
              <a:t> </a:t>
            </a:r>
            <a:r>
              <a:rPr lang="en-CA" spc="-114"/>
              <a:t>Living</a:t>
            </a:r>
            <a:r>
              <a:rPr lang="en-CA" spc="-70"/>
              <a:t> </a:t>
            </a:r>
            <a:r>
              <a:rPr lang="en-CA" spc="-100"/>
              <a:t>Planet</a:t>
            </a:r>
            <a:r>
              <a:rPr lang="en-CA" spc="-75"/>
              <a:t> </a:t>
            </a:r>
            <a:r>
              <a:rPr lang="en-CA" spc="-95"/>
              <a:t>Report</a:t>
            </a:r>
            <a:r>
              <a:rPr lang="en-CA" spc="-75"/>
              <a:t> </a:t>
            </a:r>
            <a:r>
              <a:rPr lang="en-CA" spc="-110"/>
              <a:t>Canada</a:t>
            </a:r>
            <a:r>
              <a:rPr lang="en-CA" spc="-75"/>
              <a:t> </a:t>
            </a:r>
            <a:r>
              <a:rPr lang="en-CA" spc="-45"/>
              <a:t>for</a:t>
            </a:r>
            <a:r>
              <a:rPr lang="en-CA" spc="-75"/>
              <a:t> </a:t>
            </a:r>
            <a:r>
              <a:rPr lang="en-CA" spc="-40"/>
              <a:t>Kids</a:t>
            </a:r>
            <a:endParaRPr lang="en-CA" spc="-40" dirty="0"/>
          </a:p>
        </p:txBody>
      </p:sp>
      <p:sp>
        <p:nvSpPr>
          <p:cNvPr id="8" name="Slide Number Placeholder 7">
            <a:extLst>
              <a:ext uri="{FF2B5EF4-FFF2-40B4-BE49-F238E27FC236}">
                <a16:creationId xmlns:a16="http://schemas.microsoft.com/office/drawing/2014/main" id="{A69076F7-5E94-821E-9844-7375FA29CF5B}"/>
              </a:ext>
            </a:extLst>
          </p:cNvPr>
          <p:cNvSpPr>
            <a:spLocks noGrp="1"/>
          </p:cNvSpPr>
          <p:nvPr>
            <p:ph type="sldNum" sz="quarter" idx="11"/>
          </p:nvPr>
        </p:nvSpPr>
        <p:spPr/>
        <p:txBody>
          <a:bodyPr/>
          <a:lstStyle/>
          <a:p>
            <a:pPr marL="38100">
              <a:lnSpc>
                <a:spcPct val="100000"/>
              </a:lnSpc>
              <a:spcBef>
                <a:spcPts val="200"/>
              </a:spcBef>
            </a:pPr>
            <a:fld id="{81D60167-4931-47E6-BA6A-407CBD079E47}" type="slidenum">
              <a:rPr lang="en-CA" spc="-50" smtClean="0"/>
              <a:t>‹#›</a:t>
            </a:fld>
            <a:endParaRPr lang="en-CA" spc="-50" dirty="0"/>
          </a:p>
        </p:txBody>
      </p:sp>
    </p:spTree>
    <p:extLst>
      <p:ext uri="{BB962C8B-B14F-4D97-AF65-F5344CB8AC3E}">
        <p14:creationId xmlns:p14="http://schemas.microsoft.com/office/powerpoint/2010/main" val="755109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65BA20DF-A8EF-71E4-F3AF-930BF93AE2A4}"/>
              </a:ext>
            </a:extLst>
          </p:cNvPr>
          <p:cNvSpPr>
            <a:spLocks noGrp="1"/>
          </p:cNvSpPr>
          <p:nvPr>
            <p:ph type="ftr" sz="quarter" idx="10"/>
          </p:nvPr>
        </p:nvSpPr>
        <p:spPr/>
        <p:txBody>
          <a:bodyPr/>
          <a:lstStyle/>
          <a:p>
            <a:pPr marL="12700">
              <a:lnSpc>
                <a:spcPct val="100000"/>
              </a:lnSpc>
              <a:spcBef>
                <a:spcPts val="200"/>
              </a:spcBef>
            </a:pPr>
            <a:r>
              <a:rPr lang="en-CA" spc="-95"/>
              <a:t>Mission:</a:t>
            </a:r>
            <a:r>
              <a:rPr lang="en-CA" spc="-75"/>
              <a:t> </a:t>
            </a:r>
            <a:r>
              <a:rPr lang="en-CA" spc="-114"/>
              <a:t>Explore</a:t>
            </a:r>
            <a:r>
              <a:rPr lang="en-CA" spc="-75"/>
              <a:t> </a:t>
            </a:r>
            <a:r>
              <a:rPr lang="en-CA" spc="-70"/>
              <a:t>to</a:t>
            </a:r>
            <a:r>
              <a:rPr lang="en-CA" spc="-75"/>
              <a:t> </a:t>
            </a:r>
            <a:r>
              <a:rPr lang="en-CA" spc="-114"/>
              <a:t>Restore</a:t>
            </a:r>
            <a:r>
              <a:rPr lang="en-CA" spc="-75"/>
              <a:t> </a:t>
            </a:r>
            <a:r>
              <a:rPr lang="en-CA"/>
              <a:t>—</a:t>
            </a:r>
            <a:r>
              <a:rPr lang="en-CA" spc="-75"/>
              <a:t> </a:t>
            </a:r>
            <a:r>
              <a:rPr lang="en-CA" spc="-114"/>
              <a:t>Living</a:t>
            </a:r>
            <a:r>
              <a:rPr lang="en-CA" spc="-70"/>
              <a:t> </a:t>
            </a:r>
            <a:r>
              <a:rPr lang="en-CA" spc="-100"/>
              <a:t>Planet</a:t>
            </a:r>
            <a:r>
              <a:rPr lang="en-CA" spc="-75"/>
              <a:t> </a:t>
            </a:r>
            <a:r>
              <a:rPr lang="en-CA" spc="-95"/>
              <a:t>Report</a:t>
            </a:r>
            <a:r>
              <a:rPr lang="en-CA" spc="-75"/>
              <a:t> </a:t>
            </a:r>
            <a:r>
              <a:rPr lang="en-CA" spc="-110"/>
              <a:t>Canada</a:t>
            </a:r>
            <a:r>
              <a:rPr lang="en-CA" spc="-75"/>
              <a:t> </a:t>
            </a:r>
            <a:r>
              <a:rPr lang="en-CA" spc="-45"/>
              <a:t>for</a:t>
            </a:r>
            <a:r>
              <a:rPr lang="en-CA" spc="-75"/>
              <a:t> </a:t>
            </a:r>
            <a:r>
              <a:rPr lang="en-CA" spc="-40"/>
              <a:t>Kids</a:t>
            </a:r>
            <a:endParaRPr lang="en-CA" spc="-40" dirty="0"/>
          </a:p>
        </p:txBody>
      </p:sp>
      <p:sp>
        <p:nvSpPr>
          <p:cNvPr id="8" name="Slide Number Placeholder 7">
            <a:extLst>
              <a:ext uri="{FF2B5EF4-FFF2-40B4-BE49-F238E27FC236}">
                <a16:creationId xmlns:a16="http://schemas.microsoft.com/office/drawing/2014/main" id="{58494240-7751-A0F0-A5BF-755BE01AA15F}"/>
              </a:ext>
            </a:extLst>
          </p:cNvPr>
          <p:cNvSpPr>
            <a:spLocks noGrp="1"/>
          </p:cNvSpPr>
          <p:nvPr>
            <p:ph type="sldNum" sz="quarter" idx="11"/>
          </p:nvPr>
        </p:nvSpPr>
        <p:spPr/>
        <p:txBody>
          <a:bodyPr/>
          <a:lstStyle/>
          <a:p>
            <a:pPr marL="38100">
              <a:lnSpc>
                <a:spcPct val="100000"/>
              </a:lnSpc>
              <a:spcBef>
                <a:spcPts val="200"/>
              </a:spcBef>
            </a:pPr>
            <a:fld id="{81D60167-4931-47E6-BA6A-407CBD079E47}" type="slidenum">
              <a:rPr lang="en-CA" spc="-50" smtClean="0"/>
              <a:t>‹#›</a:t>
            </a:fld>
            <a:endParaRPr lang="en-CA" spc="-50" dirty="0"/>
          </a:p>
        </p:txBody>
      </p:sp>
    </p:spTree>
    <p:extLst>
      <p:ext uri="{BB962C8B-B14F-4D97-AF65-F5344CB8AC3E}">
        <p14:creationId xmlns:p14="http://schemas.microsoft.com/office/powerpoint/2010/main" val="1308843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5E3707E8-5041-133D-8BB4-AA9C4CC2CD7D}"/>
              </a:ext>
            </a:extLst>
          </p:cNvPr>
          <p:cNvSpPr>
            <a:spLocks noGrp="1"/>
          </p:cNvSpPr>
          <p:nvPr>
            <p:ph type="ftr" sz="quarter" idx="10"/>
          </p:nvPr>
        </p:nvSpPr>
        <p:spPr/>
        <p:txBody>
          <a:bodyPr/>
          <a:lstStyle/>
          <a:p>
            <a:pPr marL="12700">
              <a:lnSpc>
                <a:spcPct val="100000"/>
              </a:lnSpc>
              <a:spcBef>
                <a:spcPts val="200"/>
              </a:spcBef>
            </a:pPr>
            <a:r>
              <a:rPr lang="en-CA" spc="-95"/>
              <a:t>Mission:</a:t>
            </a:r>
            <a:r>
              <a:rPr lang="en-CA" spc="-75"/>
              <a:t> </a:t>
            </a:r>
            <a:r>
              <a:rPr lang="en-CA" spc="-114"/>
              <a:t>Explore</a:t>
            </a:r>
            <a:r>
              <a:rPr lang="en-CA" spc="-75"/>
              <a:t> </a:t>
            </a:r>
            <a:r>
              <a:rPr lang="en-CA" spc="-70"/>
              <a:t>to</a:t>
            </a:r>
            <a:r>
              <a:rPr lang="en-CA" spc="-75"/>
              <a:t> </a:t>
            </a:r>
            <a:r>
              <a:rPr lang="en-CA" spc="-114"/>
              <a:t>Restore</a:t>
            </a:r>
            <a:r>
              <a:rPr lang="en-CA" spc="-75"/>
              <a:t> </a:t>
            </a:r>
            <a:r>
              <a:rPr lang="en-CA"/>
              <a:t>—</a:t>
            </a:r>
            <a:r>
              <a:rPr lang="en-CA" spc="-75"/>
              <a:t> </a:t>
            </a:r>
            <a:r>
              <a:rPr lang="en-CA" spc="-114"/>
              <a:t>Living</a:t>
            </a:r>
            <a:r>
              <a:rPr lang="en-CA" spc="-70"/>
              <a:t> </a:t>
            </a:r>
            <a:r>
              <a:rPr lang="en-CA" spc="-100"/>
              <a:t>Planet</a:t>
            </a:r>
            <a:r>
              <a:rPr lang="en-CA" spc="-75"/>
              <a:t> </a:t>
            </a:r>
            <a:r>
              <a:rPr lang="en-CA" spc="-95"/>
              <a:t>Report</a:t>
            </a:r>
            <a:r>
              <a:rPr lang="en-CA" spc="-75"/>
              <a:t> </a:t>
            </a:r>
            <a:r>
              <a:rPr lang="en-CA" spc="-110"/>
              <a:t>Canada</a:t>
            </a:r>
            <a:r>
              <a:rPr lang="en-CA" spc="-75"/>
              <a:t> </a:t>
            </a:r>
            <a:r>
              <a:rPr lang="en-CA" spc="-45"/>
              <a:t>for</a:t>
            </a:r>
            <a:r>
              <a:rPr lang="en-CA" spc="-75"/>
              <a:t> </a:t>
            </a:r>
            <a:r>
              <a:rPr lang="en-CA" spc="-40"/>
              <a:t>Kids</a:t>
            </a:r>
            <a:endParaRPr lang="en-CA" spc="-40" dirty="0"/>
          </a:p>
        </p:txBody>
      </p:sp>
      <p:sp>
        <p:nvSpPr>
          <p:cNvPr id="9" name="Slide Number Placeholder 8">
            <a:extLst>
              <a:ext uri="{FF2B5EF4-FFF2-40B4-BE49-F238E27FC236}">
                <a16:creationId xmlns:a16="http://schemas.microsoft.com/office/drawing/2014/main" id="{FC3120B1-4466-389C-DA3F-82D4253C4B08}"/>
              </a:ext>
            </a:extLst>
          </p:cNvPr>
          <p:cNvSpPr>
            <a:spLocks noGrp="1"/>
          </p:cNvSpPr>
          <p:nvPr>
            <p:ph type="sldNum" sz="quarter" idx="11"/>
          </p:nvPr>
        </p:nvSpPr>
        <p:spPr/>
        <p:txBody>
          <a:bodyPr/>
          <a:lstStyle/>
          <a:p>
            <a:pPr marL="38100">
              <a:lnSpc>
                <a:spcPct val="100000"/>
              </a:lnSpc>
              <a:spcBef>
                <a:spcPts val="200"/>
              </a:spcBef>
            </a:pPr>
            <a:fld id="{81D60167-4931-47E6-BA6A-407CBD079E47}" type="slidenum">
              <a:rPr lang="en-CA" spc="-50" smtClean="0"/>
              <a:t>‹#›</a:t>
            </a:fld>
            <a:endParaRPr lang="en-CA" spc="-50" dirty="0"/>
          </a:p>
        </p:txBody>
      </p:sp>
    </p:spTree>
    <p:extLst>
      <p:ext uri="{BB962C8B-B14F-4D97-AF65-F5344CB8AC3E}">
        <p14:creationId xmlns:p14="http://schemas.microsoft.com/office/powerpoint/2010/main" val="235596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6766A821-2B72-EE21-90BF-FFBF2C8C4F70}"/>
              </a:ext>
            </a:extLst>
          </p:cNvPr>
          <p:cNvSpPr>
            <a:spLocks noGrp="1"/>
          </p:cNvSpPr>
          <p:nvPr>
            <p:ph type="ftr" sz="quarter" idx="10"/>
          </p:nvPr>
        </p:nvSpPr>
        <p:spPr/>
        <p:txBody>
          <a:bodyPr/>
          <a:lstStyle/>
          <a:p>
            <a:pPr marL="12700">
              <a:lnSpc>
                <a:spcPct val="100000"/>
              </a:lnSpc>
              <a:spcBef>
                <a:spcPts val="200"/>
              </a:spcBef>
            </a:pPr>
            <a:r>
              <a:rPr lang="en-CA" spc="-95"/>
              <a:t>Mission:</a:t>
            </a:r>
            <a:r>
              <a:rPr lang="en-CA" spc="-75"/>
              <a:t> </a:t>
            </a:r>
            <a:r>
              <a:rPr lang="en-CA" spc="-114"/>
              <a:t>Explore</a:t>
            </a:r>
            <a:r>
              <a:rPr lang="en-CA" spc="-75"/>
              <a:t> </a:t>
            </a:r>
            <a:r>
              <a:rPr lang="en-CA" spc="-70"/>
              <a:t>to</a:t>
            </a:r>
            <a:r>
              <a:rPr lang="en-CA" spc="-75"/>
              <a:t> </a:t>
            </a:r>
            <a:r>
              <a:rPr lang="en-CA" spc="-114"/>
              <a:t>Restore</a:t>
            </a:r>
            <a:r>
              <a:rPr lang="en-CA" spc="-75"/>
              <a:t> </a:t>
            </a:r>
            <a:r>
              <a:rPr lang="en-CA"/>
              <a:t>—</a:t>
            </a:r>
            <a:r>
              <a:rPr lang="en-CA" spc="-75"/>
              <a:t> </a:t>
            </a:r>
            <a:r>
              <a:rPr lang="en-CA" spc="-114"/>
              <a:t>Living</a:t>
            </a:r>
            <a:r>
              <a:rPr lang="en-CA" spc="-70"/>
              <a:t> </a:t>
            </a:r>
            <a:r>
              <a:rPr lang="en-CA" spc="-100"/>
              <a:t>Planet</a:t>
            </a:r>
            <a:r>
              <a:rPr lang="en-CA" spc="-75"/>
              <a:t> </a:t>
            </a:r>
            <a:r>
              <a:rPr lang="en-CA" spc="-95"/>
              <a:t>Report</a:t>
            </a:r>
            <a:r>
              <a:rPr lang="en-CA" spc="-75"/>
              <a:t> </a:t>
            </a:r>
            <a:r>
              <a:rPr lang="en-CA" spc="-110"/>
              <a:t>Canada</a:t>
            </a:r>
            <a:r>
              <a:rPr lang="en-CA" spc="-75"/>
              <a:t> </a:t>
            </a:r>
            <a:r>
              <a:rPr lang="en-CA" spc="-45"/>
              <a:t>for</a:t>
            </a:r>
            <a:r>
              <a:rPr lang="en-CA" spc="-75"/>
              <a:t> </a:t>
            </a:r>
            <a:r>
              <a:rPr lang="en-CA" spc="-40"/>
              <a:t>Kids</a:t>
            </a:r>
            <a:endParaRPr lang="en-CA" spc="-40" dirty="0"/>
          </a:p>
        </p:txBody>
      </p:sp>
      <p:sp>
        <p:nvSpPr>
          <p:cNvPr id="7" name="Slide Number Placeholder 6">
            <a:extLst>
              <a:ext uri="{FF2B5EF4-FFF2-40B4-BE49-F238E27FC236}">
                <a16:creationId xmlns:a16="http://schemas.microsoft.com/office/drawing/2014/main" id="{C4CE364C-1D24-7257-1DE0-97B631B456C4}"/>
              </a:ext>
            </a:extLst>
          </p:cNvPr>
          <p:cNvSpPr>
            <a:spLocks noGrp="1"/>
          </p:cNvSpPr>
          <p:nvPr>
            <p:ph type="sldNum" sz="quarter" idx="11"/>
          </p:nvPr>
        </p:nvSpPr>
        <p:spPr/>
        <p:txBody>
          <a:bodyPr/>
          <a:lstStyle/>
          <a:p>
            <a:pPr marL="38100">
              <a:lnSpc>
                <a:spcPct val="100000"/>
              </a:lnSpc>
              <a:spcBef>
                <a:spcPts val="200"/>
              </a:spcBef>
            </a:pPr>
            <a:fld id="{81D60167-4931-47E6-BA6A-407CBD079E47}" type="slidenum">
              <a:rPr lang="en-CA" spc="-50" smtClean="0"/>
              <a:t>‹#›</a:t>
            </a:fld>
            <a:endParaRPr lang="en-CA" spc="-50" dirty="0"/>
          </a:p>
        </p:txBody>
      </p:sp>
    </p:spTree>
    <p:extLst>
      <p:ext uri="{BB962C8B-B14F-4D97-AF65-F5344CB8AC3E}">
        <p14:creationId xmlns:p14="http://schemas.microsoft.com/office/powerpoint/2010/main" val="38550360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3.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4.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5.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0849093"/>
            <a:ext cx="20104100" cy="452755"/>
          </a:xfrm>
          <a:custGeom>
            <a:avLst/>
            <a:gdLst/>
            <a:ahLst/>
            <a:cxnLst/>
            <a:rect l="l" t="t" r="r" b="b"/>
            <a:pathLst>
              <a:path w="20104100" h="452754">
                <a:moveTo>
                  <a:pt x="20104099" y="0"/>
                </a:moveTo>
                <a:lnTo>
                  <a:pt x="0" y="0"/>
                </a:lnTo>
                <a:lnTo>
                  <a:pt x="0" y="452342"/>
                </a:lnTo>
                <a:lnTo>
                  <a:pt x="20104099" y="452342"/>
                </a:lnTo>
                <a:lnTo>
                  <a:pt x="20104099" y="0"/>
                </a:lnTo>
                <a:close/>
              </a:path>
            </a:pathLst>
          </a:custGeom>
          <a:solidFill>
            <a:srgbClr val="222222"/>
          </a:solidFill>
        </p:spPr>
        <p:txBody>
          <a:bodyPr wrap="square" lIns="0" tIns="0" rIns="0" bIns="0" rtlCol="0"/>
          <a:lstStyle/>
          <a:p>
            <a:endParaRPr/>
          </a:p>
        </p:txBody>
      </p:sp>
      <p:sp>
        <p:nvSpPr>
          <p:cNvPr id="2" name="Holder 2"/>
          <p:cNvSpPr>
            <a:spLocks noGrp="1"/>
          </p:cNvSpPr>
          <p:nvPr>
            <p:ph type="title"/>
          </p:nvPr>
        </p:nvSpPr>
        <p:spPr>
          <a:xfrm>
            <a:off x="5450647" y="513932"/>
            <a:ext cx="9202804" cy="1257300"/>
          </a:xfrm>
          <a:prstGeom prst="rect">
            <a:avLst/>
          </a:prstGeom>
        </p:spPr>
        <p:txBody>
          <a:bodyPr wrap="square" lIns="0" tIns="0" rIns="0" bIns="0">
            <a:spAutoFit/>
          </a:bodyPr>
          <a:lstStyle>
            <a:lvl1pPr>
              <a:defRPr sz="8050" b="0" i="0">
                <a:solidFill>
                  <a:srgbClr val="2E3092"/>
                </a:solidFill>
                <a:latin typeface="Arial MT"/>
                <a:cs typeface="Arial MT"/>
              </a:defRPr>
            </a:lvl1pPr>
          </a:lstStyle>
          <a:p>
            <a:endParaRPr/>
          </a:p>
        </p:txBody>
      </p:sp>
      <p:sp>
        <p:nvSpPr>
          <p:cNvPr id="3" name="Holder 3"/>
          <p:cNvSpPr>
            <a:spLocks noGrp="1"/>
          </p:cNvSpPr>
          <p:nvPr>
            <p:ph type="body" idx="1"/>
          </p:nvPr>
        </p:nvSpPr>
        <p:spPr>
          <a:xfrm>
            <a:off x="1005205" y="2601150"/>
            <a:ext cx="18093690"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32518" y="10939744"/>
            <a:ext cx="5575935" cy="260350"/>
          </a:xfrm>
          <a:prstGeom prst="rect">
            <a:avLst/>
          </a:prstGeom>
        </p:spPr>
        <p:txBody>
          <a:bodyPr wrap="square" lIns="0" tIns="0" rIns="0" bIns="0">
            <a:spAutoFit/>
          </a:bodyPr>
          <a:lstStyle>
            <a:lvl1pPr>
              <a:defRPr sz="1350" b="0" i="0">
                <a:solidFill>
                  <a:schemeClr val="bg1"/>
                </a:solidFill>
                <a:latin typeface="Arial Black"/>
                <a:cs typeface="Arial Black"/>
              </a:defRPr>
            </a:lvl1pPr>
          </a:lstStyle>
          <a:p>
            <a:pPr marL="12700">
              <a:lnSpc>
                <a:spcPct val="100000"/>
              </a:lnSpc>
              <a:spcBef>
                <a:spcPts val="200"/>
              </a:spcBef>
            </a:pPr>
            <a:r>
              <a:rPr spc="-95" dirty="0"/>
              <a:t>Mission:</a:t>
            </a:r>
            <a:r>
              <a:rPr spc="-75" dirty="0"/>
              <a:t> </a:t>
            </a:r>
            <a:r>
              <a:rPr spc="-114" dirty="0"/>
              <a:t>Explore</a:t>
            </a:r>
            <a:r>
              <a:rPr spc="-75" dirty="0"/>
              <a:t> </a:t>
            </a:r>
            <a:r>
              <a:rPr spc="-70" dirty="0"/>
              <a:t>to</a:t>
            </a:r>
            <a:r>
              <a:rPr spc="-75" dirty="0"/>
              <a:t> </a:t>
            </a:r>
            <a:r>
              <a:rPr spc="-114" dirty="0"/>
              <a:t>Restore</a:t>
            </a:r>
            <a:r>
              <a:rPr spc="-75" dirty="0"/>
              <a:t> </a:t>
            </a:r>
            <a:r>
              <a:rPr dirty="0"/>
              <a:t>—</a:t>
            </a:r>
            <a:r>
              <a:rPr spc="-75" dirty="0"/>
              <a:t> </a:t>
            </a:r>
            <a:r>
              <a:rPr spc="-114" dirty="0"/>
              <a:t>Living</a:t>
            </a:r>
            <a:r>
              <a:rPr spc="-70" dirty="0"/>
              <a:t> </a:t>
            </a:r>
            <a:r>
              <a:rPr spc="-100" dirty="0"/>
              <a:t>Planet</a:t>
            </a:r>
            <a:r>
              <a:rPr spc="-75" dirty="0"/>
              <a:t> </a:t>
            </a:r>
            <a:r>
              <a:rPr spc="-95" dirty="0"/>
              <a:t>Report</a:t>
            </a:r>
            <a:r>
              <a:rPr spc="-75" dirty="0"/>
              <a:t> </a:t>
            </a:r>
            <a:r>
              <a:rPr spc="-110" dirty="0"/>
              <a:t>Canada</a:t>
            </a:r>
            <a:r>
              <a:rPr spc="-75" dirty="0"/>
              <a:t> </a:t>
            </a:r>
            <a:r>
              <a:rPr spc="-45" dirty="0"/>
              <a:t>for</a:t>
            </a:r>
            <a:r>
              <a:rPr spc="-75" dirty="0"/>
              <a:t> </a:t>
            </a:r>
            <a:r>
              <a:rPr spc="-40" dirty="0"/>
              <a:t>Kids</a:t>
            </a:r>
          </a:p>
        </p:txBody>
      </p:sp>
      <p:sp>
        <p:nvSpPr>
          <p:cNvPr id="5" name="Holder 5"/>
          <p:cNvSpPr>
            <a:spLocks noGrp="1"/>
          </p:cNvSpPr>
          <p:nvPr>
            <p:ph type="dt" sz="half" idx="6"/>
          </p:nvPr>
        </p:nvSpPr>
        <p:spPr>
          <a:xfrm>
            <a:off x="1005205" y="10517696"/>
            <a:ext cx="4623943" cy="56546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5/28/2026</a:t>
            </a:fld>
            <a:endParaRPr lang="en-US"/>
          </a:p>
        </p:txBody>
      </p:sp>
      <p:sp>
        <p:nvSpPr>
          <p:cNvPr id="6" name="Holder 6"/>
          <p:cNvSpPr>
            <a:spLocks noGrp="1"/>
          </p:cNvSpPr>
          <p:nvPr>
            <p:ph type="sldNum" sz="quarter" idx="7"/>
          </p:nvPr>
        </p:nvSpPr>
        <p:spPr>
          <a:xfrm>
            <a:off x="18987498" y="10946867"/>
            <a:ext cx="187959" cy="260350"/>
          </a:xfrm>
          <a:prstGeom prst="rect">
            <a:avLst/>
          </a:prstGeom>
        </p:spPr>
        <p:txBody>
          <a:bodyPr wrap="square" lIns="0" tIns="0" rIns="0" bIns="0">
            <a:spAutoFit/>
          </a:bodyPr>
          <a:lstStyle>
            <a:lvl1pPr>
              <a:defRPr sz="1350" b="0" i="0">
                <a:solidFill>
                  <a:schemeClr val="bg1"/>
                </a:solidFill>
                <a:latin typeface="Arial Black"/>
                <a:cs typeface="Arial Black"/>
              </a:defRPr>
            </a:lvl1pPr>
          </a:lstStyle>
          <a:p>
            <a:pPr marL="38100">
              <a:lnSpc>
                <a:spcPct val="100000"/>
              </a:lnSpc>
              <a:spcBef>
                <a:spcPts val="200"/>
              </a:spcBef>
            </a:pPr>
            <a:fld id="{81D60167-4931-47E6-BA6A-407CBD079E47}" type="slidenum">
              <a:rPr spc="-50" dirty="0"/>
              <a:t>‹#›</a:t>
            </a:fld>
            <a:endParaRPr spc="-50"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0856595"/>
            <a:ext cx="20104100" cy="452755"/>
          </a:xfrm>
          <a:custGeom>
            <a:avLst/>
            <a:gdLst/>
            <a:ahLst/>
            <a:cxnLst/>
            <a:rect l="l" t="t" r="r" b="b"/>
            <a:pathLst>
              <a:path w="20104100" h="452754">
                <a:moveTo>
                  <a:pt x="20104099" y="0"/>
                </a:moveTo>
                <a:lnTo>
                  <a:pt x="0" y="0"/>
                </a:lnTo>
                <a:lnTo>
                  <a:pt x="0" y="452342"/>
                </a:lnTo>
                <a:lnTo>
                  <a:pt x="20104099" y="452342"/>
                </a:lnTo>
                <a:lnTo>
                  <a:pt x="20104099" y="0"/>
                </a:lnTo>
                <a:close/>
              </a:path>
            </a:pathLst>
          </a:custGeom>
          <a:solidFill>
            <a:srgbClr val="222222"/>
          </a:solidFill>
        </p:spPr>
        <p:txBody>
          <a:bodyPr wrap="square" lIns="0" tIns="0" rIns="0" bIns="0" rtlCol="0"/>
          <a:lstStyle/>
          <a:p>
            <a:endParaRPr/>
          </a:p>
        </p:txBody>
      </p:sp>
      <p:sp>
        <p:nvSpPr>
          <p:cNvPr id="17" name="bg object 17"/>
          <p:cNvSpPr/>
          <p:nvPr/>
        </p:nvSpPr>
        <p:spPr>
          <a:xfrm>
            <a:off x="0" y="10849093"/>
            <a:ext cx="20104100" cy="452755"/>
          </a:xfrm>
          <a:custGeom>
            <a:avLst/>
            <a:gdLst/>
            <a:ahLst/>
            <a:cxnLst/>
            <a:rect l="l" t="t" r="r" b="b"/>
            <a:pathLst>
              <a:path w="20104100" h="452754">
                <a:moveTo>
                  <a:pt x="0" y="452342"/>
                </a:moveTo>
                <a:lnTo>
                  <a:pt x="20104099" y="452342"/>
                </a:lnTo>
                <a:lnTo>
                  <a:pt x="20104099" y="0"/>
                </a:lnTo>
                <a:lnTo>
                  <a:pt x="0" y="0"/>
                </a:lnTo>
                <a:lnTo>
                  <a:pt x="0" y="452342"/>
                </a:lnTo>
                <a:close/>
              </a:path>
            </a:pathLst>
          </a:custGeom>
          <a:ln w="10470">
            <a:solidFill>
              <a:srgbClr val="000000"/>
            </a:solidFill>
          </a:ln>
        </p:spPr>
        <p:txBody>
          <a:bodyPr wrap="square" lIns="0" tIns="0" rIns="0" bIns="0" rtlCol="0"/>
          <a:lstStyle/>
          <a:p>
            <a:endParaRPr/>
          </a:p>
        </p:txBody>
      </p:sp>
      <p:sp>
        <p:nvSpPr>
          <p:cNvPr id="4" name="Holder 4"/>
          <p:cNvSpPr>
            <a:spLocks noGrp="1"/>
          </p:cNvSpPr>
          <p:nvPr>
            <p:ph type="ftr" sz="quarter" idx="5"/>
          </p:nvPr>
        </p:nvSpPr>
        <p:spPr>
          <a:xfrm>
            <a:off x="885918" y="10939744"/>
            <a:ext cx="5575935" cy="207749"/>
          </a:xfrm>
          <a:prstGeom prst="rect">
            <a:avLst/>
          </a:prstGeom>
        </p:spPr>
        <p:txBody>
          <a:bodyPr wrap="square" lIns="0" tIns="0" rIns="0" bIns="0">
            <a:spAutoFit/>
          </a:bodyPr>
          <a:lstStyle>
            <a:lvl1pPr>
              <a:defRPr sz="1350" b="0" i="0" spc="0">
                <a:solidFill>
                  <a:schemeClr val="bg1"/>
                </a:solidFill>
                <a:latin typeface="Arial" panose="020B0604020202020204" pitchFamily="34" charset="0"/>
                <a:cs typeface="Arial" panose="020B0604020202020204" pitchFamily="34" charset="0"/>
              </a:defRPr>
            </a:lvl1pPr>
          </a:lstStyle>
          <a:p>
            <a:pPr marL="12700">
              <a:lnSpc>
                <a:spcPct val="100000"/>
              </a:lnSpc>
              <a:spcBef>
                <a:spcPts val="200"/>
              </a:spcBef>
            </a:pPr>
            <a:r>
              <a:rPr lang="en-CA" spc="-95"/>
              <a:t>Mission:</a:t>
            </a:r>
            <a:r>
              <a:rPr lang="en-CA" spc="-75"/>
              <a:t> </a:t>
            </a:r>
            <a:r>
              <a:rPr lang="en-CA" spc="-114"/>
              <a:t>Explore</a:t>
            </a:r>
            <a:r>
              <a:rPr lang="en-CA" spc="-75"/>
              <a:t> </a:t>
            </a:r>
            <a:r>
              <a:rPr lang="en-CA" spc="-70"/>
              <a:t>to</a:t>
            </a:r>
            <a:r>
              <a:rPr lang="en-CA" spc="-75"/>
              <a:t> </a:t>
            </a:r>
            <a:r>
              <a:rPr lang="en-CA" spc="-114"/>
              <a:t>Restore</a:t>
            </a:r>
            <a:r>
              <a:rPr lang="en-CA" spc="-75"/>
              <a:t> </a:t>
            </a:r>
            <a:r>
              <a:rPr lang="en-CA"/>
              <a:t>—</a:t>
            </a:r>
            <a:r>
              <a:rPr lang="en-CA" spc="-75"/>
              <a:t> </a:t>
            </a:r>
            <a:r>
              <a:rPr lang="en-CA" spc="-114"/>
              <a:t>Living</a:t>
            </a:r>
            <a:r>
              <a:rPr lang="en-CA" spc="-70"/>
              <a:t> </a:t>
            </a:r>
            <a:r>
              <a:rPr lang="en-CA" spc="-100"/>
              <a:t>Planet</a:t>
            </a:r>
            <a:r>
              <a:rPr lang="en-CA" spc="-75"/>
              <a:t> </a:t>
            </a:r>
            <a:r>
              <a:rPr lang="en-CA" spc="-95"/>
              <a:t>Report</a:t>
            </a:r>
            <a:r>
              <a:rPr lang="en-CA" spc="-75"/>
              <a:t> </a:t>
            </a:r>
            <a:r>
              <a:rPr lang="en-CA" spc="-110"/>
              <a:t>Canada</a:t>
            </a:r>
            <a:r>
              <a:rPr lang="en-CA" spc="-75"/>
              <a:t> </a:t>
            </a:r>
            <a:r>
              <a:rPr lang="en-CA" spc="-45"/>
              <a:t>for</a:t>
            </a:r>
            <a:r>
              <a:rPr lang="en-CA" spc="-75"/>
              <a:t> </a:t>
            </a:r>
            <a:r>
              <a:rPr lang="en-CA" spc="-40"/>
              <a:t>Kids</a:t>
            </a:r>
            <a:endParaRPr lang="en-CA" spc="-40" dirty="0"/>
          </a:p>
        </p:txBody>
      </p:sp>
      <p:sp>
        <p:nvSpPr>
          <p:cNvPr id="6" name="Holder 6"/>
          <p:cNvSpPr>
            <a:spLocks noGrp="1"/>
          </p:cNvSpPr>
          <p:nvPr>
            <p:ph type="sldNum" sz="quarter" idx="7"/>
          </p:nvPr>
        </p:nvSpPr>
        <p:spPr>
          <a:xfrm>
            <a:off x="18738850" y="10946867"/>
            <a:ext cx="609599" cy="207749"/>
          </a:xfrm>
          <a:prstGeom prst="rect">
            <a:avLst/>
          </a:prstGeom>
        </p:spPr>
        <p:txBody>
          <a:bodyPr wrap="square" lIns="0" tIns="0" rIns="0" bIns="0">
            <a:spAutoFit/>
          </a:bodyPr>
          <a:lstStyle>
            <a:lvl1pPr>
              <a:defRPr sz="1350" b="0" i="0" spc="0" dirty="0">
                <a:solidFill>
                  <a:schemeClr val="bg1"/>
                </a:solidFill>
                <a:latin typeface="Arial" panose="020B0604020202020204" pitchFamily="34" charset="0"/>
                <a:cs typeface="Arial" panose="020B0604020202020204" pitchFamily="34" charset="0"/>
              </a:defRPr>
            </a:lvl1pPr>
          </a:lstStyle>
          <a:p>
            <a:pPr marL="38100">
              <a:lnSpc>
                <a:spcPct val="100000"/>
              </a:lnSpc>
              <a:spcBef>
                <a:spcPts val="200"/>
              </a:spcBef>
            </a:pPr>
            <a:fld id="{81D60167-4931-47E6-BA6A-407CBD079E47}" type="slidenum">
              <a:rPr lang="en-CA" spc="-50" smtClean="0"/>
              <a:t>‹#›</a:t>
            </a:fld>
            <a:endParaRPr lang="en-CA" spc="-50" dirty="0"/>
          </a:p>
        </p:txBody>
      </p:sp>
    </p:spTree>
    <p:extLst>
      <p:ext uri="{BB962C8B-B14F-4D97-AF65-F5344CB8AC3E}">
        <p14:creationId xmlns:p14="http://schemas.microsoft.com/office/powerpoint/2010/main" val="193690825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0856595"/>
            <a:ext cx="20104100" cy="452755"/>
          </a:xfrm>
          <a:custGeom>
            <a:avLst/>
            <a:gdLst/>
            <a:ahLst/>
            <a:cxnLst/>
            <a:rect l="l" t="t" r="r" b="b"/>
            <a:pathLst>
              <a:path w="20104100" h="452754">
                <a:moveTo>
                  <a:pt x="20104099" y="0"/>
                </a:moveTo>
                <a:lnTo>
                  <a:pt x="0" y="0"/>
                </a:lnTo>
                <a:lnTo>
                  <a:pt x="0" y="452342"/>
                </a:lnTo>
                <a:lnTo>
                  <a:pt x="20104099" y="452342"/>
                </a:lnTo>
                <a:lnTo>
                  <a:pt x="20104099" y="0"/>
                </a:lnTo>
                <a:close/>
              </a:path>
            </a:pathLst>
          </a:custGeom>
          <a:solidFill>
            <a:srgbClr val="222222"/>
          </a:solidFill>
        </p:spPr>
        <p:txBody>
          <a:bodyPr wrap="square" lIns="0" tIns="0" rIns="0" bIns="0" rtlCol="0"/>
          <a:lstStyle/>
          <a:p>
            <a:endParaRPr/>
          </a:p>
        </p:txBody>
      </p:sp>
      <p:sp>
        <p:nvSpPr>
          <p:cNvPr id="17" name="bg object 17"/>
          <p:cNvSpPr/>
          <p:nvPr/>
        </p:nvSpPr>
        <p:spPr>
          <a:xfrm>
            <a:off x="0" y="10849093"/>
            <a:ext cx="20104100" cy="452755"/>
          </a:xfrm>
          <a:custGeom>
            <a:avLst/>
            <a:gdLst/>
            <a:ahLst/>
            <a:cxnLst/>
            <a:rect l="l" t="t" r="r" b="b"/>
            <a:pathLst>
              <a:path w="20104100" h="452754">
                <a:moveTo>
                  <a:pt x="0" y="452342"/>
                </a:moveTo>
                <a:lnTo>
                  <a:pt x="20104099" y="452342"/>
                </a:lnTo>
                <a:lnTo>
                  <a:pt x="20104099" y="0"/>
                </a:lnTo>
                <a:lnTo>
                  <a:pt x="0" y="0"/>
                </a:lnTo>
                <a:lnTo>
                  <a:pt x="0" y="452342"/>
                </a:lnTo>
                <a:close/>
              </a:path>
            </a:pathLst>
          </a:custGeom>
          <a:ln w="10470">
            <a:solidFill>
              <a:srgbClr val="000000"/>
            </a:solidFill>
          </a:ln>
        </p:spPr>
        <p:txBody>
          <a:bodyPr wrap="square" lIns="0" tIns="0" rIns="0" bIns="0" rtlCol="0"/>
          <a:lstStyle/>
          <a:p>
            <a:endParaRPr/>
          </a:p>
        </p:txBody>
      </p:sp>
      <p:sp>
        <p:nvSpPr>
          <p:cNvPr id="4" name="Holder 4"/>
          <p:cNvSpPr>
            <a:spLocks noGrp="1"/>
          </p:cNvSpPr>
          <p:nvPr>
            <p:ph type="ftr" sz="quarter" idx="5"/>
          </p:nvPr>
        </p:nvSpPr>
        <p:spPr>
          <a:xfrm>
            <a:off x="885918" y="10939744"/>
            <a:ext cx="5575935" cy="207749"/>
          </a:xfrm>
          <a:prstGeom prst="rect">
            <a:avLst/>
          </a:prstGeom>
        </p:spPr>
        <p:txBody>
          <a:bodyPr wrap="square" lIns="0" tIns="0" rIns="0" bIns="0">
            <a:spAutoFit/>
          </a:bodyPr>
          <a:lstStyle>
            <a:lvl1pPr>
              <a:defRPr sz="1350" b="0" i="0" spc="0">
                <a:solidFill>
                  <a:schemeClr val="bg1"/>
                </a:solidFill>
                <a:latin typeface="Arial" panose="020B0604020202020204" pitchFamily="34" charset="0"/>
                <a:cs typeface="Arial" panose="020B0604020202020204" pitchFamily="34" charset="0"/>
              </a:defRPr>
            </a:lvl1pPr>
          </a:lstStyle>
          <a:p>
            <a:pPr marL="12700">
              <a:lnSpc>
                <a:spcPct val="100000"/>
              </a:lnSpc>
              <a:spcBef>
                <a:spcPts val="200"/>
              </a:spcBef>
            </a:pPr>
            <a:r>
              <a:rPr lang="en-CA" spc="-95"/>
              <a:t>Mission:</a:t>
            </a:r>
            <a:r>
              <a:rPr lang="en-CA" spc="-75"/>
              <a:t> </a:t>
            </a:r>
            <a:r>
              <a:rPr lang="en-CA" spc="-114"/>
              <a:t>Explore</a:t>
            </a:r>
            <a:r>
              <a:rPr lang="en-CA" spc="-75"/>
              <a:t> </a:t>
            </a:r>
            <a:r>
              <a:rPr lang="en-CA" spc="-70"/>
              <a:t>to</a:t>
            </a:r>
            <a:r>
              <a:rPr lang="en-CA" spc="-75"/>
              <a:t> </a:t>
            </a:r>
            <a:r>
              <a:rPr lang="en-CA" spc="-114"/>
              <a:t>Restore</a:t>
            </a:r>
            <a:r>
              <a:rPr lang="en-CA" spc="-75"/>
              <a:t> </a:t>
            </a:r>
            <a:r>
              <a:rPr lang="en-CA"/>
              <a:t>—</a:t>
            </a:r>
            <a:r>
              <a:rPr lang="en-CA" spc="-75"/>
              <a:t> </a:t>
            </a:r>
            <a:r>
              <a:rPr lang="en-CA" spc="-114"/>
              <a:t>Living</a:t>
            </a:r>
            <a:r>
              <a:rPr lang="en-CA" spc="-70"/>
              <a:t> </a:t>
            </a:r>
            <a:r>
              <a:rPr lang="en-CA" spc="-100"/>
              <a:t>Planet</a:t>
            </a:r>
            <a:r>
              <a:rPr lang="en-CA" spc="-75"/>
              <a:t> </a:t>
            </a:r>
            <a:r>
              <a:rPr lang="en-CA" spc="-95"/>
              <a:t>Report</a:t>
            </a:r>
            <a:r>
              <a:rPr lang="en-CA" spc="-75"/>
              <a:t> </a:t>
            </a:r>
            <a:r>
              <a:rPr lang="en-CA" spc="-110"/>
              <a:t>Canada</a:t>
            </a:r>
            <a:r>
              <a:rPr lang="en-CA" spc="-75"/>
              <a:t> </a:t>
            </a:r>
            <a:r>
              <a:rPr lang="en-CA" spc="-45"/>
              <a:t>for</a:t>
            </a:r>
            <a:r>
              <a:rPr lang="en-CA" spc="-75"/>
              <a:t> </a:t>
            </a:r>
            <a:r>
              <a:rPr lang="en-CA" spc="-40"/>
              <a:t>Kids</a:t>
            </a:r>
            <a:endParaRPr lang="en-CA" spc="-40" dirty="0"/>
          </a:p>
        </p:txBody>
      </p:sp>
      <p:sp>
        <p:nvSpPr>
          <p:cNvPr id="6" name="Holder 6"/>
          <p:cNvSpPr>
            <a:spLocks noGrp="1"/>
          </p:cNvSpPr>
          <p:nvPr>
            <p:ph type="sldNum" sz="quarter" idx="7"/>
          </p:nvPr>
        </p:nvSpPr>
        <p:spPr>
          <a:xfrm>
            <a:off x="18738850" y="10946867"/>
            <a:ext cx="609599" cy="207749"/>
          </a:xfrm>
          <a:prstGeom prst="rect">
            <a:avLst/>
          </a:prstGeom>
        </p:spPr>
        <p:txBody>
          <a:bodyPr wrap="square" lIns="0" tIns="0" rIns="0" bIns="0">
            <a:spAutoFit/>
          </a:bodyPr>
          <a:lstStyle>
            <a:lvl1pPr>
              <a:defRPr sz="1350" b="0" i="0" spc="0" dirty="0">
                <a:solidFill>
                  <a:schemeClr val="bg1"/>
                </a:solidFill>
                <a:latin typeface="Arial" panose="020B0604020202020204" pitchFamily="34" charset="0"/>
                <a:cs typeface="Arial" panose="020B0604020202020204" pitchFamily="34" charset="0"/>
              </a:defRPr>
            </a:lvl1pPr>
          </a:lstStyle>
          <a:p>
            <a:pPr marL="38100">
              <a:lnSpc>
                <a:spcPct val="100000"/>
              </a:lnSpc>
              <a:spcBef>
                <a:spcPts val="200"/>
              </a:spcBef>
            </a:pPr>
            <a:fld id="{81D60167-4931-47E6-BA6A-407CBD079E47}" type="slidenum">
              <a:rPr lang="en-CA" spc="-50" smtClean="0"/>
              <a:t>‹#›</a:t>
            </a:fld>
            <a:endParaRPr lang="en-CA" spc="-50" dirty="0"/>
          </a:p>
        </p:txBody>
      </p:sp>
    </p:spTree>
    <p:extLst>
      <p:ext uri="{BB962C8B-B14F-4D97-AF65-F5344CB8AC3E}">
        <p14:creationId xmlns:p14="http://schemas.microsoft.com/office/powerpoint/2010/main" val="412267852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0856595"/>
            <a:ext cx="20104100" cy="452755"/>
          </a:xfrm>
          <a:custGeom>
            <a:avLst/>
            <a:gdLst/>
            <a:ahLst/>
            <a:cxnLst/>
            <a:rect l="l" t="t" r="r" b="b"/>
            <a:pathLst>
              <a:path w="20104100" h="452754">
                <a:moveTo>
                  <a:pt x="20104099" y="0"/>
                </a:moveTo>
                <a:lnTo>
                  <a:pt x="0" y="0"/>
                </a:lnTo>
                <a:lnTo>
                  <a:pt x="0" y="452342"/>
                </a:lnTo>
                <a:lnTo>
                  <a:pt x="20104099" y="452342"/>
                </a:lnTo>
                <a:lnTo>
                  <a:pt x="20104099" y="0"/>
                </a:lnTo>
                <a:close/>
              </a:path>
            </a:pathLst>
          </a:custGeom>
          <a:solidFill>
            <a:srgbClr val="222222"/>
          </a:solidFill>
        </p:spPr>
        <p:txBody>
          <a:bodyPr wrap="square" lIns="0" tIns="0" rIns="0" bIns="0" rtlCol="0"/>
          <a:lstStyle/>
          <a:p>
            <a:endParaRPr/>
          </a:p>
        </p:txBody>
      </p:sp>
      <p:sp>
        <p:nvSpPr>
          <p:cNvPr id="17" name="bg object 17"/>
          <p:cNvSpPr/>
          <p:nvPr/>
        </p:nvSpPr>
        <p:spPr>
          <a:xfrm>
            <a:off x="0" y="10849093"/>
            <a:ext cx="20104100" cy="452755"/>
          </a:xfrm>
          <a:custGeom>
            <a:avLst/>
            <a:gdLst/>
            <a:ahLst/>
            <a:cxnLst/>
            <a:rect l="l" t="t" r="r" b="b"/>
            <a:pathLst>
              <a:path w="20104100" h="452754">
                <a:moveTo>
                  <a:pt x="0" y="452342"/>
                </a:moveTo>
                <a:lnTo>
                  <a:pt x="20104099" y="452342"/>
                </a:lnTo>
                <a:lnTo>
                  <a:pt x="20104099" y="0"/>
                </a:lnTo>
                <a:lnTo>
                  <a:pt x="0" y="0"/>
                </a:lnTo>
                <a:lnTo>
                  <a:pt x="0" y="452342"/>
                </a:lnTo>
                <a:close/>
              </a:path>
            </a:pathLst>
          </a:custGeom>
          <a:ln w="10470">
            <a:solidFill>
              <a:srgbClr val="000000"/>
            </a:solidFill>
          </a:ln>
        </p:spPr>
        <p:txBody>
          <a:bodyPr wrap="square" lIns="0" tIns="0" rIns="0" bIns="0" rtlCol="0"/>
          <a:lstStyle/>
          <a:p>
            <a:endParaRPr/>
          </a:p>
        </p:txBody>
      </p:sp>
      <p:sp>
        <p:nvSpPr>
          <p:cNvPr id="4" name="Holder 4"/>
          <p:cNvSpPr>
            <a:spLocks noGrp="1"/>
          </p:cNvSpPr>
          <p:nvPr>
            <p:ph type="ftr" sz="quarter" idx="5"/>
          </p:nvPr>
        </p:nvSpPr>
        <p:spPr>
          <a:xfrm>
            <a:off x="885918" y="10939744"/>
            <a:ext cx="5575935" cy="207749"/>
          </a:xfrm>
          <a:prstGeom prst="rect">
            <a:avLst/>
          </a:prstGeom>
        </p:spPr>
        <p:txBody>
          <a:bodyPr wrap="square" lIns="0" tIns="0" rIns="0" bIns="0">
            <a:spAutoFit/>
          </a:bodyPr>
          <a:lstStyle>
            <a:lvl1pPr>
              <a:defRPr sz="1350" b="0" i="0" spc="0">
                <a:solidFill>
                  <a:schemeClr val="bg1"/>
                </a:solidFill>
                <a:latin typeface="Arial" panose="020B0604020202020204" pitchFamily="34" charset="0"/>
                <a:cs typeface="Arial" panose="020B0604020202020204" pitchFamily="34" charset="0"/>
              </a:defRPr>
            </a:lvl1pPr>
          </a:lstStyle>
          <a:p>
            <a:pPr marL="12700">
              <a:lnSpc>
                <a:spcPct val="100000"/>
              </a:lnSpc>
              <a:spcBef>
                <a:spcPts val="200"/>
              </a:spcBef>
            </a:pPr>
            <a:r>
              <a:rPr lang="en-CA" spc="-95"/>
              <a:t>Mission:</a:t>
            </a:r>
            <a:r>
              <a:rPr lang="en-CA" spc="-75"/>
              <a:t> </a:t>
            </a:r>
            <a:r>
              <a:rPr lang="en-CA" spc="-114"/>
              <a:t>Explore</a:t>
            </a:r>
            <a:r>
              <a:rPr lang="en-CA" spc="-75"/>
              <a:t> </a:t>
            </a:r>
            <a:r>
              <a:rPr lang="en-CA" spc="-70"/>
              <a:t>to</a:t>
            </a:r>
            <a:r>
              <a:rPr lang="en-CA" spc="-75"/>
              <a:t> </a:t>
            </a:r>
            <a:r>
              <a:rPr lang="en-CA" spc="-114"/>
              <a:t>Restore</a:t>
            </a:r>
            <a:r>
              <a:rPr lang="en-CA" spc="-75"/>
              <a:t> </a:t>
            </a:r>
            <a:r>
              <a:rPr lang="en-CA"/>
              <a:t>—</a:t>
            </a:r>
            <a:r>
              <a:rPr lang="en-CA" spc="-75"/>
              <a:t> </a:t>
            </a:r>
            <a:r>
              <a:rPr lang="en-CA" spc="-114"/>
              <a:t>Living</a:t>
            </a:r>
            <a:r>
              <a:rPr lang="en-CA" spc="-70"/>
              <a:t> </a:t>
            </a:r>
            <a:r>
              <a:rPr lang="en-CA" spc="-100"/>
              <a:t>Planet</a:t>
            </a:r>
            <a:r>
              <a:rPr lang="en-CA" spc="-75"/>
              <a:t> </a:t>
            </a:r>
            <a:r>
              <a:rPr lang="en-CA" spc="-95"/>
              <a:t>Report</a:t>
            </a:r>
            <a:r>
              <a:rPr lang="en-CA" spc="-75"/>
              <a:t> </a:t>
            </a:r>
            <a:r>
              <a:rPr lang="en-CA" spc="-110"/>
              <a:t>Canada</a:t>
            </a:r>
            <a:r>
              <a:rPr lang="en-CA" spc="-75"/>
              <a:t> </a:t>
            </a:r>
            <a:r>
              <a:rPr lang="en-CA" spc="-45"/>
              <a:t>for</a:t>
            </a:r>
            <a:r>
              <a:rPr lang="en-CA" spc="-75"/>
              <a:t> </a:t>
            </a:r>
            <a:r>
              <a:rPr lang="en-CA" spc="-40"/>
              <a:t>Kids</a:t>
            </a:r>
            <a:endParaRPr lang="en-CA" spc="-40" dirty="0"/>
          </a:p>
        </p:txBody>
      </p:sp>
      <p:sp>
        <p:nvSpPr>
          <p:cNvPr id="6" name="Holder 6"/>
          <p:cNvSpPr>
            <a:spLocks noGrp="1"/>
          </p:cNvSpPr>
          <p:nvPr>
            <p:ph type="sldNum" sz="quarter" idx="7"/>
          </p:nvPr>
        </p:nvSpPr>
        <p:spPr>
          <a:xfrm>
            <a:off x="18738850" y="10946867"/>
            <a:ext cx="609599" cy="207749"/>
          </a:xfrm>
          <a:prstGeom prst="rect">
            <a:avLst/>
          </a:prstGeom>
        </p:spPr>
        <p:txBody>
          <a:bodyPr wrap="square" lIns="0" tIns="0" rIns="0" bIns="0">
            <a:spAutoFit/>
          </a:bodyPr>
          <a:lstStyle>
            <a:lvl1pPr>
              <a:defRPr sz="1350" b="0" i="0" spc="0" dirty="0">
                <a:solidFill>
                  <a:schemeClr val="bg1"/>
                </a:solidFill>
                <a:latin typeface="Arial" panose="020B0604020202020204" pitchFamily="34" charset="0"/>
                <a:cs typeface="Arial" panose="020B0604020202020204" pitchFamily="34" charset="0"/>
              </a:defRPr>
            </a:lvl1pPr>
          </a:lstStyle>
          <a:p>
            <a:pPr marL="38100">
              <a:lnSpc>
                <a:spcPct val="100000"/>
              </a:lnSpc>
              <a:spcBef>
                <a:spcPts val="200"/>
              </a:spcBef>
            </a:pPr>
            <a:fld id="{81D60167-4931-47E6-BA6A-407CBD079E47}" type="slidenum">
              <a:rPr lang="en-CA" spc="-50" smtClean="0"/>
              <a:t>‹#›</a:t>
            </a:fld>
            <a:endParaRPr lang="en-CA" spc="-50" dirty="0"/>
          </a:p>
        </p:txBody>
      </p:sp>
    </p:spTree>
    <p:extLst>
      <p:ext uri="{BB962C8B-B14F-4D97-AF65-F5344CB8AC3E}">
        <p14:creationId xmlns:p14="http://schemas.microsoft.com/office/powerpoint/2010/main" val="3565831524"/>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0856595"/>
            <a:ext cx="20104100" cy="452755"/>
          </a:xfrm>
          <a:custGeom>
            <a:avLst/>
            <a:gdLst/>
            <a:ahLst/>
            <a:cxnLst/>
            <a:rect l="l" t="t" r="r" b="b"/>
            <a:pathLst>
              <a:path w="20104100" h="452754">
                <a:moveTo>
                  <a:pt x="20104099" y="0"/>
                </a:moveTo>
                <a:lnTo>
                  <a:pt x="0" y="0"/>
                </a:lnTo>
                <a:lnTo>
                  <a:pt x="0" y="452342"/>
                </a:lnTo>
                <a:lnTo>
                  <a:pt x="20104099" y="452342"/>
                </a:lnTo>
                <a:lnTo>
                  <a:pt x="20104099" y="0"/>
                </a:lnTo>
                <a:close/>
              </a:path>
            </a:pathLst>
          </a:custGeom>
          <a:solidFill>
            <a:srgbClr val="222222"/>
          </a:solidFill>
        </p:spPr>
        <p:txBody>
          <a:bodyPr wrap="square" lIns="0" tIns="0" rIns="0" bIns="0" rtlCol="0"/>
          <a:lstStyle/>
          <a:p>
            <a:endParaRPr/>
          </a:p>
        </p:txBody>
      </p:sp>
      <p:sp>
        <p:nvSpPr>
          <p:cNvPr id="17" name="bg object 17"/>
          <p:cNvSpPr/>
          <p:nvPr/>
        </p:nvSpPr>
        <p:spPr>
          <a:xfrm>
            <a:off x="0" y="10849093"/>
            <a:ext cx="20104100" cy="452755"/>
          </a:xfrm>
          <a:custGeom>
            <a:avLst/>
            <a:gdLst/>
            <a:ahLst/>
            <a:cxnLst/>
            <a:rect l="l" t="t" r="r" b="b"/>
            <a:pathLst>
              <a:path w="20104100" h="452754">
                <a:moveTo>
                  <a:pt x="0" y="452342"/>
                </a:moveTo>
                <a:lnTo>
                  <a:pt x="20104099" y="452342"/>
                </a:lnTo>
                <a:lnTo>
                  <a:pt x="20104099" y="0"/>
                </a:lnTo>
                <a:lnTo>
                  <a:pt x="0" y="0"/>
                </a:lnTo>
                <a:lnTo>
                  <a:pt x="0" y="452342"/>
                </a:lnTo>
                <a:close/>
              </a:path>
            </a:pathLst>
          </a:custGeom>
          <a:ln w="10470">
            <a:solidFill>
              <a:srgbClr val="000000"/>
            </a:solidFill>
          </a:ln>
        </p:spPr>
        <p:txBody>
          <a:bodyPr wrap="square" lIns="0" tIns="0" rIns="0" bIns="0" rtlCol="0"/>
          <a:lstStyle/>
          <a:p>
            <a:endParaRPr/>
          </a:p>
        </p:txBody>
      </p:sp>
      <p:sp>
        <p:nvSpPr>
          <p:cNvPr id="4" name="Holder 4"/>
          <p:cNvSpPr>
            <a:spLocks noGrp="1"/>
          </p:cNvSpPr>
          <p:nvPr>
            <p:ph type="ftr" sz="quarter" idx="5"/>
          </p:nvPr>
        </p:nvSpPr>
        <p:spPr>
          <a:xfrm>
            <a:off x="885918" y="10939744"/>
            <a:ext cx="5575935" cy="207749"/>
          </a:xfrm>
          <a:prstGeom prst="rect">
            <a:avLst/>
          </a:prstGeom>
        </p:spPr>
        <p:txBody>
          <a:bodyPr wrap="square" lIns="0" tIns="0" rIns="0" bIns="0">
            <a:spAutoFit/>
          </a:bodyPr>
          <a:lstStyle>
            <a:lvl1pPr>
              <a:defRPr sz="1350" b="0" i="0" spc="0">
                <a:solidFill>
                  <a:schemeClr val="bg1"/>
                </a:solidFill>
                <a:latin typeface="Arial" panose="020B0604020202020204" pitchFamily="34" charset="0"/>
                <a:cs typeface="Arial" panose="020B0604020202020204" pitchFamily="34" charset="0"/>
              </a:defRPr>
            </a:lvl1pPr>
          </a:lstStyle>
          <a:p>
            <a:pPr marL="12700">
              <a:lnSpc>
                <a:spcPct val="100000"/>
              </a:lnSpc>
              <a:spcBef>
                <a:spcPts val="200"/>
              </a:spcBef>
            </a:pPr>
            <a:r>
              <a:rPr lang="en-CA" spc="-95"/>
              <a:t>Mission:</a:t>
            </a:r>
            <a:r>
              <a:rPr lang="en-CA" spc="-75"/>
              <a:t> </a:t>
            </a:r>
            <a:r>
              <a:rPr lang="en-CA" spc="-114"/>
              <a:t>Explore</a:t>
            </a:r>
            <a:r>
              <a:rPr lang="en-CA" spc="-75"/>
              <a:t> </a:t>
            </a:r>
            <a:r>
              <a:rPr lang="en-CA" spc="-70"/>
              <a:t>to</a:t>
            </a:r>
            <a:r>
              <a:rPr lang="en-CA" spc="-75"/>
              <a:t> </a:t>
            </a:r>
            <a:r>
              <a:rPr lang="en-CA" spc="-114"/>
              <a:t>Restore</a:t>
            </a:r>
            <a:r>
              <a:rPr lang="en-CA" spc="-75"/>
              <a:t> </a:t>
            </a:r>
            <a:r>
              <a:rPr lang="en-CA"/>
              <a:t>—</a:t>
            </a:r>
            <a:r>
              <a:rPr lang="en-CA" spc="-75"/>
              <a:t> </a:t>
            </a:r>
            <a:r>
              <a:rPr lang="en-CA" spc="-114"/>
              <a:t>Living</a:t>
            </a:r>
            <a:r>
              <a:rPr lang="en-CA" spc="-70"/>
              <a:t> </a:t>
            </a:r>
            <a:r>
              <a:rPr lang="en-CA" spc="-100"/>
              <a:t>Planet</a:t>
            </a:r>
            <a:r>
              <a:rPr lang="en-CA" spc="-75"/>
              <a:t> </a:t>
            </a:r>
            <a:r>
              <a:rPr lang="en-CA" spc="-95"/>
              <a:t>Report</a:t>
            </a:r>
            <a:r>
              <a:rPr lang="en-CA" spc="-75"/>
              <a:t> </a:t>
            </a:r>
            <a:r>
              <a:rPr lang="en-CA" spc="-110"/>
              <a:t>Canada</a:t>
            </a:r>
            <a:r>
              <a:rPr lang="en-CA" spc="-75"/>
              <a:t> </a:t>
            </a:r>
            <a:r>
              <a:rPr lang="en-CA" spc="-45"/>
              <a:t>for</a:t>
            </a:r>
            <a:r>
              <a:rPr lang="en-CA" spc="-75"/>
              <a:t> </a:t>
            </a:r>
            <a:r>
              <a:rPr lang="en-CA" spc="-40"/>
              <a:t>Kids</a:t>
            </a:r>
            <a:endParaRPr lang="en-CA" spc="-40" dirty="0"/>
          </a:p>
        </p:txBody>
      </p:sp>
      <p:sp>
        <p:nvSpPr>
          <p:cNvPr id="6" name="Holder 6"/>
          <p:cNvSpPr>
            <a:spLocks noGrp="1"/>
          </p:cNvSpPr>
          <p:nvPr>
            <p:ph type="sldNum" sz="quarter" idx="7"/>
          </p:nvPr>
        </p:nvSpPr>
        <p:spPr>
          <a:xfrm>
            <a:off x="18738850" y="10946867"/>
            <a:ext cx="609599" cy="207749"/>
          </a:xfrm>
          <a:prstGeom prst="rect">
            <a:avLst/>
          </a:prstGeom>
        </p:spPr>
        <p:txBody>
          <a:bodyPr wrap="square" lIns="0" tIns="0" rIns="0" bIns="0">
            <a:spAutoFit/>
          </a:bodyPr>
          <a:lstStyle>
            <a:lvl1pPr>
              <a:defRPr sz="1350" b="0" i="0" spc="0" dirty="0">
                <a:solidFill>
                  <a:schemeClr val="bg1"/>
                </a:solidFill>
                <a:latin typeface="Arial" panose="020B0604020202020204" pitchFamily="34" charset="0"/>
                <a:cs typeface="Arial" panose="020B0604020202020204" pitchFamily="34" charset="0"/>
              </a:defRPr>
            </a:lvl1pPr>
          </a:lstStyle>
          <a:p>
            <a:pPr marL="38100">
              <a:lnSpc>
                <a:spcPct val="100000"/>
              </a:lnSpc>
              <a:spcBef>
                <a:spcPts val="200"/>
              </a:spcBef>
            </a:pPr>
            <a:fld id="{81D60167-4931-47E6-BA6A-407CBD079E47}" type="slidenum">
              <a:rPr lang="en-CA" spc="-50" smtClean="0"/>
              <a:t>‹#›</a:t>
            </a:fld>
            <a:endParaRPr lang="en-CA" spc="-50" dirty="0"/>
          </a:p>
        </p:txBody>
      </p:sp>
    </p:spTree>
    <p:extLst>
      <p:ext uri="{BB962C8B-B14F-4D97-AF65-F5344CB8AC3E}">
        <p14:creationId xmlns:p14="http://schemas.microsoft.com/office/powerpoint/2010/main" val="311836429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1.xml"/><Relationship Id="rId1" Type="http://schemas.openxmlformats.org/officeDocument/2006/relationships/themeOverride" Target="../theme/themeOverride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6.xml"/><Relationship Id="rId1" Type="http://schemas.openxmlformats.org/officeDocument/2006/relationships/themeOverride" Target="../theme/themeOverride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1.xml"/><Relationship Id="rId1" Type="http://schemas.openxmlformats.org/officeDocument/2006/relationships/themeOverride" Target="../theme/themeOverride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6.xml"/><Relationship Id="rId1" Type="http://schemas.openxmlformats.org/officeDocument/2006/relationships/themeOverride" Target="../theme/themeOverride4.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artoon of a child in a garden&#10;&#10;Description automatically generated">
            <a:extLst>
              <a:ext uri="{FF2B5EF4-FFF2-40B4-BE49-F238E27FC236}">
                <a16:creationId xmlns:a16="http://schemas.microsoft.com/office/drawing/2014/main" id="{6EA87684-2546-5309-978B-A38197DADC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875"/>
            <a:ext cx="20104100" cy="11308554"/>
          </a:xfrm>
          <a:prstGeom prst="rect">
            <a:avLst/>
          </a:prstGeom>
        </p:spPr>
      </p:pic>
      <p:sp>
        <p:nvSpPr>
          <p:cNvPr id="5" name="object 5"/>
          <p:cNvSpPr txBox="1"/>
          <p:nvPr/>
        </p:nvSpPr>
        <p:spPr>
          <a:xfrm>
            <a:off x="5005549" y="362377"/>
            <a:ext cx="4173220" cy="314960"/>
          </a:xfrm>
          <a:prstGeom prst="rect">
            <a:avLst/>
          </a:prstGeom>
        </p:spPr>
        <p:txBody>
          <a:bodyPr vert="horz" wrap="square" lIns="0" tIns="12065" rIns="0" bIns="0" rtlCol="0">
            <a:spAutoFit/>
          </a:bodyPr>
          <a:lstStyle/>
          <a:p>
            <a:pPr marL="12700">
              <a:lnSpc>
                <a:spcPct val="100000"/>
              </a:lnSpc>
              <a:spcBef>
                <a:spcPts val="95"/>
              </a:spcBef>
            </a:pPr>
            <a:r>
              <a:rPr sz="1900" spc="-50" dirty="0">
                <a:latin typeface="Lucida Sans Unicode"/>
                <a:cs typeface="Lucida Sans Unicode"/>
              </a:rPr>
              <a:t>Living</a:t>
            </a:r>
            <a:r>
              <a:rPr sz="1900" spc="-105" dirty="0">
                <a:latin typeface="Lucida Sans Unicode"/>
                <a:cs typeface="Lucida Sans Unicode"/>
              </a:rPr>
              <a:t> </a:t>
            </a:r>
            <a:r>
              <a:rPr sz="1900" dirty="0">
                <a:latin typeface="Lucida Sans Unicode"/>
                <a:cs typeface="Lucida Sans Unicode"/>
              </a:rPr>
              <a:t>Planet</a:t>
            </a:r>
            <a:r>
              <a:rPr sz="1900" spc="-105" dirty="0">
                <a:latin typeface="Lucida Sans Unicode"/>
                <a:cs typeface="Lucida Sans Unicode"/>
              </a:rPr>
              <a:t> </a:t>
            </a:r>
            <a:r>
              <a:rPr sz="1900" spc="-10" dirty="0">
                <a:latin typeface="Lucida Sans Unicode"/>
                <a:cs typeface="Lucida Sans Unicode"/>
              </a:rPr>
              <a:t>Report</a:t>
            </a:r>
            <a:r>
              <a:rPr sz="1900" spc="-105" dirty="0">
                <a:latin typeface="Lucida Sans Unicode"/>
                <a:cs typeface="Lucida Sans Unicode"/>
              </a:rPr>
              <a:t> </a:t>
            </a:r>
            <a:r>
              <a:rPr sz="1900" spc="-10" dirty="0">
                <a:latin typeface="Lucida Sans Unicode"/>
                <a:cs typeface="Lucida Sans Unicode"/>
              </a:rPr>
              <a:t>Canada</a:t>
            </a:r>
            <a:r>
              <a:rPr sz="1900" spc="-105" dirty="0">
                <a:latin typeface="Lucida Sans Unicode"/>
                <a:cs typeface="Lucida Sans Unicode"/>
              </a:rPr>
              <a:t> </a:t>
            </a:r>
            <a:r>
              <a:rPr sz="1900" spc="-10" dirty="0">
                <a:latin typeface="Lucida Sans Unicode"/>
                <a:cs typeface="Lucida Sans Unicode"/>
              </a:rPr>
              <a:t>for</a:t>
            </a:r>
            <a:r>
              <a:rPr sz="1900" spc="-105" dirty="0">
                <a:latin typeface="Lucida Sans Unicode"/>
                <a:cs typeface="Lucida Sans Unicode"/>
              </a:rPr>
              <a:t> </a:t>
            </a:r>
            <a:r>
              <a:rPr sz="1900" spc="-20" dirty="0">
                <a:latin typeface="Lucida Sans Unicode"/>
                <a:cs typeface="Lucida Sans Unicode"/>
              </a:rPr>
              <a:t>Kids</a:t>
            </a:r>
            <a:endParaRPr sz="1900">
              <a:latin typeface="Lucida Sans Unicode"/>
              <a:cs typeface="Lucida Sans Unicode"/>
            </a:endParaRPr>
          </a:p>
        </p:txBody>
      </p:sp>
      <p:sp>
        <p:nvSpPr>
          <p:cNvPr id="22" name="object 22"/>
          <p:cNvSpPr/>
          <p:nvPr/>
        </p:nvSpPr>
        <p:spPr>
          <a:xfrm>
            <a:off x="6055660" y="5254563"/>
            <a:ext cx="5948045" cy="3014980"/>
          </a:xfrm>
          <a:custGeom>
            <a:avLst/>
            <a:gdLst/>
            <a:ahLst/>
            <a:cxnLst/>
            <a:rect l="l" t="t" r="r" b="b"/>
            <a:pathLst>
              <a:path w="5948045" h="3014979">
                <a:moveTo>
                  <a:pt x="5901252" y="0"/>
                </a:moveTo>
                <a:lnTo>
                  <a:pt x="46208" y="0"/>
                </a:lnTo>
                <a:lnTo>
                  <a:pt x="28222" y="3631"/>
                </a:lnTo>
                <a:lnTo>
                  <a:pt x="13534" y="13534"/>
                </a:lnTo>
                <a:lnTo>
                  <a:pt x="3631" y="28222"/>
                </a:lnTo>
                <a:lnTo>
                  <a:pt x="0" y="46208"/>
                </a:lnTo>
                <a:lnTo>
                  <a:pt x="0" y="2968611"/>
                </a:lnTo>
                <a:lnTo>
                  <a:pt x="3631" y="2986596"/>
                </a:lnTo>
                <a:lnTo>
                  <a:pt x="13534" y="3001284"/>
                </a:lnTo>
                <a:lnTo>
                  <a:pt x="28222" y="3011187"/>
                </a:lnTo>
                <a:lnTo>
                  <a:pt x="46208" y="3014819"/>
                </a:lnTo>
                <a:lnTo>
                  <a:pt x="5901252" y="3014819"/>
                </a:lnTo>
                <a:lnTo>
                  <a:pt x="5919242" y="3011187"/>
                </a:lnTo>
                <a:lnTo>
                  <a:pt x="5933929" y="3001284"/>
                </a:lnTo>
                <a:lnTo>
                  <a:pt x="5943830" y="2986596"/>
                </a:lnTo>
                <a:lnTo>
                  <a:pt x="5947460" y="2968611"/>
                </a:lnTo>
                <a:lnTo>
                  <a:pt x="5947460" y="46208"/>
                </a:lnTo>
                <a:lnTo>
                  <a:pt x="5943830" y="28222"/>
                </a:lnTo>
                <a:lnTo>
                  <a:pt x="5933929" y="13534"/>
                </a:lnTo>
                <a:lnTo>
                  <a:pt x="5919242" y="3631"/>
                </a:lnTo>
                <a:lnTo>
                  <a:pt x="5901252" y="0"/>
                </a:lnTo>
                <a:close/>
              </a:path>
            </a:pathLst>
          </a:custGeom>
          <a:solidFill>
            <a:srgbClr val="222222"/>
          </a:solidFill>
        </p:spPr>
        <p:txBody>
          <a:bodyPr wrap="square" lIns="0" tIns="0" rIns="0" bIns="0" rtlCol="0"/>
          <a:lstStyle/>
          <a:p>
            <a:endParaRPr/>
          </a:p>
        </p:txBody>
      </p:sp>
      <p:sp>
        <p:nvSpPr>
          <p:cNvPr id="23" name="object 23"/>
          <p:cNvSpPr txBox="1"/>
          <p:nvPr/>
        </p:nvSpPr>
        <p:spPr>
          <a:xfrm>
            <a:off x="6278556" y="5331127"/>
            <a:ext cx="4154493" cy="558486"/>
          </a:xfrm>
          <a:prstGeom prst="rect">
            <a:avLst/>
          </a:prstGeom>
        </p:spPr>
        <p:txBody>
          <a:bodyPr vert="horz" wrap="square" lIns="0" tIns="12065" rIns="0" bIns="0" rtlCol="0">
            <a:spAutoFit/>
          </a:bodyPr>
          <a:lstStyle/>
          <a:p>
            <a:pPr marL="12700">
              <a:lnSpc>
                <a:spcPct val="100000"/>
              </a:lnSpc>
              <a:spcBef>
                <a:spcPts val="95"/>
              </a:spcBef>
            </a:pPr>
            <a:r>
              <a:rPr sz="3550" b="1" dirty="0">
                <a:solidFill>
                  <a:srgbClr val="FFFFFF"/>
                </a:solidFill>
                <a:latin typeface="Arial" panose="020B0604020202020204" pitchFamily="34" charset="0"/>
                <a:cs typeface="Arial" panose="020B0604020202020204" pitchFamily="34" charset="0"/>
              </a:rPr>
              <a:t>Main objective</a:t>
            </a:r>
            <a:endParaRPr sz="3550" b="1" dirty="0">
              <a:latin typeface="Arial" panose="020B0604020202020204" pitchFamily="34" charset="0"/>
              <a:cs typeface="Arial" panose="020B0604020202020204" pitchFamily="34" charset="0"/>
            </a:endParaRPr>
          </a:p>
        </p:txBody>
      </p:sp>
      <p:sp>
        <p:nvSpPr>
          <p:cNvPr id="24" name="object 24"/>
          <p:cNvSpPr txBox="1"/>
          <p:nvPr/>
        </p:nvSpPr>
        <p:spPr>
          <a:xfrm>
            <a:off x="6278557" y="5970899"/>
            <a:ext cx="5372100" cy="2048510"/>
          </a:xfrm>
          <a:prstGeom prst="rect">
            <a:avLst/>
          </a:prstGeom>
        </p:spPr>
        <p:txBody>
          <a:bodyPr vert="horz" wrap="square" lIns="0" tIns="12065" rIns="0" bIns="0" rtlCol="0">
            <a:spAutoFit/>
          </a:bodyPr>
          <a:lstStyle/>
          <a:p>
            <a:pPr marL="12700" marR="5080">
              <a:lnSpc>
                <a:spcPct val="100000"/>
              </a:lnSpc>
              <a:spcBef>
                <a:spcPts val="95"/>
              </a:spcBef>
            </a:pPr>
            <a:r>
              <a:rPr sz="1900" dirty="0">
                <a:solidFill>
                  <a:srgbClr val="FFFFFF"/>
                </a:solidFill>
                <a:latin typeface="Arial" panose="020B0604020202020204" pitchFamily="34" charset="0"/>
                <a:cs typeface="Arial" panose="020B0604020202020204" pitchFamily="34" charset="0"/>
              </a:rPr>
              <a:t>This lesson introduces students to wildlife monitoring (observation and data collection) and turning evidence into action! Students step into the role of scientists by exploring how wildlife observations and data collection lead to evidence-based actions that help protect species and ecosystems.</a:t>
            </a:r>
            <a:endParaRPr sz="1900" dirty="0">
              <a:latin typeface="Arial" panose="020B0604020202020204" pitchFamily="34" charset="0"/>
              <a:cs typeface="Arial" panose="020B0604020202020204" pitchFamily="34" charset="0"/>
            </a:endParaRPr>
          </a:p>
        </p:txBody>
      </p:sp>
      <p:sp>
        <p:nvSpPr>
          <p:cNvPr id="25" name="object 25"/>
          <p:cNvSpPr txBox="1"/>
          <p:nvPr/>
        </p:nvSpPr>
        <p:spPr>
          <a:xfrm>
            <a:off x="6042961" y="8505474"/>
            <a:ext cx="6065520" cy="1149350"/>
          </a:xfrm>
          <a:prstGeom prst="rect">
            <a:avLst/>
          </a:prstGeom>
        </p:spPr>
        <p:txBody>
          <a:bodyPr vert="horz" wrap="square" lIns="0" tIns="12065" rIns="0" bIns="0" rtlCol="0">
            <a:spAutoFit/>
          </a:bodyPr>
          <a:lstStyle/>
          <a:p>
            <a:pPr marL="12700">
              <a:lnSpc>
                <a:spcPct val="100000"/>
              </a:lnSpc>
              <a:spcBef>
                <a:spcPts val="95"/>
              </a:spcBef>
            </a:pPr>
            <a:r>
              <a:rPr sz="3550" dirty="0">
                <a:latin typeface="Arial" panose="020B0604020202020204" pitchFamily="34" charset="0"/>
                <a:cs typeface="Arial" panose="020B0604020202020204" pitchFamily="34" charset="0"/>
              </a:rPr>
              <a:t>General learning outcomes:</a:t>
            </a:r>
          </a:p>
          <a:p>
            <a:pPr marL="12700" marR="5080">
              <a:lnSpc>
                <a:spcPct val="100000"/>
              </a:lnSpc>
              <a:spcBef>
                <a:spcPts val="35"/>
              </a:spcBef>
            </a:pPr>
            <a:r>
              <a:rPr sz="1900" dirty="0">
                <a:latin typeface="Arial" panose="020B0604020202020204" pitchFamily="34" charset="0"/>
                <a:cs typeface="Arial" panose="020B0604020202020204" pitchFamily="34" charset="0"/>
              </a:rPr>
              <a:t>Please see Appendix 1 for general outcome that apply to your province/territory</a:t>
            </a:r>
          </a:p>
        </p:txBody>
      </p:sp>
      <p:grpSp>
        <p:nvGrpSpPr>
          <p:cNvPr id="26" name="object 26"/>
          <p:cNvGrpSpPr/>
          <p:nvPr/>
        </p:nvGrpSpPr>
        <p:grpSpPr>
          <a:xfrm>
            <a:off x="942379" y="5254563"/>
            <a:ext cx="4203700" cy="4923155"/>
            <a:chOff x="942379" y="5254563"/>
            <a:chExt cx="4203700" cy="4923155"/>
          </a:xfrm>
        </p:grpSpPr>
        <p:sp>
          <p:nvSpPr>
            <p:cNvPr id="27" name="object 27"/>
            <p:cNvSpPr/>
            <p:nvPr/>
          </p:nvSpPr>
          <p:spPr>
            <a:xfrm>
              <a:off x="942379" y="5254563"/>
              <a:ext cx="4203700" cy="4923155"/>
            </a:xfrm>
            <a:custGeom>
              <a:avLst/>
              <a:gdLst/>
              <a:ahLst/>
              <a:cxnLst/>
              <a:rect l="l" t="t" r="r" b="b"/>
              <a:pathLst>
                <a:path w="4203700" h="4923155">
                  <a:moveTo>
                    <a:pt x="4156512" y="0"/>
                  </a:moveTo>
                  <a:lnTo>
                    <a:pt x="47118" y="0"/>
                  </a:lnTo>
                  <a:lnTo>
                    <a:pt x="28779" y="3703"/>
                  </a:lnTo>
                  <a:lnTo>
                    <a:pt x="13801" y="13801"/>
                  </a:lnTo>
                  <a:lnTo>
                    <a:pt x="3703" y="28779"/>
                  </a:lnTo>
                  <a:lnTo>
                    <a:pt x="0" y="47118"/>
                  </a:lnTo>
                  <a:lnTo>
                    <a:pt x="0" y="4876019"/>
                  </a:lnTo>
                  <a:lnTo>
                    <a:pt x="3703" y="4894358"/>
                  </a:lnTo>
                  <a:lnTo>
                    <a:pt x="13801" y="4909336"/>
                  </a:lnTo>
                  <a:lnTo>
                    <a:pt x="28779" y="4919434"/>
                  </a:lnTo>
                  <a:lnTo>
                    <a:pt x="47118" y="4923138"/>
                  </a:lnTo>
                  <a:lnTo>
                    <a:pt x="4156512" y="4923138"/>
                  </a:lnTo>
                  <a:lnTo>
                    <a:pt x="4174851" y="4919434"/>
                  </a:lnTo>
                  <a:lnTo>
                    <a:pt x="4189829" y="4909336"/>
                  </a:lnTo>
                  <a:lnTo>
                    <a:pt x="4199927" y="4894358"/>
                  </a:lnTo>
                  <a:lnTo>
                    <a:pt x="4203631" y="4876019"/>
                  </a:lnTo>
                  <a:lnTo>
                    <a:pt x="4203631" y="47118"/>
                  </a:lnTo>
                  <a:lnTo>
                    <a:pt x="4199927" y="28779"/>
                  </a:lnTo>
                  <a:lnTo>
                    <a:pt x="4189829" y="13801"/>
                  </a:lnTo>
                  <a:lnTo>
                    <a:pt x="4174851" y="3703"/>
                  </a:lnTo>
                  <a:lnTo>
                    <a:pt x="4156512" y="0"/>
                  </a:lnTo>
                  <a:close/>
                </a:path>
              </a:pathLst>
            </a:custGeom>
            <a:solidFill>
              <a:srgbClr val="FCC941"/>
            </a:solidFill>
          </p:spPr>
          <p:txBody>
            <a:bodyPr wrap="square" lIns="0" tIns="0" rIns="0" bIns="0" rtlCol="0"/>
            <a:lstStyle/>
            <a:p>
              <a:endParaRPr/>
            </a:p>
          </p:txBody>
        </p:sp>
        <p:sp>
          <p:nvSpPr>
            <p:cNvPr id="28" name="object 28"/>
            <p:cNvSpPr/>
            <p:nvPr/>
          </p:nvSpPr>
          <p:spPr>
            <a:xfrm>
              <a:off x="1130855" y="6767957"/>
              <a:ext cx="3827145" cy="0"/>
            </a:xfrm>
            <a:custGeom>
              <a:avLst/>
              <a:gdLst/>
              <a:ahLst/>
              <a:cxnLst/>
              <a:rect l="l" t="t" r="r" b="b"/>
              <a:pathLst>
                <a:path w="3827145">
                  <a:moveTo>
                    <a:pt x="0" y="0"/>
                  </a:moveTo>
                  <a:lnTo>
                    <a:pt x="3826679" y="0"/>
                  </a:lnTo>
                </a:path>
              </a:pathLst>
            </a:custGeom>
            <a:ln w="5235">
              <a:solidFill>
                <a:srgbClr val="000000"/>
              </a:solidFill>
            </a:ln>
          </p:spPr>
          <p:txBody>
            <a:bodyPr wrap="square" lIns="0" tIns="0" rIns="0" bIns="0" rtlCol="0"/>
            <a:lstStyle/>
            <a:p>
              <a:endParaRPr/>
            </a:p>
          </p:txBody>
        </p:sp>
        <p:sp>
          <p:nvSpPr>
            <p:cNvPr id="29" name="object 29"/>
            <p:cNvSpPr/>
            <p:nvPr/>
          </p:nvSpPr>
          <p:spPr>
            <a:xfrm>
              <a:off x="1130855" y="8599315"/>
              <a:ext cx="3827145" cy="0"/>
            </a:xfrm>
            <a:custGeom>
              <a:avLst/>
              <a:gdLst/>
              <a:ahLst/>
              <a:cxnLst/>
              <a:rect l="l" t="t" r="r" b="b"/>
              <a:pathLst>
                <a:path w="3827145">
                  <a:moveTo>
                    <a:pt x="0" y="0"/>
                  </a:moveTo>
                  <a:lnTo>
                    <a:pt x="3826679" y="0"/>
                  </a:lnTo>
                </a:path>
              </a:pathLst>
            </a:custGeom>
            <a:ln w="5235">
              <a:solidFill>
                <a:srgbClr val="000000"/>
              </a:solidFill>
            </a:ln>
          </p:spPr>
          <p:txBody>
            <a:bodyPr wrap="square" lIns="0" tIns="0" rIns="0" bIns="0" rtlCol="0"/>
            <a:lstStyle/>
            <a:p>
              <a:endParaRPr/>
            </a:p>
          </p:txBody>
        </p:sp>
      </p:grpSp>
      <p:sp>
        <p:nvSpPr>
          <p:cNvPr id="30" name="object 30"/>
          <p:cNvSpPr txBox="1"/>
          <p:nvPr/>
        </p:nvSpPr>
        <p:spPr>
          <a:xfrm>
            <a:off x="1118154" y="5446919"/>
            <a:ext cx="2914095" cy="304571"/>
          </a:xfrm>
          <a:prstGeom prst="rect">
            <a:avLst/>
          </a:prstGeom>
        </p:spPr>
        <p:txBody>
          <a:bodyPr vert="horz" wrap="square" lIns="0" tIns="12065" rIns="0" bIns="0" rtlCol="0">
            <a:spAutoFit/>
          </a:bodyPr>
          <a:lstStyle/>
          <a:p>
            <a:pPr marL="12700">
              <a:lnSpc>
                <a:spcPct val="100000"/>
              </a:lnSpc>
              <a:spcBef>
                <a:spcPts val="95"/>
              </a:spcBef>
            </a:pPr>
            <a:r>
              <a:rPr sz="1900" dirty="0">
                <a:latin typeface="Arial" panose="020B0604020202020204" pitchFamily="34" charset="0"/>
                <a:cs typeface="Arial" panose="020B0604020202020204" pitchFamily="34" charset="0"/>
              </a:rPr>
              <a:t>LENGTH OF LESSON</a:t>
            </a:r>
          </a:p>
        </p:txBody>
      </p:sp>
      <p:sp>
        <p:nvSpPr>
          <p:cNvPr id="31" name="object 31"/>
          <p:cNvSpPr txBox="1"/>
          <p:nvPr/>
        </p:nvSpPr>
        <p:spPr>
          <a:xfrm>
            <a:off x="1118155" y="5783119"/>
            <a:ext cx="3590290" cy="892810"/>
          </a:xfrm>
          <a:prstGeom prst="rect">
            <a:avLst/>
          </a:prstGeom>
        </p:spPr>
        <p:txBody>
          <a:bodyPr vert="horz" wrap="square" lIns="0" tIns="12065" rIns="0" bIns="0" rtlCol="0">
            <a:spAutoFit/>
          </a:bodyPr>
          <a:lstStyle/>
          <a:p>
            <a:pPr marL="12700" marR="5080">
              <a:lnSpc>
                <a:spcPct val="100000"/>
              </a:lnSpc>
              <a:spcBef>
                <a:spcPts val="95"/>
              </a:spcBef>
            </a:pPr>
            <a:r>
              <a:rPr sz="1900" b="1" dirty="0">
                <a:latin typeface="Arial" panose="020B0604020202020204" pitchFamily="34" charset="0"/>
                <a:cs typeface="Arial" panose="020B0604020202020204" pitchFamily="34" charset="0"/>
              </a:rPr>
              <a:t>This will vary depending on the monitoring project that is selected.</a:t>
            </a:r>
          </a:p>
        </p:txBody>
      </p:sp>
      <p:sp>
        <p:nvSpPr>
          <p:cNvPr id="32" name="object 32"/>
          <p:cNvSpPr txBox="1"/>
          <p:nvPr/>
        </p:nvSpPr>
        <p:spPr>
          <a:xfrm>
            <a:off x="1118155" y="6895033"/>
            <a:ext cx="3804285" cy="1610441"/>
          </a:xfrm>
          <a:prstGeom prst="rect">
            <a:avLst/>
          </a:prstGeom>
        </p:spPr>
        <p:txBody>
          <a:bodyPr vert="horz" wrap="square" lIns="0" tIns="59055" rIns="0" bIns="0" rtlCol="0">
            <a:spAutoFit/>
          </a:bodyPr>
          <a:lstStyle/>
          <a:p>
            <a:pPr marL="12700">
              <a:lnSpc>
                <a:spcPct val="100000"/>
              </a:lnSpc>
              <a:spcBef>
                <a:spcPts val="465"/>
              </a:spcBef>
            </a:pPr>
            <a:r>
              <a:rPr sz="1900" dirty="0">
                <a:latin typeface="Arial" panose="020B0604020202020204" pitchFamily="34" charset="0"/>
                <a:cs typeface="Arial" panose="020B0604020202020204" pitchFamily="34" charset="0"/>
              </a:rPr>
              <a:t>ASSESSMENT TOOLS</a:t>
            </a:r>
            <a:r>
              <a:rPr sz="1900" dirty="0">
                <a:latin typeface="Tahoma"/>
                <a:cs typeface="Tahoma"/>
              </a:rPr>
              <a:t>:</a:t>
            </a:r>
          </a:p>
          <a:p>
            <a:pPr marL="12700" marR="5080">
              <a:lnSpc>
                <a:spcPct val="108000"/>
              </a:lnSpc>
              <a:spcBef>
                <a:spcPts val="185"/>
              </a:spcBef>
            </a:pPr>
            <a:r>
              <a:rPr sz="1900" dirty="0">
                <a:latin typeface="Arial" panose="020B0604020202020204" pitchFamily="34" charset="0"/>
                <a:cs typeface="Arial" panose="020B0604020202020204" pitchFamily="34" charset="0"/>
              </a:rPr>
              <a:t>Student: </a:t>
            </a:r>
            <a:r>
              <a:rPr sz="1900" b="1" dirty="0">
                <a:latin typeface="Arial" panose="020B0604020202020204" pitchFamily="34" charset="0"/>
                <a:cs typeface="Arial" panose="020B0604020202020204" pitchFamily="34" charset="0"/>
              </a:rPr>
              <a:t>Self Assessment Rubric and back of Mission # 6 card </a:t>
            </a:r>
            <a:r>
              <a:rPr sz="1900" dirty="0">
                <a:latin typeface="Arial" panose="020B0604020202020204" pitchFamily="34" charset="0"/>
                <a:cs typeface="Arial" panose="020B0604020202020204" pitchFamily="34" charset="0"/>
              </a:rPr>
              <a:t>Teacher: </a:t>
            </a:r>
            <a:r>
              <a:rPr sz="1900" b="1" dirty="0">
                <a:latin typeface="Arial" panose="020B0604020202020204" pitchFamily="34" charset="0"/>
                <a:cs typeface="Arial" panose="020B0604020202020204" pitchFamily="34" charset="0"/>
              </a:rPr>
              <a:t>Inquiry Learning</a:t>
            </a:r>
          </a:p>
          <a:p>
            <a:pPr marL="12700">
              <a:lnSpc>
                <a:spcPts val="2275"/>
              </a:lnSpc>
            </a:pPr>
            <a:r>
              <a:rPr sz="1900" b="1" dirty="0">
                <a:latin typeface="Arial" panose="020B0604020202020204" pitchFamily="34" charset="0"/>
                <a:cs typeface="Arial" panose="020B0604020202020204" pitchFamily="34" charset="0"/>
              </a:rPr>
              <a:t>Assessment Rubric</a:t>
            </a:r>
          </a:p>
        </p:txBody>
      </p:sp>
      <p:sp>
        <p:nvSpPr>
          <p:cNvPr id="33" name="object 33"/>
          <p:cNvSpPr txBox="1"/>
          <p:nvPr/>
        </p:nvSpPr>
        <p:spPr>
          <a:xfrm>
            <a:off x="1118155" y="8726547"/>
            <a:ext cx="3590290" cy="1276350"/>
          </a:xfrm>
          <a:prstGeom prst="rect">
            <a:avLst/>
          </a:prstGeom>
        </p:spPr>
        <p:txBody>
          <a:bodyPr vert="horz" wrap="square" lIns="0" tIns="59055" rIns="0" bIns="0" rtlCol="0">
            <a:spAutoFit/>
          </a:bodyPr>
          <a:lstStyle/>
          <a:p>
            <a:pPr marL="12700">
              <a:lnSpc>
                <a:spcPct val="100000"/>
              </a:lnSpc>
              <a:spcBef>
                <a:spcPts val="465"/>
              </a:spcBef>
            </a:pPr>
            <a:r>
              <a:rPr sz="1900" dirty="0">
                <a:latin typeface="Arial" panose="020B0604020202020204" pitchFamily="34" charset="0"/>
                <a:cs typeface="Arial" panose="020B0604020202020204" pitchFamily="34" charset="0"/>
              </a:rPr>
              <a:t>Materials Required:</a:t>
            </a:r>
          </a:p>
          <a:p>
            <a:pPr marL="12700" marR="5080">
              <a:lnSpc>
                <a:spcPct val="100000"/>
              </a:lnSpc>
              <a:spcBef>
                <a:spcPts val="370"/>
              </a:spcBef>
            </a:pPr>
            <a:r>
              <a:rPr sz="1900" b="1" dirty="0">
                <a:latin typeface="Arial" panose="020B0604020202020204" pitchFamily="34" charset="0"/>
                <a:cs typeface="Arial" panose="020B0604020202020204" pitchFamily="34" charset="0"/>
              </a:rPr>
              <a:t>This will vary depending on the monitoring project that is selected.</a:t>
            </a:r>
          </a:p>
        </p:txBody>
      </p:sp>
      <p:sp>
        <p:nvSpPr>
          <p:cNvPr id="34" name="object 34"/>
          <p:cNvSpPr txBox="1"/>
          <p:nvPr/>
        </p:nvSpPr>
        <p:spPr>
          <a:xfrm>
            <a:off x="13201556" y="7068035"/>
            <a:ext cx="5968365" cy="2882900"/>
          </a:xfrm>
          <a:prstGeom prst="rect">
            <a:avLst/>
          </a:prstGeom>
        </p:spPr>
        <p:txBody>
          <a:bodyPr vert="horz" wrap="square" lIns="0" tIns="12065" rIns="0" bIns="0" rtlCol="0">
            <a:spAutoFit/>
          </a:bodyPr>
          <a:lstStyle/>
          <a:p>
            <a:pPr marL="12700">
              <a:lnSpc>
                <a:spcPct val="100000"/>
              </a:lnSpc>
              <a:spcBef>
                <a:spcPts val="95"/>
              </a:spcBef>
            </a:pPr>
            <a:r>
              <a:rPr sz="3550" dirty="0">
                <a:latin typeface="Arial" panose="020B0604020202020204" pitchFamily="34" charset="0"/>
                <a:cs typeface="Arial" panose="020B0604020202020204" pitchFamily="34" charset="0"/>
              </a:rPr>
              <a:t>Background information:</a:t>
            </a:r>
          </a:p>
          <a:p>
            <a:pPr marL="12700" marR="5080">
              <a:lnSpc>
                <a:spcPct val="100000"/>
              </a:lnSpc>
              <a:spcBef>
                <a:spcPts val="35"/>
              </a:spcBef>
            </a:pPr>
            <a:r>
              <a:rPr sz="1900" dirty="0">
                <a:latin typeface="Arial" panose="020B0604020202020204" pitchFamily="34" charset="0"/>
                <a:cs typeface="Arial" panose="020B0604020202020204" pitchFamily="34" charset="0"/>
              </a:rPr>
              <a:t>In this lesson, students step into the role of scientists by exploring how wildlife observations and data collection lead to evidence-based actions that help protect species and ecosystems. This lesson is going to be unique to each student or group. It will depend on where they live in Canada because that will inform what they can do to contribute to monitoring or community science projects in their communities.</a:t>
            </a:r>
          </a:p>
        </p:txBody>
      </p:sp>
      <p:sp>
        <p:nvSpPr>
          <p:cNvPr id="35" name="object 35"/>
          <p:cNvSpPr txBox="1"/>
          <p:nvPr/>
        </p:nvSpPr>
        <p:spPr>
          <a:xfrm>
            <a:off x="13201556" y="5904770"/>
            <a:ext cx="5384800" cy="860425"/>
          </a:xfrm>
          <a:prstGeom prst="rect">
            <a:avLst/>
          </a:prstGeom>
        </p:spPr>
        <p:txBody>
          <a:bodyPr vert="horz" wrap="square" lIns="0" tIns="12065" rIns="0" bIns="0" rtlCol="0">
            <a:spAutoFit/>
          </a:bodyPr>
          <a:lstStyle/>
          <a:p>
            <a:pPr marL="12700">
              <a:lnSpc>
                <a:spcPct val="100000"/>
              </a:lnSpc>
              <a:spcBef>
                <a:spcPts val="95"/>
              </a:spcBef>
            </a:pPr>
            <a:r>
              <a:rPr sz="3550" dirty="0">
                <a:latin typeface="Arial" panose="020B0604020202020204" pitchFamily="34" charset="0"/>
                <a:cs typeface="Arial" panose="020B0604020202020204" pitchFamily="34" charset="0"/>
              </a:rPr>
              <a:t>Skills developed:</a:t>
            </a:r>
          </a:p>
          <a:p>
            <a:pPr marL="12700">
              <a:lnSpc>
                <a:spcPct val="100000"/>
              </a:lnSpc>
              <a:spcBef>
                <a:spcPts val="35"/>
              </a:spcBef>
            </a:pPr>
            <a:r>
              <a:rPr sz="1900" dirty="0">
                <a:latin typeface="Arial" panose="020B0604020202020204" pitchFamily="34" charset="0"/>
                <a:cs typeface="Arial" panose="020B0604020202020204" pitchFamily="34" charset="0"/>
              </a:rPr>
              <a:t>Wildlife monitoring, observation, data collection</a:t>
            </a:r>
          </a:p>
        </p:txBody>
      </p:sp>
      <p:pic>
        <p:nvPicPr>
          <p:cNvPr id="40" name="Picture 39" descr="A black background with white text&#10;&#10;Description automatically generated">
            <a:extLst>
              <a:ext uri="{FF2B5EF4-FFF2-40B4-BE49-F238E27FC236}">
                <a16:creationId xmlns:a16="http://schemas.microsoft.com/office/drawing/2014/main" id="{77FE19C9-DFDA-EEE6-F12E-DF0B975DAE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2589" y="1455936"/>
            <a:ext cx="5715000" cy="3900714"/>
          </a:xfrm>
          <a:prstGeom prst="rect">
            <a:avLst/>
          </a:prstGeom>
        </p:spPr>
      </p:pic>
      <p:grpSp>
        <p:nvGrpSpPr>
          <p:cNvPr id="41" name="Group 40">
            <a:extLst>
              <a:ext uri="{FF2B5EF4-FFF2-40B4-BE49-F238E27FC236}">
                <a16:creationId xmlns:a16="http://schemas.microsoft.com/office/drawing/2014/main" id="{4224582F-4FD9-5674-7A7E-545F8103B98A}"/>
              </a:ext>
            </a:extLst>
          </p:cNvPr>
          <p:cNvGrpSpPr/>
          <p:nvPr/>
        </p:nvGrpSpPr>
        <p:grpSpPr>
          <a:xfrm>
            <a:off x="937980" y="0"/>
            <a:ext cx="2879090" cy="3634740"/>
            <a:chOff x="937980" y="0"/>
            <a:chExt cx="2879090" cy="3634740"/>
          </a:xfrm>
        </p:grpSpPr>
        <p:sp>
          <p:nvSpPr>
            <p:cNvPr id="42" name="object 18">
              <a:extLst>
                <a:ext uri="{FF2B5EF4-FFF2-40B4-BE49-F238E27FC236}">
                  <a16:creationId xmlns:a16="http://schemas.microsoft.com/office/drawing/2014/main" id="{BCBB72AC-662E-A555-BDC1-2D77B77C5879}"/>
                </a:ext>
              </a:extLst>
            </p:cNvPr>
            <p:cNvSpPr/>
            <p:nvPr/>
          </p:nvSpPr>
          <p:spPr>
            <a:xfrm>
              <a:off x="937980" y="0"/>
              <a:ext cx="2879090" cy="3634740"/>
            </a:xfrm>
            <a:custGeom>
              <a:avLst/>
              <a:gdLst/>
              <a:ahLst/>
              <a:cxnLst/>
              <a:rect l="l" t="t" r="r" b="b"/>
              <a:pathLst>
                <a:path w="2879090" h="3634740">
                  <a:moveTo>
                    <a:pt x="2878655" y="0"/>
                  </a:moveTo>
                  <a:lnTo>
                    <a:pt x="0" y="0"/>
                  </a:lnTo>
                  <a:lnTo>
                    <a:pt x="0" y="2195297"/>
                  </a:lnTo>
                  <a:lnTo>
                    <a:pt x="800" y="2243773"/>
                  </a:lnTo>
                  <a:lnTo>
                    <a:pt x="3187" y="2291848"/>
                  </a:lnTo>
                  <a:lnTo>
                    <a:pt x="7133" y="2339497"/>
                  </a:lnTo>
                  <a:lnTo>
                    <a:pt x="12614" y="2386693"/>
                  </a:lnTo>
                  <a:lnTo>
                    <a:pt x="19604" y="2433413"/>
                  </a:lnTo>
                  <a:lnTo>
                    <a:pt x="28079" y="2479631"/>
                  </a:lnTo>
                  <a:lnTo>
                    <a:pt x="38013" y="2525322"/>
                  </a:lnTo>
                  <a:lnTo>
                    <a:pt x="49381" y="2570460"/>
                  </a:lnTo>
                  <a:lnTo>
                    <a:pt x="62158" y="2615020"/>
                  </a:lnTo>
                  <a:lnTo>
                    <a:pt x="76319" y="2658978"/>
                  </a:lnTo>
                  <a:lnTo>
                    <a:pt x="91838" y="2702308"/>
                  </a:lnTo>
                  <a:lnTo>
                    <a:pt x="108691" y="2744984"/>
                  </a:lnTo>
                  <a:lnTo>
                    <a:pt x="126851" y="2786982"/>
                  </a:lnTo>
                  <a:lnTo>
                    <a:pt x="146295" y="2828277"/>
                  </a:lnTo>
                  <a:lnTo>
                    <a:pt x="166996" y="2868843"/>
                  </a:lnTo>
                  <a:lnTo>
                    <a:pt x="188929" y="2908654"/>
                  </a:lnTo>
                  <a:lnTo>
                    <a:pt x="212070" y="2947687"/>
                  </a:lnTo>
                  <a:lnTo>
                    <a:pt x="236393" y="2985916"/>
                  </a:lnTo>
                  <a:lnTo>
                    <a:pt x="261874" y="3023314"/>
                  </a:lnTo>
                  <a:lnTo>
                    <a:pt x="288485" y="3059859"/>
                  </a:lnTo>
                  <a:lnTo>
                    <a:pt x="316204" y="3095523"/>
                  </a:lnTo>
                  <a:lnTo>
                    <a:pt x="345004" y="3130282"/>
                  </a:lnTo>
                  <a:lnTo>
                    <a:pt x="374860" y="3164111"/>
                  </a:lnTo>
                  <a:lnTo>
                    <a:pt x="405747" y="3196985"/>
                  </a:lnTo>
                  <a:lnTo>
                    <a:pt x="437640" y="3228878"/>
                  </a:lnTo>
                  <a:lnTo>
                    <a:pt x="470513" y="3259765"/>
                  </a:lnTo>
                  <a:lnTo>
                    <a:pt x="504342" y="3289621"/>
                  </a:lnTo>
                  <a:lnTo>
                    <a:pt x="539101" y="3318421"/>
                  </a:lnTo>
                  <a:lnTo>
                    <a:pt x="574766" y="3346139"/>
                  </a:lnTo>
                  <a:lnTo>
                    <a:pt x="611310" y="3372751"/>
                  </a:lnTo>
                  <a:lnTo>
                    <a:pt x="648709" y="3398231"/>
                  </a:lnTo>
                  <a:lnTo>
                    <a:pt x="686937" y="3422554"/>
                  </a:lnTo>
                  <a:lnTo>
                    <a:pt x="725970" y="3445695"/>
                  </a:lnTo>
                  <a:lnTo>
                    <a:pt x="765782" y="3467629"/>
                  </a:lnTo>
                  <a:lnTo>
                    <a:pt x="806348" y="3488330"/>
                  </a:lnTo>
                  <a:lnTo>
                    <a:pt x="847642" y="3507773"/>
                  </a:lnTo>
                  <a:lnTo>
                    <a:pt x="889640" y="3525934"/>
                  </a:lnTo>
                  <a:lnTo>
                    <a:pt x="932317" y="3542786"/>
                  </a:lnTo>
                  <a:lnTo>
                    <a:pt x="975647" y="3558305"/>
                  </a:lnTo>
                  <a:lnTo>
                    <a:pt x="1019604" y="3572466"/>
                  </a:lnTo>
                  <a:lnTo>
                    <a:pt x="1064165" y="3585243"/>
                  </a:lnTo>
                  <a:lnTo>
                    <a:pt x="1109303" y="3596611"/>
                  </a:lnTo>
                  <a:lnTo>
                    <a:pt x="1154993" y="3606545"/>
                  </a:lnTo>
                  <a:lnTo>
                    <a:pt x="1201211" y="3615020"/>
                  </a:lnTo>
                  <a:lnTo>
                    <a:pt x="1247931" y="3622011"/>
                  </a:lnTo>
                  <a:lnTo>
                    <a:pt x="1295128" y="3627492"/>
                  </a:lnTo>
                  <a:lnTo>
                    <a:pt x="1342776" y="3631438"/>
                  </a:lnTo>
                  <a:lnTo>
                    <a:pt x="1390851" y="3633824"/>
                  </a:lnTo>
                  <a:lnTo>
                    <a:pt x="1439327" y="3634625"/>
                  </a:lnTo>
                  <a:lnTo>
                    <a:pt x="1487804" y="3633824"/>
                  </a:lnTo>
                  <a:lnTo>
                    <a:pt x="1535879" y="3631438"/>
                  </a:lnTo>
                  <a:lnTo>
                    <a:pt x="1583527" y="3627492"/>
                  </a:lnTo>
                  <a:lnTo>
                    <a:pt x="1630724" y="3622011"/>
                  </a:lnTo>
                  <a:lnTo>
                    <a:pt x="1677444" y="3615020"/>
                  </a:lnTo>
                  <a:lnTo>
                    <a:pt x="1723661" y="3606545"/>
                  </a:lnTo>
                  <a:lnTo>
                    <a:pt x="1769352" y="3596611"/>
                  </a:lnTo>
                  <a:lnTo>
                    <a:pt x="1814490" y="3585243"/>
                  </a:lnTo>
                  <a:lnTo>
                    <a:pt x="1859051" y="3572466"/>
                  </a:lnTo>
                  <a:lnTo>
                    <a:pt x="1903008" y="3558305"/>
                  </a:lnTo>
                  <a:lnTo>
                    <a:pt x="1946338" y="3542786"/>
                  </a:lnTo>
                  <a:lnTo>
                    <a:pt x="1989014" y="3525934"/>
                  </a:lnTo>
                  <a:lnTo>
                    <a:pt x="2031013" y="3507773"/>
                  </a:lnTo>
                  <a:lnTo>
                    <a:pt x="2072307" y="3488330"/>
                  </a:lnTo>
                  <a:lnTo>
                    <a:pt x="2112873" y="3467629"/>
                  </a:lnTo>
                  <a:lnTo>
                    <a:pt x="2152685" y="3445695"/>
                  </a:lnTo>
                  <a:lnTo>
                    <a:pt x="2191717" y="3422554"/>
                  </a:lnTo>
                  <a:lnTo>
                    <a:pt x="2229946" y="3398231"/>
                  </a:lnTo>
                  <a:lnTo>
                    <a:pt x="2267345" y="3372751"/>
                  </a:lnTo>
                  <a:lnTo>
                    <a:pt x="2303889" y="3346139"/>
                  </a:lnTo>
                  <a:lnTo>
                    <a:pt x="2339553" y="3318421"/>
                  </a:lnTo>
                  <a:lnTo>
                    <a:pt x="2374313" y="3289621"/>
                  </a:lnTo>
                  <a:lnTo>
                    <a:pt x="2408142" y="3259765"/>
                  </a:lnTo>
                  <a:lnTo>
                    <a:pt x="2441015" y="3228878"/>
                  </a:lnTo>
                  <a:lnTo>
                    <a:pt x="2472908" y="3196985"/>
                  </a:lnTo>
                  <a:lnTo>
                    <a:pt x="2503795" y="3164111"/>
                  </a:lnTo>
                  <a:lnTo>
                    <a:pt x="2533651" y="3130282"/>
                  </a:lnTo>
                  <a:lnTo>
                    <a:pt x="2562451" y="3095523"/>
                  </a:lnTo>
                  <a:lnTo>
                    <a:pt x="2590169" y="3059859"/>
                  </a:lnTo>
                  <a:lnTo>
                    <a:pt x="2616781" y="3023314"/>
                  </a:lnTo>
                  <a:lnTo>
                    <a:pt x="2642261" y="2985916"/>
                  </a:lnTo>
                  <a:lnTo>
                    <a:pt x="2666584" y="2947687"/>
                  </a:lnTo>
                  <a:lnTo>
                    <a:pt x="2689725" y="2908654"/>
                  </a:lnTo>
                  <a:lnTo>
                    <a:pt x="2711659" y="2868843"/>
                  </a:lnTo>
                  <a:lnTo>
                    <a:pt x="2732360" y="2828277"/>
                  </a:lnTo>
                  <a:lnTo>
                    <a:pt x="2751804" y="2786982"/>
                  </a:lnTo>
                  <a:lnTo>
                    <a:pt x="2769964" y="2744984"/>
                  </a:lnTo>
                  <a:lnTo>
                    <a:pt x="2786817" y="2702308"/>
                  </a:lnTo>
                  <a:lnTo>
                    <a:pt x="2802336" y="2658978"/>
                  </a:lnTo>
                  <a:lnTo>
                    <a:pt x="2816496" y="2615020"/>
                  </a:lnTo>
                  <a:lnTo>
                    <a:pt x="2829273" y="2570460"/>
                  </a:lnTo>
                  <a:lnTo>
                    <a:pt x="2840642" y="2525322"/>
                  </a:lnTo>
                  <a:lnTo>
                    <a:pt x="2850576" y="2479631"/>
                  </a:lnTo>
                  <a:lnTo>
                    <a:pt x="2859051" y="2433413"/>
                  </a:lnTo>
                  <a:lnTo>
                    <a:pt x="2866041" y="2386693"/>
                  </a:lnTo>
                  <a:lnTo>
                    <a:pt x="2871522" y="2339497"/>
                  </a:lnTo>
                  <a:lnTo>
                    <a:pt x="2875468" y="2291848"/>
                  </a:lnTo>
                  <a:lnTo>
                    <a:pt x="2877854" y="2243773"/>
                  </a:lnTo>
                  <a:lnTo>
                    <a:pt x="2878655" y="2195297"/>
                  </a:lnTo>
                  <a:lnTo>
                    <a:pt x="2878655" y="0"/>
                  </a:lnTo>
                  <a:close/>
                </a:path>
              </a:pathLst>
            </a:custGeom>
            <a:solidFill>
              <a:srgbClr val="FCC941"/>
            </a:solidFill>
          </p:spPr>
          <p:txBody>
            <a:bodyPr wrap="square" lIns="0" tIns="0" rIns="0" bIns="0" rtlCol="0"/>
            <a:lstStyle/>
            <a:p>
              <a:endParaRPr/>
            </a:p>
          </p:txBody>
        </p:sp>
        <p:sp>
          <p:nvSpPr>
            <p:cNvPr id="43" name="object 20">
              <a:extLst>
                <a:ext uri="{FF2B5EF4-FFF2-40B4-BE49-F238E27FC236}">
                  <a16:creationId xmlns:a16="http://schemas.microsoft.com/office/drawing/2014/main" id="{3C003EF0-C05A-0EAA-424F-220C505A84E4}"/>
                </a:ext>
              </a:extLst>
            </p:cNvPr>
            <p:cNvSpPr txBox="1"/>
            <p:nvPr/>
          </p:nvSpPr>
          <p:spPr>
            <a:xfrm>
              <a:off x="937980" y="414038"/>
              <a:ext cx="2870008" cy="1514774"/>
            </a:xfrm>
            <a:prstGeom prst="rect">
              <a:avLst/>
            </a:prstGeom>
          </p:spPr>
          <p:txBody>
            <a:bodyPr vert="horz" wrap="square" lIns="0" tIns="229870" rIns="0" bIns="0" rtlCol="0">
              <a:spAutoFit/>
            </a:bodyPr>
            <a:lstStyle/>
            <a:p>
              <a:pPr marR="5080" algn="ctr">
                <a:lnSpc>
                  <a:spcPts val="5000"/>
                </a:lnSpc>
              </a:pPr>
              <a:r>
                <a:rPr sz="4000" dirty="0">
                  <a:solidFill>
                    <a:srgbClr val="222222"/>
                  </a:solidFill>
                  <a:latin typeface="Arial" panose="020B0604020202020204" pitchFamily="34" charset="0"/>
                  <a:cs typeface="Arial" panose="020B0604020202020204" pitchFamily="34" charset="0"/>
                </a:rPr>
                <a:t>LESSON PLAN</a:t>
              </a:r>
              <a:endParaRPr sz="4000" dirty="0">
                <a:latin typeface="Arial" panose="020B0604020202020204" pitchFamily="34" charset="0"/>
                <a:cs typeface="Arial" panose="020B0604020202020204" pitchFamily="34" charset="0"/>
              </a:endParaRPr>
            </a:p>
          </p:txBody>
        </p:sp>
        <p:sp>
          <p:nvSpPr>
            <p:cNvPr id="44" name="object 21">
              <a:extLst>
                <a:ext uri="{FF2B5EF4-FFF2-40B4-BE49-F238E27FC236}">
                  <a16:creationId xmlns:a16="http://schemas.microsoft.com/office/drawing/2014/main" id="{26DB175F-D659-9127-4C43-7A000C7DE50A}"/>
                </a:ext>
              </a:extLst>
            </p:cNvPr>
            <p:cNvSpPr txBox="1"/>
            <p:nvPr/>
          </p:nvSpPr>
          <p:spPr>
            <a:xfrm>
              <a:off x="937980" y="1651003"/>
              <a:ext cx="2879090" cy="1852430"/>
            </a:xfrm>
            <a:prstGeom prst="rect">
              <a:avLst/>
            </a:prstGeom>
          </p:spPr>
          <p:txBody>
            <a:bodyPr vert="horz" wrap="square" lIns="0" tIns="13335" rIns="0" bIns="0" rtlCol="0">
              <a:spAutoFit/>
            </a:bodyPr>
            <a:lstStyle/>
            <a:p>
              <a:pPr marL="1024255">
                <a:lnSpc>
                  <a:spcPct val="100000"/>
                </a:lnSpc>
                <a:spcBef>
                  <a:spcPts val="105"/>
                </a:spcBef>
              </a:pPr>
              <a:r>
                <a:rPr lang="en-CA" sz="11950" spc="-1250" dirty="0">
                  <a:solidFill>
                    <a:srgbClr val="222222"/>
                  </a:solidFill>
                  <a:latin typeface="Arial" panose="020B0604020202020204" pitchFamily="34" charset="0"/>
                  <a:cs typeface="Arial" panose="020B0604020202020204" pitchFamily="34" charset="0"/>
                </a:rPr>
                <a:t>6</a:t>
              </a:r>
              <a:endParaRPr sz="11950" dirty="0">
                <a:latin typeface="Arial" panose="020B0604020202020204" pitchFamily="34" charset="0"/>
                <a:cs typeface="Arial" panose="020B0604020202020204" pitchFamily="34" charset="0"/>
              </a:endParaRPr>
            </a:p>
          </p:txBody>
        </p:sp>
      </p:grpSp>
      <p:pic>
        <p:nvPicPr>
          <p:cNvPr id="45" name="Picture 44" descr="A logo of a panda&#10;&#10;Description automatically generated">
            <a:extLst>
              <a:ext uri="{FF2B5EF4-FFF2-40B4-BE49-F238E27FC236}">
                <a16:creationId xmlns:a16="http://schemas.microsoft.com/office/drawing/2014/main" id="{51096262-C9EA-54A6-60B9-C448361151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9792" y="0"/>
            <a:ext cx="1006566" cy="1131381"/>
          </a:xfrm>
          <a:prstGeom prst="rect">
            <a:avLst/>
          </a:prstGeom>
        </p:spPr>
      </p:pic>
      <p:pic>
        <p:nvPicPr>
          <p:cNvPr id="46" name="Picture 45" descr="A yellow spiral on a black background&#10;&#10;Description automatically generated">
            <a:extLst>
              <a:ext uri="{FF2B5EF4-FFF2-40B4-BE49-F238E27FC236}">
                <a16:creationId xmlns:a16="http://schemas.microsoft.com/office/drawing/2014/main" id="{F0B17159-A6E2-84D7-BE7F-5DB57B2EEF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201556" y="5055979"/>
            <a:ext cx="3380800" cy="781879"/>
          </a:xfrm>
          <a:prstGeom prst="rect">
            <a:avLst/>
          </a:prstGeom>
        </p:spPr>
      </p:pic>
      <p:sp>
        <p:nvSpPr>
          <p:cNvPr id="2" name="object 7">
            <a:extLst>
              <a:ext uri="{FF2B5EF4-FFF2-40B4-BE49-F238E27FC236}">
                <a16:creationId xmlns:a16="http://schemas.microsoft.com/office/drawing/2014/main" id="{A229BD38-7181-E831-8711-3640ADAE69C7}"/>
              </a:ext>
            </a:extLst>
          </p:cNvPr>
          <p:cNvSpPr txBox="1"/>
          <p:nvPr/>
        </p:nvSpPr>
        <p:spPr>
          <a:xfrm>
            <a:off x="936442" y="4728845"/>
            <a:ext cx="2676525" cy="316230"/>
          </a:xfrm>
          <a:prstGeom prst="rect">
            <a:avLst/>
          </a:prstGeom>
        </p:spPr>
        <p:txBody>
          <a:bodyPr vert="horz" wrap="square" lIns="0" tIns="13335" rIns="0" bIns="0" rtlCol="0">
            <a:spAutoFit/>
          </a:bodyPr>
          <a:lstStyle/>
          <a:p>
            <a:pPr marL="12700">
              <a:lnSpc>
                <a:spcPct val="100000"/>
              </a:lnSpc>
              <a:spcBef>
                <a:spcPts val="105"/>
              </a:spcBef>
            </a:pPr>
            <a:r>
              <a:rPr sz="1900" dirty="0">
                <a:latin typeface="Arial MT"/>
                <a:cs typeface="Arial MT"/>
              </a:rPr>
              <a:t>Grade</a:t>
            </a:r>
            <a:r>
              <a:rPr sz="1900" spc="15" dirty="0">
                <a:latin typeface="Arial MT"/>
                <a:cs typeface="Arial MT"/>
              </a:rPr>
              <a:t> </a:t>
            </a:r>
            <a:r>
              <a:rPr sz="1900" dirty="0">
                <a:latin typeface="Arial MT"/>
                <a:cs typeface="Arial MT"/>
              </a:rPr>
              <a:t>levels:</a:t>
            </a:r>
            <a:r>
              <a:rPr sz="1900" spc="15" dirty="0">
                <a:latin typeface="Arial MT"/>
                <a:cs typeface="Arial MT"/>
              </a:rPr>
              <a:t> </a:t>
            </a:r>
            <a:r>
              <a:rPr sz="1900" spc="105" dirty="0">
                <a:latin typeface="Arial MT"/>
                <a:cs typeface="Arial MT"/>
              </a:rPr>
              <a:t>four</a:t>
            </a:r>
            <a:r>
              <a:rPr sz="1900" spc="15" dirty="0">
                <a:latin typeface="Arial MT"/>
                <a:cs typeface="Arial MT"/>
              </a:rPr>
              <a:t> </a:t>
            </a:r>
            <a:r>
              <a:rPr sz="1900" spc="114" dirty="0">
                <a:latin typeface="Arial MT"/>
                <a:cs typeface="Arial MT"/>
              </a:rPr>
              <a:t>to</a:t>
            </a:r>
            <a:r>
              <a:rPr sz="1900" spc="15" dirty="0">
                <a:latin typeface="Arial MT"/>
                <a:cs typeface="Arial MT"/>
              </a:rPr>
              <a:t> </a:t>
            </a:r>
            <a:r>
              <a:rPr sz="1900" spc="-25" dirty="0">
                <a:latin typeface="Arial MT"/>
                <a:cs typeface="Arial MT"/>
              </a:rPr>
              <a:t>six</a:t>
            </a:r>
            <a:endParaRPr sz="1900" dirty="0">
              <a:latin typeface="Arial MT"/>
              <a:cs typeface="Arial M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29678" y="2035426"/>
            <a:ext cx="11499850" cy="1370330"/>
          </a:xfrm>
          <a:prstGeom prst="rect">
            <a:avLst/>
          </a:prstGeom>
        </p:spPr>
        <p:txBody>
          <a:bodyPr vert="horz" wrap="square" lIns="0" tIns="106045" rIns="0" bIns="0" rtlCol="0">
            <a:spAutoFit/>
          </a:bodyPr>
          <a:lstStyle/>
          <a:p>
            <a:pPr marL="12700">
              <a:lnSpc>
                <a:spcPct val="100000"/>
              </a:lnSpc>
              <a:spcBef>
                <a:spcPts val="835"/>
              </a:spcBef>
            </a:pPr>
            <a:r>
              <a:rPr sz="1900" b="1" dirty="0">
                <a:latin typeface="Arial" panose="020B0604020202020204" pitchFamily="34" charset="0"/>
                <a:cs typeface="Arial" panose="020B0604020202020204" pitchFamily="34" charset="0"/>
              </a:rPr>
              <a:t>TEACHER NOTE</a:t>
            </a:r>
          </a:p>
          <a:p>
            <a:pPr marL="12700" marR="5080">
              <a:lnSpc>
                <a:spcPct val="100000"/>
              </a:lnSpc>
              <a:spcBef>
                <a:spcPts val="740"/>
              </a:spcBef>
            </a:pPr>
            <a:r>
              <a:rPr sz="1900" i="1" dirty="0">
                <a:latin typeface="Trebuchet MS"/>
                <a:cs typeface="Trebuchet MS"/>
              </a:rPr>
              <a:t>Read aloud this personal perspective by Kianna Bear-Hetherington, Water Guardian, from the </a:t>
            </a:r>
            <a:r>
              <a:rPr sz="1900" dirty="0">
                <a:latin typeface="Tahoma"/>
                <a:cs typeface="Tahoma"/>
              </a:rPr>
              <a:t>Living Planet Report Canada 2025</a:t>
            </a:r>
            <a:r>
              <a:rPr sz="1900" i="1" dirty="0">
                <a:latin typeface="Trebuchet MS"/>
                <a:cs typeface="Trebuchet MS"/>
              </a:rPr>
              <a:t>. If you have a map of Canada in your classroom, take a moment to locate Fredericton, New Brunswick.</a:t>
            </a:r>
            <a:endParaRPr sz="1900" dirty="0">
              <a:latin typeface="Trebuchet MS"/>
              <a:cs typeface="Trebuchet MS"/>
            </a:endParaRPr>
          </a:p>
        </p:txBody>
      </p:sp>
      <p:sp>
        <p:nvSpPr>
          <p:cNvPr id="3" name="object 3"/>
          <p:cNvSpPr/>
          <p:nvPr/>
        </p:nvSpPr>
        <p:spPr>
          <a:xfrm>
            <a:off x="942378" y="3754440"/>
            <a:ext cx="12083415" cy="5933440"/>
          </a:xfrm>
          <a:custGeom>
            <a:avLst/>
            <a:gdLst/>
            <a:ahLst/>
            <a:cxnLst/>
            <a:rect l="l" t="t" r="r" b="b"/>
            <a:pathLst>
              <a:path w="12083415" h="5933440">
                <a:moveTo>
                  <a:pt x="12036283" y="0"/>
                </a:moveTo>
                <a:lnTo>
                  <a:pt x="47118" y="0"/>
                </a:lnTo>
                <a:lnTo>
                  <a:pt x="28779" y="3703"/>
                </a:lnTo>
                <a:lnTo>
                  <a:pt x="13801" y="13801"/>
                </a:lnTo>
                <a:lnTo>
                  <a:pt x="3703" y="28779"/>
                </a:lnTo>
                <a:lnTo>
                  <a:pt x="0" y="47118"/>
                </a:lnTo>
                <a:lnTo>
                  <a:pt x="0" y="5886103"/>
                </a:lnTo>
                <a:lnTo>
                  <a:pt x="3703" y="5904443"/>
                </a:lnTo>
                <a:lnTo>
                  <a:pt x="13801" y="5919420"/>
                </a:lnTo>
                <a:lnTo>
                  <a:pt x="28779" y="5929519"/>
                </a:lnTo>
                <a:lnTo>
                  <a:pt x="47118" y="5933222"/>
                </a:lnTo>
                <a:lnTo>
                  <a:pt x="12036283" y="5933222"/>
                </a:lnTo>
                <a:lnTo>
                  <a:pt x="12054623" y="5929519"/>
                </a:lnTo>
                <a:lnTo>
                  <a:pt x="12069600" y="5919420"/>
                </a:lnTo>
                <a:lnTo>
                  <a:pt x="12079699" y="5904443"/>
                </a:lnTo>
                <a:lnTo>
                  <a:pt x="12083402" y="5886103"/>
                </a:lnTo>
                <a:lnTo>
                  <a:pt x="12083402" y="47118"/>
                </a:lnTo>
                <a:lnTo>
                  <a:pt x="12079699" y="28779"/>
                </a:lnTo>
                <a:lnTo>
                  <a:pt x="12069600" y="13801"/>
                </a:lnTo>
                <a:lnTo>
                  <a:pt x="12054623" y="3703"/>
                </a:lnTo>
                <a:lnTo>
                  <a:pt x="12036283" y="0"/>
                </a:lnTo>
                <a:close/>
              </a:path>
            </a:pathLst>
          </a:custGeom>
          <a:solidFill>
            <a:srgbClr val="FCC941"/>
          </a:solidFill>
        </p:spPr>
        <p:txBody>
          <a:bodyPr wrap="square" lIns="0" tIns="0" rIns="0" bIns="0" rtlCol="0"/>
          <a:lstStyle/>
          <a:p>
            <a:endParaRPr/>
          </a:p>
        </p:txBody>
      </p:sp>
      <p:sp>
        <p:nvSpPr>
          <p:cNvPr id="4" name="object 4"/>
          <p:cNvSpPr txBox="1"/>
          <p:nvPr/>
        </p:nvSpPr>
        <p:spPr>
          <a:xfrm>
            <a:off x="1165273" y="3993916"/>
            <a:ext cx="5699760" cy="5505994"/>
          </a:xfrm>
          <a:prstGeom prst="rect">
            <a:avLst/>
          </a:prstGeom>
        </p:spPr>
        <p:txBody>
          <a:bodyPr vert="horz" wrap="square" lIns="0" tIns="12065" rIns="0" bIns="0" rtlCol="0">
            <a:spAutoFit/>
          </a:bodyPr>
          <a:lstStyle/>
          <a:p>
            <a:pPr marL="12700" marR="405130">
              <a:lnSpc>
                <a:spcPct val="100000"/>
              </a:lnSpc>
              <a:spcBef>
                <a:spcPts val="95"/>
              </a:spcBef>
            </a:pPr>
            <a:r>
              <a:rPr sz="1900" b="1" dirty="0">
                <a:latin typeface="Arial" panose="020B0604020202020204" pitchFamily="34" charset="0"/>
                <a:cs typeface="Arial" panose="020B0604020202020204" pitchFamily="34" charset="0"/>
              </a:rPr>
              <a:t>Kianna Bear-Hetherington, Water Guardian, Wolastoqey Nation </a:t>
            </a:r>
            <a:r>
              <a:rPr sz="1900" i="1" dirty="0">
                <a:latin typeface="Arial" panose="020B0604020202020204" pitchFamily="34" charset="0"/>
                <a:cs typeface="Arial" panose="020B0604020202020204" pitchFamily="34" charset="0"/>
              </a:rPr>
              <a:t>(Page 24 of LPRC 2025)</a:t>
            </a:r>
            <a:endParaRPr sz="1900" dirty="0">
              <a:latin typeface="Arial" panose="020B0604020202020204" pitchFamily="34" charset="0"/>
              <a:cs typeface="Arial" panose="020B0604020202020204" pitchFamily="34" charset="0"/>
            </a:endParaRPr>
          </a:p>
          <a:p>
            <a:pPr marL="247650" marR="5080">
              <a:lnSpc>
                <a:spcPct val="100000"/>
              </a:lnSpc>
              <a:spcBef>
                <a:spcPts val="730"/>
              </a:spcBef>
            </a:pPr>
            <a:r>
              <a:rPr sz="1900" dirty="0">
                <a:latin typeface="Arial" panose="020B0604020202020204" pitchFamily="34" charset="0"/>
                <a:cs typeface="Arial" panose="020B0604020202020204" pitchFamily="34" charset="0"/>
              </a:rPr>
              <a:t>Kianna Bear-Hetherington is a proud Wolastoqey woman from Sitansisk, also known as St. Mary’s First Nation, in Fredericton, NB. She grew up swimming and fishing in the lakes and rivers of her community and has always had a deep connection to the land and waters.</a:t>
            </a:r>
          </a:p>
          <a:p>
            <a:pPr marL="247650" marR="40005">
              <a:lnSpc>
                <a:spcPct val="100000"/>
              </a:lnSpc>
              <a:spcBef>
                <a:spcPts val="1090"/>
              </a:spcBef>
            </a:pPr>
            <a:r>
              <a:rPr sz="1900" dirty="0">
                <a:latin typeface="Arial" panose="020B0604020202020204" pitchFamily="34" charset="0"/>
                <a:cs typeface="Arial" panose="020B0604020202020204" pitchFamily="34" charset="0"/>
              </a:rPr>
              <a:t>Listening to Elders and Knowledge Holders taught her a lot about the sacred relationship with the land and water, such as not to separate ourselves from nature — a teaching that eventually led her to work on fisheries in her community. Through her work with Wolastoqey Nation New Brunswick — the technical advisory body for the six Wolastoqey communities in the province — she has been able to deepen her understanding of her own identity.</a:t>
            </a:r>
          </a:p>
        </p:txBody>
      </p:sp>
      <p:sp>
        <p:nvSpPr>
          <p:cNvPr id="5" name="object 5"/>
          <p:cNvSpPr txBox="1"/>
          <p:nvPr/>
        </p:nvSpPr>
        <p:spPr>
          <a:xfrm>
            <a:off x="7089219" y="4659812"/>
            <a:ext cx="5659120" cy="3953968"/>
          </a:xfrm>
          <a:prstGeom prst="rect">
            <a:avLst/>
          </a:prstGeom>
        </p:spPr>
        <p:txBody>
          <a:bodyPr vert="horz" wrap="square" lIns="0" tIns="12065" rIns="0" bIns="0" rtlCol="0">
            <a:spAutoFit/>
          </a:bodyPr>
          <a:lstStyle/>
          <a:p>
            <a:pPr marL="12700" marR="179705">
              <a:lnSpc>
                <a:spcPct val="100000"/>
              </a:lnSpc>
              <a:spcBef>
                <a:spcPts val="95"/>
              </a:spcBef>
            </a:pPr>
            <a:r>
              <a:rPr sz="1900" b="1" dirty="0">
                <a:latin typeface="Arial" panose="020B0604020202020204" pitchFamily="34" charset="0"/>
                <a:cs typeface="Arial" panose="020B0604020202020204" pitchFamily="34" charset="0"/>
              </a:rPr>
              <a:t>Kianna: </a:t>
            </a:r>
            <a:r>
              <a:rPr sz="1900" b="1" i="1" dirty="0">
                <a:solidFill>
                  <a:srgbClr val="2E3092"/>
                </a:solidFill>
                <a:latin typeface="Arial" panose="020B0604020202020204" pitchFamily="34" charset="0"/>
                <a:cs typeface="Arial" panose="020B0604020202020204" pitchFamily="34" charset="0"/>
              </a:rPr>
              <a:t>Wildlife monitoring and data collection are central to everything that we do. The more information we have, the better equipped we are to protect the land and wildlife. It guides our decisions and ensures we’re taking the right actions to protect our territory.</a:t>
            </a:r>
            <a:endParaRPr sz="1900" dirty="0">
              <a:latin typeface="Arial" panose="020B0604020202020204" pitchFamily="34" charset="0"/>
              <a:cs typeface="Arial" panose="020B0604020202020204" pitchFamily="34" charset="0"/>
            </a:endParaRPr>
          </a:p>
          <a:p>
            <a:pPr marL="12700" marR="182245">
              <a:lnSpc>
                <a:spcPct val="100000"/>
              </a:lnSpc>
              <a:spcBef>
                <a:spcPts val="1085"/>
              </a:spcBef>
            </a:pPr>
            <a:r>
              <a:rPr sz="1900" b="1" i="1" dirty="0">
                <a:solidFill>
                  <a:srgbClr val="2E3092"/>
                </a:solidFill>
                <a:latin typeface="Arial" panose="020B0604020202020204" pitchFamily="34" charset="0"/>
                <a:cs typeface="Arial" panose="020B0604020202020204" pitchFamily="34" charset="0"/>
              </a:rPr>
              <a:t>This data also gives us the ability to advocate for stronger protections and to push for policies that align with our values. The data is a tool we used to make sure that our voice is heard, and</a:t>
            </a:r>
            <a:r>
              <a:rPr lang="fr-CA" sz="1900" dirty="0">
                <a:latin typeface="Arial" panose="020B0604020202020204" pitchFamily="34" charset="0"/>
                <a:cs typeface="Arial" panose="020B0604020202020204" pitchFamily="34" charset="0"/>
              </a:rPr>
              <a:t> </a:t>
            </a:r>
            <a:r>
              <a:rPr sz="1900" b="1" i="1" dirty="0">
                <a:solidFill>
                  <a:srgbClr val="2E3092"/>
                </a:solidFill>
                <a:latin typeface="Arial" panose="020B0604020202020204" pitchFamily="34" charset="0"/>
                <a:cs typeface="Arial" panose="020B0604020202020204" pitchFamily="34" charset="0"/>
              </a:rPr>
              <a:t>that our traditional knowledge is being respected alongside that scientific data as well.</a:t>
            </a:r>
            <a:endParaRPr sz="1900" dirty="0">
              <a:latin typeface="Arial" panose="020B0604020202020204" pitchFamily="34" charset="0"/>
              <a:cs typeface="Arial" panose="020B0604020202020204" pitchFamily="34" charset="0"/>
            </a:endParaRPr>
          </a:p>
        </p:txBody>
      </p:sp>
      <p:sp>
        <p:nvSpPr>
          <p:cNvPr id="6" name="object 6"/>
          <p:cNvSpPr txBox="1"/>
          <p:nvPr/>
        </p:nvSpPr>
        <p:spPr>
          <a:xfrm>
            <a:off x="14224217" y="3489129"/>
            <a:ext cx="4514633" cy="4603824"/>
          </a:xfrm>
          <a:prstGeom prst="rect">
            <a:avLst/>
          </a:prstGeom>
        </p:spPr>
        <p:txBody>
          <a:bodyPr vert="horz" wrap="square" lIns="0" tIns="198120" rIns="0" bIns="0" rtlCol="0">
            <a:spAutoFit/>
          </a:bodyPr>
          <a:lstStyle/>
          <a:p>
            <a:pPr marL="12700">
              <a:spcAft>
                <a:spcPts val="1800"/>
              </a:spcAft>
            </a:pPr>
            <a:r>
              <a:rPr lang="en-CA" sz="3550" b="1" dirty="0">
                <a:solidFill>
                  <a:srgbClr val="231F20"/>
                </a:solidFill>
                <a:latin typeface="Arial" panose="020B0604020202020204" pitchFamily="34" charset="0"/>
                <a:cs typeface="Arial" panose="020B0604020202020204" pitchFamily="34" charset="0"/>
              </a:rPr>
              <a:t>Follow-up questions</a:t>
            </a:r>
            <a:endParaRPr lang="en-CA" sz="3550" b="1" dirty="0">
              <a:latin typeface="Arial" panose="020B0604020202020204" pitchFamily="34" charset="0"/>
              <a:cs typeface="Arial" panose="020B0604020202020204" pitchFamily="34" charset="0"/>
            </a:endParaRPr>
          </a:p>
          <a:p>
            <a:pPr marL="342265" marR="5080" indent="-188595">
              <a:lnSpc>
                <a:spcPct val="100000"/>
              </a:lnSpc>
              <a:spcAft>
                <a:spcPts val="1200"/>
              </a:spcAft>
              <a:buChar char="•"/>
              <a:tabLst>
                <a:tab pos="342265" algn="l"/>
              </a:tabLst>
            </a:pPr>
            <a:r>
              <a:rPr sz="1900" b="1" dirty="0">
                <a:latin typeface="Arial" panose="020B0604020202020204" pitchFamily="34" charset="0"/>
                <a:cs typeface="Arial" panose="020B0604020202020204" pitchFamily="34" charset="0"/>
              </a:rPr>
              <a:t>Observation and connection: </a:t>
            </a:r>
            <a:r>
              <a:rPr sz="1900" dirty="0">
                <a:latin typeface="Arial" panose="020B0604020202020204" pitchFamily="34" charset="0"/>
                <a:cs typeface="Arial" panose="020B0604020202020204" pitchFamily="34" charset="0"/>
              </a:rPr>
              <a:t>What does Kianna say about why collecting data is important for protecting land and wildlife?</a:t>
            </a:r>
          </a:p>
          <a:p>
            <a:pPr marL="342265" marR="5080" indent="-188595" algn="just">
              <a:spcBef>
                <a:spcPts val="355"/>
              </a:spcBef>
              <a:spcAft>
                <a:spcPts val="1200"/>
              </a:spcAft>
              <a:buChar char="•"/>
              <a:tabLst>
                <a:tab pos="342265" algn="l"/>
              </a:tabLst>
            </a:pPr>
            <a:r>
              <a:rPr sz="1900" b="1" dirty="0">
                <a:latin typeface="Arial" panose="020B0604020202020204" pitchFamily="34" charset="0"/>
                <a:cs typeface="Arial" panose="020B0604020202020204" pitchFamily="34" charset="0"/>
              </a:rPr>
              <a:t>Reflection and impact: </a:t>
            </a:r>
            <a:r>
              <a:rPr sz="1900" dirty="0">
                <a:latin typeface="Arial" panose="020B0604020202020204" pitchFamily="34" charset="0"/>
                <a:cs typeface="Arial" panose="020B0604020202020204" pitchFamily="34" charset="0"/>
              </a:rPr>
              <a:t>How can data help communities make decisions and protect what matters to them?</a:t>
            </a:r>
          </a:p>
          <a:p>
            <a:pPr marL="342265" marR="66040" indent="-188595">
              <a:lnSpc>
                <a:spcPct val="100000"/>
              </a:lnSpc>
              <a:spcBef>
                <a:spcPts val="360"/>
              </a:spcBef>
              <a:buChar char="•"/>
              <a:tabLst>
                <a:tab pos="342265" algn="l"/>
              </a:tabLst>
            </a:pPr>
            <a:r>
              <a:rPr sz="1900" b="1" dirty="0">
                <a:latin typeface="Arial" panose="020B0604020202020204" pitchFamily="34" charset="0"/>
                <a:cs typeface="Arial" panose="020B0604020202020204" pitchFamily="34" charset="0"/>
              </a:rPr>
              <a:t>Critical thinking / future-oriented: </a:t>
            </a:r>
            <a:r>
              <a:rPr sz="1900" dirty="0">
                <a:latin typeface="Arial" panose="020B0604020202020204" pitchFamily="34" charset="0"/>
                <a:cs typeface="Arial" panose="020B0604020202020204" pitchFamily="34" charset="0"/>
              </a:rPr>
              <a:t>How could using both scientific data and traditional knowledge lead to better decisions in the future?</a:t>
            </a:r>
          </a:p>
        </p:txBody>
      </p:sp>
      <p:sp>
        <p:nvSpPr>
          <p:cNvPr id="7" name="object 7" descr="$PPTXTitle"/>
          <p:cNvSpPr txBox="1">
            <a:spLocks noGrp="1"/>
          </p:cNvSpPr>
          <p:nvPr>
            <p:ph type="title"/>
          </p:nvPr>
        </p:nvSpPr>
        <p:spPr>
          <a:xfrm>
            <a:off x="5450647" y="783562"/>
            <a:ext cx="9202804" cy="940001"/>
          </a:xfrm>
          <a:prstGeom prst="rect">
            <a:avLst/>
          </a:prstGeom>
        </p:spPr>
        <p:txBody>
          <a:bodyPr vert="horz" wrap="square" lIns="0" tIns="16510" rIns="0" bIns="0" rtlCol="0">
            <a:spAutoFit/>
          </a:bodyPr>
          <a:lstStyle/>
          <a:p>
            <a:pPr marL="12700">
              <a:lnSpc>
                <a:spcPct val="100000"/>
              </a:lnSpc>
              <a:spcBef>
                <a:spcPts val="130"/>
              </a:spcBef>
            </a:pPr>
            <a:r>
              <a:rPr sz="6000" b="1" dirty="0">
                <a:latin typeface="Arial" panose="020B0604020202020204" pitchFamily="34" charset="0"/>
                <a:cs typeface="Arial" panose="020B0604020202020204" pitchFamily="34" charset="0"/>
              </a:rPr>
              <a:t>Indigenous perspectives:</a:t>
            </a:r>
          </a:p>
        </p:txBody>
      </p:sp>
      <p:sp>
        <p:nvSpPr>
          <p:cNvPr id="10" name="object 10"/>
          <p:cNvSpPr txBox="1">
            <a:spLocks noGrp="1"/>
          </p:cNvSpPr>
          <p:nvPr>
            <p:ph type="ftr" sz="quarter" idx="5"/>
          </p:nvPr>
        </p:nvSpPr>
        <p:spPr>
          <a:xfrm>
            <a:off x="925249" y="10939744"/>
            <a:ext cx="5575935" cy="233397"/>
          </a:xfrm>
          <a:prstGeom prst="rect">
            <a:avLst/>
          </a:prstGeom>
        </p:spPr>
        <p:txBody>
          <a:bodyPr vert="horz" wrap="square" lIns="0" tIns="25400" rIns="0" bIns="0" rtlCol="0">
            <a:spAutoFit/>
          </a:bodyPr>
          <a:lstStyle/>
          <a:p>
            <a:pPr marL="12700">
              <a:lnSpc>
                <a:spcPct val="100000"/>
              </a:lnSpc>
              <a:spcBef>
                <a:spcPts val="200"/>
              </a:spcBef>
            </a:pPr>
            <a:r>
              <a:rPr dirty="0">
                <a:latin typeface="Arial" panose="020B0604020202020204" pitchFamily="34" charset="0"/>
                <a:cs typeface="Arial" panose="020B0604020202020204" pitchFamily="34" charset="0"/>
              </a:rPr>
              <a:t>Mission: Explore to Restore — Living Planet Report Canada for Kids</a:t>
            </a:r>
          </a:p>
        </p:txBody>
      </p:sp>
      <p:sp>
        <p:nvSpPr>
          <p:cNvPr id="11" name="object 11"/>
          <p:cNvSpPr txBox="1">
            <a:spLocks noGrp="1"/>
          </p:cNvSpPr>
          <p:nvPr>
            <p:ph type="sldNum" sz="quarter" idx="7"/>
          </p:nvPr>
        </p:nvSpPr>
        <p:spPr>
          <a:xfrm>
            <a:off x="18987498" y="10946867"/>
            <a:ext cx="187959" cy="233397"/>
          </a:xfrm>
          <a:prstGeom prst="rect">
            <a:avLst/>
          </a:prstGeom>
        </p:spPr>
        <p:txBody>
          <a:bodyPr vert="horz" wrap="square" lIns="0" tIns="25400" rIns="0" bIns="0" rtlCol="0">
            <a:spAutoFit/>
          </a:bodyPr>
          <a:lstStyle/>
          <a:p>
            <a:pPr marL="38100">
              <a:lnSpc>
                <a:spcPct val="100000"/>
              </a:lnSpc>
              <a:spcBef>
                <a:spcPts val="200"/>
              </a:spcBef>
            </a:pPr>
            <a:fld id="{81D60167-4931-47E6-BA6A-407CBD079E47}" type="slidenum">
              <a:rPr dirty="0">
                <a:latin typeface="Arial" panose="020B0604020202020204" pitchFamily="34" charset="0"/>
                <a:cs typeface="Arial" panose="020B0604020202020204" pitchFamily="34" charset="0"/>
              </a:rPr>
              <a:t>2</a:t>
            </a:fld>
            <a:endParaRPr dirty="0">
              <a:latin typeface="Arial" panose="020B0604020202020204" pitchFamily="34" charset="0"/>
              <a:cs typeface="Arial" panose="020B0604020202020204" pitchFamily="34" charset="0"/>
            </a:endParaRPr>
          </a:p>
        </p:txBody>
      </p:sp>
      <p:pic>
        <p:nvPicPr>
          <p:cNvPr id="8" name="Picture 7" descr="A yellow spiral on a black background&#10;&#10;Description automatically generated">
            <a:extLst>
              <a:ext uri="{FF2B5EF4-FFF2-40B4-BE49-F238E27FC236}">
                <a16:creationId xmlns:a16="http://schemas.microsoft.com/office/drawing/2014/main" id="{1BF741BD-58C6-F206-932C-2D551DC0E4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2450" y="840196"/>
            <a:ext cx="3380800" cy="781879"/>
          </a:xfrm>
          <a:prstGeom prst="rect">
            <a:avLst/>
          </a:prstGeom>
        </p:spPr>
      </p:pic>
      <p:pic>
        <p:nvPicPr>
          <p:cNvPr id="9" name="Picture 8" descr="A yellow spiral on a black background&#10;&#10;Description automatically generated">
            <a:extLst>
              <a:ext uri="{FF2B5EF4-FFF2-40B4-BE49-F238E27FC236}">
                <a16:creationId xmlns:a16="http://schemas.microsoft.com/office/drawing/2014/main" id="{49268B23-90E4-B336-893A-2B019EFC05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4900850" y="919258"/>
            <a:ext cx="3380800" cy="78187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object 9"/>
          <p:cNvSpPr txBox="1"/>
          <p:nvPr/>
        </p:nvSpPr>
        <p:spPr>
          <a:xfrm>
            <a:off x="967106" y="2878259"/>
            <a:ext cx="5912563" cy="7216719"/>
          </a:xfrm>
          <a:prstGeom prst="rect">
            <a:avLst/>
          </a:prstGeom>
        </p:spPr>
        <p:txBody>
          <a:bodyPr vert="horz" wrap="square" lIns="0" tIns="12065" rIns="0" bIns="0" rtlCol="0">
            <a:spAutoFit/>
          </a:bodyPr>
          <a:lstStyle/>
          <a:p>
            <a:pPr marL="936625" marR="42545" indent="-923925">
              <a:lnSpc>
                <a:spcPct val="100000"/>
              </a:lnSpc>
              <a:spcBef>
                <a:spcPts val="95"/>
              </a:spcBef>
              <a:spcAft>
                <a:spcPts val="1200"/>
              </a:spcAft>
            </a:pPr>
            <a:r>
              <a:rPr lang="en-CA" sz="2000" b="1" dirty="0">
                <a:solidFill>
                  <a:srgbClr val="00728F"/>
                </a:solidFill>
                <a:latin typeface="Arial" panose="020B0604020202020204" pitchFamily="34" charset="0"/>
                <a:cs typeface="Arial" panose="020B0604020202020204" pitchFamily="34" charset="0"/>
              </a:rPr>
              <a:t>Step 1</a:t>
            </a:r>
            <a:r>
              <a:rPr lang="en-CA" sz="1900" dirty="0">
                <a:solidFill>
                  <a:srgbClr val="222222"/>
                </a:solidFill>
                <a:latin typeface="Arial" panose="020B0604020202020204" pitchFamily="34" charset="0"/>
                <a:cs typeface="Arial" panose="020B0604020202020204" pitchFamily="34" charset="0"/>
              </a:rPr>
              <a:t>	</a:t>
            </a:r>
            <a:r>
              <a:rPr sz="1900" dirty="0">
                <a:solidFill>
                  <a:srgbClr val="222222"/>
                </a:solidFill>
                <a:latin typeface="Arial" panose="020B0604020202020204" pitchFamily="34" charset="0"/>
                <a:cs typeface="Arial" panose="020B0604020202020204" pitchFamily="34" charset="0"/>
              </a:rPr>
              <a:t>This mission starts with talking about what students have learned so far about wildlife in Canada. Referring to the maps they made in Lesson 5, do a quick “gallery walk” of the</a:t>
            </a:r>
            <a:r>
              <a:rPr lang="en-CA" sz="1900" dirty="0">
                <a:latin typeface="Arial" panose="020B0604020202020204" pitchFamily="34" charset="0"/>
                <a:cs typeface="Arial" panose="020B0604020202020204" pitchFamily="34" charset="0"/>
              </a:rPr>
              <a:t> </a:t>
            </a:r>
            <a:r>
              <a:rPr sz="1900" dirty="0">
                <a:solidFill>
                  <a:srgbClr val="222222"/>
                </a:solidFill>
                <a:latin typeface="Arial" panose="020B0604020202020204" pitchFamily="34" charset="0"/>
                <a:cs typeface="Arial" panose="020B0604020202020204" pitchFamily="34" charset="0"/>
              </a:rPr>
              <a:t>maps.</a:t>
            </a:r>
            <a:endParaRPr sz="1900" dirty="0">
              <a:latin typeface="Arial" panose="020B0604020202020204" pitchFamily="34" charset="0"/>
              <a:cs typeface="Arial" panose="020B0604020202020204" pitchFamily="34" charset="0"/>
            </a:endParaRPr>
          </a:p>
          <a:p>
            <a:pPr marL="936625" marR="5080" indent="-923925">
              <a:lnSpc>
                <a:spcPct val="100000"/>
              </a:lnSpc>
              <a:spcAft>
                <a:spcPts val="1200"/>
              </a:spcAft>
            </a:pPr>
            <a:r>
              <a:rPr lang="en-CA" sz="2000" b="1" dirty="0">
                <a:solidFill>
                  <a:srgbClr val="00728F"/>
                </a:solidFill>
                <a:latin typeface="Arial" panose="020B0604020202020204" pitchFamily="34" charset="0"/>
                <a:cs typeface="Arial" panose="020B0604020202020204" pitchFamily="34" charset="0"/>
              </a:rPr>
              <a:t>Step 2	</a:t>
            </a:r>
            <a:r>
              <a:rPr lang="en-CA" sz="1900" dirty="0">
                <a:solidFill>
                  <a:srgbClr val="222222"/>
                </a:solidFill>
                <a:latin typeface="Arial" panose="020B0604020202020204" pitchFamily="34" charset="0"/>
                <a:cs typeface="Arial" panose="020B0604020202020204" pitchFamily="34" charset="0"/>
              </a:rPr>
              <a:t>Lead a discussion. What do they notice about the maps for these six species? You may need to prompt, but they should notice that there are threats in all areas. Areas where there are more people (southern part of Canada) tend to have more threats than areas which are less populated. Threats</a:t>
            </a:r>
            <a:r>
              <a:rPr lang="en-CA" sz="1900" dirty="0">
                <a:latin typeface="Arial" panose="020B0604020202020204" pitchFamily="34" charset="0"/>
                <a:cs typeface="Arial" panose="020B0604020202020204" pitchFamily="34" charset="0"/>
              </a:rPr>
              <a:t> </a:t>
            </a:r>
            <a:r>
              <a:rPr sz="1900" dirty="0">
                <a:solidFill>
                  <a:srgbClr val="222222"/>
                </a:solidFill>
                <a:latin typeface="Arial" panose="020B0604020202020204" pitchFamily="34" charset="0"/>
                <a:cs typeface="Arial" panose="020B0604020202020204" pitchFamily="34" charset="0"/>
              </a:rPr>
              <a:t>can include habitat loss, pollution, climate change and human activity.</a:t>
            </a:r>
            <a:endParaRPr lang="en-CA" sz="1900" dirty="0">
              <a:solidFill>
                <a:srgbClr val="222222"/>
              </a:solidFill>
              <a:latin typeface="Arial" panose="020B0604020202020204" pitchFamily="34" charset="0"/>
              <a:cs typeface="Arial" panose="020B0604020202020204" pitchFamily="34" charset="0"/>
            </a:endParaRPr>
          </a:p>
          <a:p>
            <a:pPr marL="936625" marR="5080">
              <a:lnSpc>
                <a:spcPct val="100000"/>
              </a:lnSpc>
              <a:spcAft>
                <a:spcPts val="1200"/>
              </a:spcAft>
            </a:pPr>
            <a:r>
              <a:rPr sz="1900" dirty="0">
                <a:solidFill>
                  <a:srgbClr val="222222"/>
                </a:solidFill>
                <a:latin typeface="Arial" panose="020B0604020202020204" pitchFamily="34" charset="0"/>
                <a:cs typeface="Arial" panose="020B0604020202020204" pitchFamily="34" charset="0"/>
              </a:rPr>
              <a:t>Can each group (representing one species from the LPRC for Kids website) make one suggestion for something that humans can do to help their species?</a:t>
            </a:r>
            <a:endParaRPr sz="1900" dirty="0">
              <a:latin typeface="Arial" panose="020B0604020202020204" pitchFamily="34" charset="0"/>
              <a:cs typeface="Arial" panose="020B0604020202020204" pitchFamily="34" charset="0"/>
            </a:endParaRPr>
          </a:p>
          <a:p>
            <a:pPr marL="936625">
              <a:lnSpc>
                <a:spcPct val="100000"/>
              </a:lnSpc>
              <a:spcBef>
                <a:spcPts val="1019"/>
              </a:spcBef>
            </a:pPr>
            <a:r>
              <a:rPr sz="2300" b="1" dirty="0">
                <a:latin typeface="Arial" panose="020B0604020202020204" pitchFamily="34" charset="0"/>
                <a:cs typeface="Arial" panose="020B0604020202020204" pitchFamily="34" charset="0"/>
              </a:rPr>
              <a:t>Examples:</a:t>
            </a:r>
          </a:p>
          <a:p>
            <a:pPr marL="936625" marR="12700">
              <a:lnSpc>
                <a:spcPct val="100000"/>
              </a:lnSpc>
              <a:spcBef>
                <a:spcPts val="655"/>
              </a:spcBef>
            </a:pPr>
            <a:r>
              <a:rPr sz="1900" b="1" dirty="0">
                <a:solidFill>
                  <a:srgbClr val="047390"/>
                </a:solidFill>
                <a:latin typeface="Arial" panose="020B0604020202020204" pitchFamily="34" charset="0"/>
                <a:cs typeface="Arial" panose="020B0604020202020204" pitchFamily="34" charset="0"/>
              </a:rPr>
              <a:t>Grey wolf: </a:t>
            </a:r>
            <a:r>
              <a:rPr sz="1900" dirty="0">
                <a:solidFill>
                  <a:srgbClr val="222222"/>
                </a:solidFill>
                <a:latin typeface="Arial" panose="020B0604020202020204" pitchFamily="34" charset="0"/>
                <a:cs typeface="Arial" panose="020B0604020202020204" pitchFamily="34" charset="0"/>
              </a:rPr>
              <a:t>Protecting and restoring habitats like forests across Canada helps a wide variety of species, including grey wolves.</a:t>
            </a:r>
            <a:endParaRPr sz="1900" dirty="0">
              <a:latin typeface="Arial" panose="020B0604020202020204" pitchFamily="34" charset="0"/>
              <a:cs typeface="Arial" panose="020B0604020202020204" pitchFamily="34" charset="0"/>
            </a:endParaRPr>
          </a:p>
        </p:txBody>
      </p:sp>
      <p:sp>
        <p:nvSpPr>
          <p:cNvPr id="11" name="object 11"/>
          <p:cNvSpPr txBox="1"/>
          <p:nvPr/>
        </p:nvSpPr>
        <p:spPr>
          <a:xfrm>
            <a:off x="8007935" y="2793434"/>
            <a:ext cx="5027295" cy="7338059"/>
          </a:xfrm>
          <a:prstGeom prst="rect">
            <a:avLst/>
          </a:prstGeom>
        </p:spPr>
        <p:txBody>
          <a:bodyPr vert="horz" wrap="square" lIns="0" tIns="12065" rIns="0" bIns="0" rtlCol="0">
            <a:spAutoFit/>
          </a:bodyPr>
          <a:lstStyle/>
          <a:p>
            <a:pPr marL="12700" marR="344805">
              <a:lnSpc>
                <a:spcPct val="100000"/>
              </a:lnSpc>
              <a:spcBef>
                <a:spcPts val="95"/>
              </a:spcBef>
            </a:pPr>
            <a:r>
              <a:rPr sz="1900" b="1" dirty="0">
                <a:solidFill>
                  <a:srgbClr val="047390"/>
                </a:solidFill>
                <a:latin typeface="Arial" panose="020B0604020202020204" pitchFamily="34" charset="0"/>
                <a:cs typeface="Arial" panose="020B0604020202020204" pitchFamily="34" charset="0"/>
              </a:rPr>
              <a:t>Chimney swift: </a:t>
            </a:r>
            <a:r>
              <a:rPr sz="1900" dirty="0">
                <a:solidFill>
                  <a:srgbClr val="222222"/>
                </a:solidFill>
                <a:latin typeface="Arial" panose="020B0604020202020204" pitchFamily="34" charset="0"/>
                <a:cs typeface="Arial" panose="020B0604020202020204" pitchFamily="34" charset="0"/>
              </a:rPr>
              <a:t>Protect their habitat. Encourage people to leave old snags standing on private property, in parks and conservations areas, and speak up to</a:t>
            </a:r>
            <a:endParaRPr sz="1900" dirty="0">
              <a:latin typeface="Arial" panose="020B0604020202020204" pitchFamily="34" charset="0"/>
              <a:cs typeface="Arial" panose="020B0604020202020204" pitchFamily="34" charset="0"/>
            </a:endParaRPr>
          </a:p>
          <a:p>
            <a:pPr marL="12700" marR="32384">
              <a:lnSpc>
                <a:spcPts val="2280"/>
              </a:lnSpc>
              <a:spcBef>
                <a:spcPts val="60"/>
              </a:spcBef>
            </a:pPr>
            <a:r>
              <a:rPr sz="1900" dirty="0">
                <a:solidFill>
                  <a:srgbClr val="222222"/>
                </a:solidFill>
                <a:latin typeface="Arial" panose="020B0604020202020204" pitchFamily="34" charset="0"/>
                <a:cs typeface="Arial" panose="020B0604020202020204" pitchFamily="34" charset="0"/>
              </a:rPr>
              <a:t>preserve chimneys that swifts use instead of tearing them down.</a:t>
            </a:r>
            <a:endParaRPr sz="1900" dirty="0">
              <a:latin typeface="Arial" panose="020B0604020202020204" pitchFamily="34" charset="0"/>
              <a:cs typeface="Arial" panose="020B0604020202020204" pitchFamily="34" charset="0"/>
            </a:endParaRPr>
          </a:p>
          <a:p>
            <a:pPr marL="12700" marR="105410">
              <a:lnSpc>
                <a:spcPct val="100000"/>
              </a:lnSpc>
              <a:spcBef>
                <a:spcPts val="655"/>
              </a:spcBef>
            </a:pPr>
            <a:r>
              <a:rPr sz="1900" b="1" dirty="0">
                <a:solidFill>
                  <a:srgbClr val="047390"/>
                </a:solidFill>
                <a:latin typeface="Arial" panose="020B0604020202020204" pitchFamily="34" charset="0"/>
                <a:cs typeface="Arial" panose="020B0604020202020204" pitchFamily="34" charset="0"/>
              </a:rPr>
              <a:t>Sea otters: </a:t>
            </a:r>
            <a:r>
              <a:rPr sz="1900" dirty="0">
                <a:solidFill>
                  <a:srgbClr val="222222"/>
                </a:solidFill>
                <a:latin typeface="Arial" panose="020B0604020202020204" pitchFamily="34" charset="0"/>
                <a:cs typeface="Arial" panose="020B0604020202020204" pitchFamily="34" charset="0"/>
              </a:rPr>
              <a:t>Protect their coastal habitats by cleaning up shorelines or speaking up for measures to reduce pollution.</a:t>
            </a:r>
            <a:endParaRPr sz="1900" dirty="0">
              <a:latin typeface="Arial" panose="020B0604020202020204" pitchFamily="34" charset="0"/>
              <a:cs typeface="Arial" panose="020B0604020202020204" pitchFamily="34" charset="0"/>
            </a:endParaRPr>
          </a:p>
          <a:p>
            <a:pPr marL="12700" marR="608330">
              <a:lnSpc>
                <a:spcPct val="100000"/>
              </a:lnSpc>
              <a:spcBef>
                <a:spcPts val="730"/>
              </a:spcBef>
            </a:pPr>
            <a:r>
              <a:rPr sz="1900" b="1" dirty="0">
                <a:solidFill>
                  <a:srgbClr val="047390"/>
                </a:solidFill>
                <a:latin typeface="Arial" panose="020B0604020202020204" pitchFamily="34" charset="0"/>
                <a:cs typeface="Arial" panose="020B0604020202020204" pitchFamily="34" charset="0"/>
              </a:rPr>
              <a:t>Blue whales: </a:t>
            </a:r>
            <a:r>
              <a:rPr sz="1900" dirty="0">
                <a:solidFill>
                  <a:srgbClr val="222222"/>
                </a:solidFill>
                <a:latin typeface="Arial" panose="020B0604020202020204" pitchFamily="34" charset="0"/>
                <a:cs typeface="Arial" panose="020B0604020202020204" pitchFamily="34" charset="0"/>
              </a:rPr>
              <a:t>Learn about the impacts of underwater noise on whales and ask the government </a:t>
            </a:r>
            <a:r>
              <a:rPr sz="1900" dirty="0">
                <a:solidFill>
                  <a:schemeClr val="tx1"/>
                </a:solidFill>
                <a:latin typeface="Arial" panose="020B0604020202020204" pitchFamily="34" charset="0"/>
                <a:cs typeface="Arial" panose="020B0604020202020204" pitchFamily="34" charset="0"/>
              </a:rPr>
              <a:t>to do more about it. (More information at: https://wwf.ca/ underwaternoise/)</a:t>
            </a:r>
          </a:p>
          <a:p>
            <a:pPr marL="12700" marR="37465">
              <a:lnSpc>
                <a:spcPct val="100000"/>
              </a:lnSpc>
              <a:spcBef>
                <a:spcPts val="715"/>
              </a:spcBef>
            </a:pPr>
            <a:r>
              <a:rPr sz="1900" b="1" dirty="0">
                <a:solidFill>
                  <a:srgbClr val="047390"/>
                </a:solidFill>
                <a:latin typeface="Arial" panose="020B0604020202020204" pitchFamily="34" charset="0"/>
                <a:cs typeface="Arial" panose="020B0604020202020204" pitchFamily="34" charset="0"/>
              </a:rPr>
              <a:t>Black-tailed prairie dog: </a:t>
            </a:r>
            <a:r>
              <a:rPr sz="1900" dirty="0">
                <a:solidFill>
                  <a:srgbClr val="222222"/>
                </a:solidFill>
                <a:latin typeface="Arial" panose="020B0604020202020204" pitchFamily="34" charset="0"/>
                <a:cs typeface="Arial" panose="020B0604020202020204" pitchFamily="34" charset="0"/>
              </a:rPr>
              <a:t>Habitat loss has been a major issue. Protecting and restoring prairie ecosystems will help support black-tailed prairie dogs.</a:t>
            </a:r>
            <a:endParaRPr sz="1900" dirty="0">
              <a:latin typeface="Arial" panose="020B0604020202020204" pitchFamily="34" charset="0"/>
              <a:cs typeface="Arial" panose="020B0604020202020204" pitchFamily="34" charset="0"/>
            </a:endParaRPr>
          </a:p>
          <a:p>
            <a:pPr marL="12700" marR="5080">
              <a:lnSpc>
                <a:spcPct val="100000"/>
              </a:lnSpc>
              <a:spcBef>
                <a:spcPts val="725"/>
              </a:spcBef>
            </a:pPr>
            <a:r>
              <a:rPr sz="1900" b="1" dirty="0">
                <a:solidFill>
                  <a:srgbClr val="047390"/>
                </a:solidFill>
                <a:latin typeface="Arial" panose="020B0604020202020204" pitchFamily="34" charset="0"/>
                <a:cs typeface="Arial" panose="020B0604020202020204" pitchFamily="34" charset="0"/>
              </a:rPr>
              <a:t>Eastern tiger swallowtail: </a:t>
            </a:r>
            <a:r>
              <a:rPr sz="1900" dirty="0">
                <a:solidFill>
                  <a:srgbClr val="222222"/>
                </a:solidFill>
                <a:latin typeface="Arial" panose="020B0604020202020204" pitchFamily="34" charset="0"/>
                <a:cs typeface="Arial" panose="020B0604020202020204" pitchFamily="34" charset="0"/>
              </a:rPr>
              <a:t>Anyone, including school communities and families, can create habitat for this </a:t>
            </a:r>
            <a:r>
              <a:rPr sz="1900" dirty="0">
                <a:solidFill>
                  <a:schemeClr val="tx1"/>
                </a:solidFill>
                <a:latin typeface="Arial" panose="020B0604020202020204" pitchFamily="34" charset="0"/>
                <a:cs typeface="Arial" panose="020B0604020202020204" pitchFamily="34" charset="0"/>
              </a:rPr>
              <a:t>pollinator by growing the native plants it needs to survive. (More information at: https://schools.wwf.ca/events/plant-for-wildlife/)</a:t>
            </a:r>
          </a:p>
        </p:txBody>
      </p:sp>
      <p:sp>
        <p:nvSpPr>
          <p:cNvPr id="13" name="object 13"/>
          <p:cNvSpPr txBox="1"/>
          <p:nvPr/>
        </p:nvSpPr>
        <p:spPr>
          <a:xfrm>
            <a:off x="13201557" y="2878259"/>
            <a:ext cx="5935438" cy="6718827"/>
          </a:xfrm>
          <a:prstGeom prst="rect">
            <a:avLst/>
          </a:prstGeom>
        </p:spPr>
        <p:txBody>
          <a:bodyPr vert="horz" wrap="square" lIns="0" tIns="12065" rIns="0" bIns="0" rtlCol="0">
            <a:spAutoFit/>
          </a:bodyPr>
          <a:lstStyle/>
          <a:p>
            <a:pPr marL="936625" marR="111125" indent="-936625">
              <a:lnSpc>
                <a:spcPct val="100000"/>
              </a:lnSpc>
              <a:spcBef>
                <a:spcPts val="95"/>
              </a:spcBef>
            </a:pPr>
            <a:r>
              <a:rPr lang="en-CA" sz="2000" b="1" dirty="0">
                <a:solidFill>
                  <a:srgbClr val="00728F"/>
                </a:solidFill>
                <a:latin typeface="Arial" panose="020B0604020202020204" pitchFamily="34" charset="0"/>
                <a:cs typeface="Arial" panose="020B0604020202020204" pitchFamily="34" charset="0"/>
              </a:rPr>
              <a:t>Step 3	</a:t>
            </a:r>
            <a:r>
              <a:rPr sz="1900" dirty="0">
                <a:solidFill>
                  <a:srgbClr val="222222"/>
                </a:solidFill>
                <a:latin typeface="Arial" panose="020B0604020202020204" pitchFamily="34" charset="0"/>
                <a:cs typeface="Arial" panose="020B0604020202020204" pitchFamily="34" charset="0"/>
              </a:rPr>
              <a:t>Tell the class that they have done such an outstanding job with all the missions so far, that they are ready for a really important mission. In today’s mission, the class will find a project that will help wildlife in their school yard and wider community.</a:t>
            </a:r>
            <a:endParaRPr sz="1900" dirty="0">
              <a:latin typeface="Arial" panose="020B0604020202020204" pitchFamily="34" charset="0"/>
              <a:cs typeface="Arial" panose="020B0604020202020204" pitchFamily="34" charset="0"/>
            </a:endParaRPr>
          </a:p>
          <a:p>
            <a:pPr marL="936625" marR="459740">
              <a:lnSpc>
                <a:spcPct val="100000"/>
              </a:lnSpc>
              <a:spcBef>
                <a:spcPts val="1830"/>
              </a:spcBef>
            </a:pPr>
            <a:r>
              <a:rPr sz="1900" dirty="0">
                <a:solidFill>
                  <a:srgbClr val="222222"/>
                </a:solidFill>
                <a:latin typeface="Arial" panose="020B0604020202020204" pitchFamily="34" charset="0"/>
                <a:cs typeface="Arial" panose="020B0604020202020204" pitchFamily="34" charset="0"/>
              </a:rPr>
              <a:t>Depending on where you live, you might be able to do a project to help one of the species that the students have been</a:t>
            </a:r>
            <a:endParaRPr sz="1900" dirty="0">
              <a:latin typeface="Arial" panose="020B0604020202020204" pitchFamily="34" charset="0"/>
              <a:cs typeface="Arial" panose="020B0604020202020204" pitchFamily="34" charset="0"/>
            </a:endParaRPr>
          </a:p>
          <a:p>
            <a:pPr marL="936625" marR="5080">
              <a:lnSpc>
                <a:spcPts val="2280"/>
              </a:lnSpc>
              <a:spcBef>
                <a:spcPts val="60"/>
              </a:spcBef>
            </a:pPr>
            <a:r>
              <a:rPr sz="1900" dirty="0">
                <a:solidFill>
                  <a:srgbClr val="222222"/>
                </a:solidFill>
                <a:latin typeface="Arial" panose="020B0604020202020204" pitchFamily="34" charset="0"/>
                <a:cs typeface="Arial" panose="020B0604020202020204" pitchFamily="34" charset="0"/>
              </a:rPr>
              <a:t>studying. However, the class can choose any local project. A key question for students</a:t>
            </a:r>
            <a:endParaRPr sz="1900" dirty="0">
              <a:latin typeface="Arial" panose="020B0604020202020204" pitchFamily="34" charset="0"/>
              <a:cs typeface="Arial" panose="020B0604020202020204" pitchFamily="34" charset="0"/>
            </a:endParaRPr>
          </a:p>
          <a:p>
            <a:pPr marL="936625">
              <a:lnSpc>
                <a:spcPts val="2195"/>
              </a:lnSpc>
            </a:pPr>
            <a:r>
              <a:rPr sz="1900" dirty="0">
                <a:solidFill>
                  <a:srgbClr val="222222"/>
                </a:solidFill>
                <a:latin typeface="Arial" panose="020B0604020202020204" pitchFamily="34" charset="0"/>
                <a:cs typeface="Arial" panose="020B0604020202020204" pitchFamily="34" charset="0"/>
              </a:rPr>
              <a:t>is, “If scientists can’t be everywhere,</a:t>
            </a:r>
            <a:endParaRPr sz="1900" dirty="0">
              <a:latin typeface="Arial" panose="020B0604020202020204" pitchFamily="34" charset="0"/>
              <a:cs typeface="Arial" panose="020B0604020202020204" pitchFamily="34" charset="0"/>
            </a:endParaRPr>
          </a:p>
          <a:p>
            <a:pPr marL="936625" marR="193675">
              <a:lnSpc>
                <a:spcPts val="2280"/>
              </a:lnSpc>
              <a:spcBef>
                <a:spcPts val="60"/>
              </a:spcBef>
            </a:pPr>
            <a:r>
              <a:rPr sz="1900" dirty="0">
                <a:solidFill>
                  <a:srgbClr val="222222"/>
                </a:solidFill>
                <a:latin typeface="Arial" panose="020B0604020202020204" pitchFamily="34" charset="0"/>
                <a:cs typeface="Arial" panose="020B0604020202020204" pitchFamily="34" charset="0"/>
              </a:rPr>
              <a:t>how can they learn what’s happening to wildlife?” There is a solution. We know that monitoring wildlife is too big a job for just a few people, but if there are many people helping, it adds up to a big difference for wildlife. That solution has a few different names — it is often called “citizen science,” or sometimes “community science” or “participatory science.” These are science projects that anybody can contribute to.</a:t>
            </a:r>
            <a:endParaRPr sz="1900" dirty="0">
              <a:latin typeface="Arial" panose="020B0604020202020204" pitchFamily="34" charset="0"/>
              <a:cs typeface="Arial" panose="020B0604020202020204" pitchFamily="34" charset="0"/>
            </a:endParaRPr>
          </a:p>
        </p:txBody>
      </p:sp>
      <p:sp>
        <p:nvSpPr>
          <p:cNvPr id="18" name="object 2" descr="$PPTXTitle">
            <a:extLst>
              <a:ext uri="{FF2B5EF4-FFF2-40B4-BE49-F238E27FC236}">
                <a16:creationId xmlns:a16="http://schemas.microsoft.com/office/drawing/2014/main" id="{8E057DC0-251A-91EA-0B46-7C321CA0F4EF}"/>
              </a:ext>
            </a:extLst>
          </p:cNvPr>
          <p:cNvSpPr txBox="1">
            <a:spLocks/>
          </p:cNvSpPr>
          <p:nvPr/>
        </p:nvSpPr>
        <p:spPr>
          <a:xfrm>
            <a:off x="952636" y="804297"/>
            <a:ext cx="5575300" cy="1989137"/>
          </a:xfrm>
          <a:prstGeom prst="rect">
            <a:avLst/>
          </a:prstGeom>
        </p:spPr>
        <p:txBody>
          <a:bodyPr vert="horz" wrap="square" lIns="0" tIns="17145" rIns="0" bIns="0" rtlCol="0">
            <a:spAutoFit/>
          </a:bodyPr>
          <a:lstStyle>
            <a:lvl1pPr>
              <a:defRPr>
                <a:latin typeface="+mj-lt"/>
                <a:ea typeface="+mj-ea"/>
                <a:cs typeface="+mj-cs"/>
              </a:defRPr>
            </a:lvl1pPr>
          </a:lstStyle>
          <a:p>
            <a:pPr>
              <a:lnSpc>
                <a:spcPts val="5080"/>
              </a:lnSpc>
            </a:pPr>
            <a:r>
              <a:rPr lang="en-CA" sz="5900" b="1" dirty="0">
                <a:solidFill>
                  <a:srgbClr val="292899"/>
                </a:solidFill>
                <a:latin typeface="Arial" panose="020B0604020202020204" pitchFamily="34" charset="0"/>
                <a:cs typeface="Arial" panose="020B0604020202020204" pitchFamily="34" charset="0"/>
              </a:rPr>
              <a:t>Mission activity instructions</a:t>
            </a:r>
          </a:p>
        </p:txBody>
      </p:sp>
      <p:sp>
        <p:nvSpPr>
          <p:cNvPr id="22" name="object 10">
            <a:extLst>
              <a:ext uri="{FF2B5EF4-FFF2-40B4-BE49-F238E27FC236}">
                <a16:creationId xmlns:a16="http://schemas.microsoft.com/office/drawing/2014/main" id="{70F99043-17D8-3B2A-E800-3CF21E496FB8}"/>
              </a:ext>
            </a:extLst>
          </p:cNvPr>
          <p:cNvSpPr txBox="1">
            <a:spLocks noGrp="1"/>
          </p:cNvSpPr>
          <p:nvPr>
            <p:ph type="ftr" sz="quarter" idx="5"/>
          </p:nvPr>
        </p:nvSpPr>
        <p:spPr>
          <a:xfrm>
            <a:off x="925249" y="10939744"/>
            <a:ext cx="5575935" cy="233397"/>
          </a:xfrm>
          <a:prstGeom prst="rect">
            <a:avLst/>
          </a:prstGeom>
        </p:spPr>
        <p:txBody>
          <a:bodyPr vert="horz" wrap="square" lIns="0" tIns="25400" rIns="0" bIns="0" rtlCol="0">
            <a:spAutoFit/>
          </a:bodyPr>
          <a:lstStyle/>
          <a:p>
            <a:pPr marL="12700">
              <a:lnSpc>
                <a:spcPct val="100000"/>
              </a:lnSpc>
              <a:spcBef>
                <a:spcPts val="200"/>
              </a:spcBef>
            </a:pPr>
            <a:r>
              <a:rPr dirty="0">
                <a:latin typeface="Arial" panose="020B0604020202020204" pitchFamily="34" charset="0"/>
                <a:cs typeface="Arial" panose="020B0604020202020204" pitchFamily="34" charset="0"/>
              </a:rPr>
              <a:t>Mission: Explore to Restore — Living Planet Report Canada for Kids</a:t>
            </a:r>
          </a:p>
        </p:txBody>
      </p:sp>
      <p:sp>
        <p:nvSpPr>
          <p:cNvPr id="23" name="object 11">
            <a:extLst>
              <a:ext uri="{FF2B5EF4-FFF2-40B4-BE49-F238E27FC236}">
                <a16:creationId xmlns:a16="http://schemas.microsoft.com/office/drawing/2014/main" id="{AB926CFC-05AB-3AD5-0C28-42164073FAC6}"/>
              </a:ext>
            </a:extLst>
          </p:cNvPr>
          <p:cNvSpPr txBox="1">
            <a:spLocks noGrp="1"/>
          </p:cNvSpPr>
          <p:nvPr>
            <p:ph type="sldNum" sz="quarter" idx="7"/>
          </p:nvPr>
        </p:nvSpPr>
        <p:spPr>
          <a:xfrm>
            <a:off x="18987498" y="10946867"/>
            <a:ext cx="187959" cy="233397"/>
          </a:xfrm>
          <a:prstGeom prst="rect">
            <a:avLst/>
          </a:prstGeom>
        </p:spPr>
        <p:txBody>
          <a:bodyPr vert="horz" wrap="square" lIns="0" tIns="25400" rIns="0" bIns="0" rtlCol="0">
            <a:spAutoFit/>
          </a:bodyPr>
          <a:lstStyle/>
          <a:p>
            <a:pPr marL="38100">
              <a:lnSpc>
                <a:spcPct val="100000"/>
              </a:lnSpc>
              <a:spcBef>
                <a:spcPts val="200"/>
              </a:spcBef>
            </a:pPr>
            <a:fld id="{81D60167-4931-47E6-BA6A-407CBD079E47}" type="slidenum">
              <a:rPr dirty="0">
                <a:latin typeface="Arial" panose="020B0604020202020204" pitchFamily="34" charset="0"/>
                <a:cs typeface="Arial" panose="020B0604020202020204" pitchFamily="34" charset="0"/>
              </a:rPr>
              <a:t>3</a:t>
            </a:fld>
            <a:endParaRPr dirty="0">
              <a:latin typeface="Arial" panose="020B0604020202020204" pitchFamily="34" charset="0"/>
              <a:cs typeface="Arial" panose="020B0604020202020204" pitchFamily="34" charset="0"/>
            </a:endParaRPr>
          </a:p>
        </p:txBody>
      </p:sp>
      <p:pic>
        <p:nvPicPr>
          <p:cNvPr id="2" name="Picture 1" descr="A yellow spiral on a black background&#10;&#10;Description automatically generated">
            <a:extLst>
              <a:ext uri="{FF2B5EF4-FFF2-40B4-BE49-F238E27FC236}">
                <a16:creationId xmlns:a16="http://schemas.microsoft.com/office/drawing/2014/main" id="{50A3926E-9A7E-ED92-589A-121EA6D935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5301" y="-809210"/>
            <a:ext cx="13553977" cy="3323778"/>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6889853" y="406081"/>
            <a:ext cx="7158598" cy="5784504"/>
          </a:xfrm>
          <a:prstGeom prst="rect">
            <a:avLst/>
          </a:prstGeom>
        </p:spPr>
      </p:pic>
      <p:sp>
        <p:nvSpPr>
          <p:cNvPr id="3" name="object 3"/>
          <p:cNvSpPr txBox="1"/>
          <p:nvPr/>
        </p:nvSpPr>
        <p:spPr>
          <a:xfrm>
            <a:off x="1589345" y="784307"/>
            <a:ext cx="4210050" cy="7059625"/>
          </a:xfrm>
          <a:prstGeom prst="rect">
            <a:avLst/>
          </a:prstGeom>
        </p:spPr>
        <p:txBody>
          <a:bodyPr vert="horz" wrap="square" lIns="0" tIns="115570" rIns="0" bIns="0" rtlCol="0">
            <a:spAutoFit/>
          </a:bodyPr>
          <a:lstStyle/>
          <a:p>
            <a:pPr marL="295275">
              <a:lnSpc>
                <a:spcPct val="100000"/>
              </a:lnSpc>
              <a:spcBef>
                <a:spcPts val="910"/>
              </a:spcBef>
            </a:pPr>
            <a:r>
              <a:rPr sz="2300" b="1" dirty="0">
                <a:latin typeface="Arial" panose="020B0604020202020204" pitchFamily="34" charset="0"/>
                <a:cs typeface="Arial" panose="020B0604020202020204" pitchFamily="34" charset="0"/>
              </a:rPr>
              <a:t>Introduction</a:t>
            </a:r>
          </a:p>
          <a:p>
            <a:pPr marL="295275" indent="-282575">
              <a:lnSpc>
                <a:spcPct val="100000"/>
              </a:lnSpc>
              <a:spcBef>
                <a:spcPts val="660"/>
              </a:spcBef>
              <a:buChar char="•"/>
              <a:tabLst>
                <a:tab pos="295275" algn="l"/>
              </a:tabLst>
            </a:pPr>
            <a:r>
              <a:rPr sz="1900" dirty="0">
                <a:solidFill>
                  <a:srgbClr val="222222"/>
                </a:solidFill>
                <a:latin typeface="Arial" panose="020B0604020202020204" pitchFamily="34" charset="0"/>
                <a:cs typeface="Arial" panose="020B0604020202020204" pitchFamily="34" charset="0"/>
              </a:rPr>
              <a:t>Explain what citizen science is:</a:t>
            </a:r>
            <a:endParaRPr sz="1900" dirty="0">
              <a:latin typeface="Arial" panose="020B0604020202020204" pitchFamily="34" charset="0"/>
              <a:cs typeface="Arial" panose="020B0604020202020204" pitchFamily="34" charset="0"/>
            </a:endParaRPr>
          </a:p>
          <a:p>
            <a:pPr marL="295275" marR="157480">
              <a:lnSpc>
                <a:spcPct val="100000"/>
              </a:lnSpc>
              <a:spcBef>
                <a:spcPts val="365"/>
              </a:spcBef>
              <a:spcAft>
                <a:spcPts val="1200"/>
              </a:spcAft>
            </a:pPr>
            <a:r>
              <a:rPr sz="1900" b="1" i="1" dirty="0">
                <a:solidFill>
                  <a:srgbClr val="047390"/>
                </a:solidFill>
                <a:latin typeface="Arial" panose="020B0604020202020204" pitchFamily="34" charset="0"/>
                <a:cs typeface="Arial" panose="020B0604020202020204" pitchFamily="34" charset="0"/>
              </a:rPr>
              <a:t>“Nature needs our help. We need thousands of eyes on nature across Canada to understand what’s happening. Today, you’re going to become those eyes</a:t>
            </a:r>
            <a:r>
              <a:rPr lang="fr-CA" sz="1900" b="1" i="1" dirty="0">
                <a:solidFill>
                  <a:srgbClr val="047390"/>
                </a:solidFill>
                <a:latin typeface="Arial" panose="020B0604020202020204" pitchFamily="34" charset="0"/>
                <a:cs typeface="Arial" panose="020B0604020202020204" pitchFamily="34" charset="0"/>
              </a:rPr>
              <a:t>.</a:t>
            </a:r>
            <a:r>
              <a:rPr sz="1900" b="1" i="1" dirty="0">
                <a:solidFill>
                  <a:srgbClr val="047390"/>
                </a:solidFill>
                <a:latin typeface="Arial" panose="020B0604020202020204" pitchFamily="34" charset="0"/>
                <a:cs typeface="Arial" panose="020B0604020202020204" pitchFamily="34" charset="0"/>
              </a:rPr>
              <a:t>”</a:t>
            </a:r>
            <a:endParaRPr sz="1900" dirty="0">
              <a:latin typeface="Arial" panose="020B0604020202020204" pitchFamily="34" charset="0"/>
              <a:cs typeface="Arial" panose="020B0604020202020204" pitchFamily="34" charset="0"/>
            </a:endParaRPr>
          </a:p>
          <a:p>
            <a:pPr marL="295275" marR="212725" indent="-283210">
              <a:lnSpc>
                <a:spcPct val="100000"/>
              </a:lnSpc>
              <a:spcAft>
                <a:spcPts val="1200"/>
              </a:spcAft>
              <a:buChar char="•"/>
              <a:tabLst>
                <a:tab pos="295275" algn="l"/>
              </a:tabLst>
            </a:pPr>
            <a:r>
              <a:rPr sz="1900" dirty="0">
                <a:solidFill>
                  <a:srgbClr val="222222"/>
                </a:solidFill>
                <a:latin typeface="Arial" panose="020B0604020202020204" pitchFamily="34" charset="0"/>
                <a:cs typeface="Arial" panose="020B0604020202020204" pitchFamily="34" charset="0"/>
              </a:rPr>
              <a:t>Show a short video, story or local example of a citizen science project. This could be from your</a:t>
            </a:r>
            <a:r>
              <a:rPr lang="en-CA" sz="1900" dirty="0">
                <a:latin typeface="Arial" panose="020B0604020202020204" pitchFamily="34" charset="0"/>
                <a:cs typeface="Arial" panose="020B0604020202020204" pitchFamily="34" charset="0"/>
              </a:rPr>
              <a:t> </a:t>
            </a:r>
            <a:r>
              <a:rPr sz="1900" dirty="0">
                <a:solidFill>
                  <a:srgbClr val="222222"/>
                </a:solidFill>
                <a:latin typeface="Arial" panose="020B0604020202020204" pitchFamily="34" charset="0"/>
                <a:cs typeface="Arial" panose="020B0604020202020204" pitchFamily="34" charset="0"/>
              </a:rPr>
              <a:t>school or local nature group, or a broader citizen science platform of your choice.</a:t>
            </a:r>
            <a:endParaRPr sz="1900" dirty="0">
              <a:latin typeface="Arial" panose="020B0604020202020204" pitchFamily="34" charset="0"/>
              <a:cs typeface="Arial" panose="020B0604020202020204" pitchFamily="34" charset="0"/>
            </a:endParaRPr>
          </a:p>
          <a:p>
            <a:pPr marL="295275" marR="60960" indent="-283210" algn="l">
              <a:lnSpc>
                <a:spcPct val="100000"/>
              </a:lnSpc>
              <a:spcAft>
                <a:spcPts val="1200"/>
              </a:spcAft>
              <a:buChar char="•"/>
              <a:tabLst>
                <a:tab pos="295275" algn="l"/>
              </a:tabLst>
            </a:pPr>
            <a:r>
              <a:rPr sz="1900" dirty="0">
                <a:solidFill>
                  <a:srgbClr val="222222"/>
                </a:solidFill>
                <a:latin typeface="Arial" panose="020B0604020202020204" pitchFamily="34" charset="0"/>
                <a:cs typeface="Arial" panose="020B0604020202020204" pitchFamily="34" charset="0"/>
              </a:rPr>
              <a:t>Emphasize why their observations matter: “Your data helps com-munities, scientists, organizations like WWF-Canada and everyone to better understand nature across Canada! Remember, this is the same kind of work scientist Jessica Currie talked about in Lesson 2.”</a:t>
            </a:r>
            <a:endParaRPr sz="1900" dirty="0">
              <a:latin typeface="Arial" panose="020B0604020202020204" pitchFamily="34" charset="0"/>
              <a:cs typeface="Arial" panose="020B0604020202020204" pitchFamily="34" charset="0"/>
            </a:endParaRPr>
          </a:p>
        </p:txBody>
      </p:sp>
      <p:sp>
        <p:nvSpPr>
          <p:cNvPr id="4" name="object 4"/>
          <p:cNvSpPr/>
          <p:nvPr/>
        </p:nvSpPr>
        <p:spPr>
          <a:xfrm>
            <a:off x="15276729" y="5549994"/>
            <a:ext cx="3902710" cy="4587875"/>
          </a:xfrm>
          <a:custGeom>
            <a:avLst/>
            <a:gdLst/>
            <a:ahLst/>
            <a:cxnLst/>
            <a:rect l="l" t="t" r="r" b="b"/>
            <a:pathLst>
              <a:path w="3902709" h="4587875">
                <a:moveTo>
                  <a:pt x="3855034" y="0"/>
                </a:moveTo>
                <a:lnTo>
                  <a:pt x="47118" y="0"/>
                </a:lnTo>
                <a:lnTo>
                  <a:pt x="28779" y="3703"/>
                </a:lnTo>
                <a:lnTo>
                  <a:pt x="13801" y="13801"/>
                </a:lnTo>
                <a:lnTo>
                  <a:pt x="3703" y="28779"/>
                </a:lnTo>
                <a:lnTo>
                  <a:pt x="0" y="47118"/>
                </a:lnTo>
                <a:lnTo>
                  <a:pt x="0" y="4540385"/>
                </a:lnTo>
                <a:lnTo>
                  <a:pt x="3703" y="4558724"/>
                </a:lnTo>
                <a:lnTo>
                  <a:pt x="13801" y="4573702"/>
                </a:lnTo>
                <a:lnTo>
                  <a:pt x="28779" y="4583801"/>
                </a:lnTo>
                <a:lnTo>
                  <a:pt x="47118" y="4587504"/>
                </a:lnTo>
                <a:lnTo>
                  <a:pt x="3855034" y="4587504"/>
                </a:lnTo>
                <a:lnTo>
                  <a:pt x="3873374" y="4583801"/>
                </a:lnTo>
                <a:lnTo>
                  <a:pt x="3888351" y="4573702"/>
                </a:lnTo>
                <a:lnTo>
                  <a:pt x="3898450" y="4558724"/>
                </a:lnTo>
                <a:lnTo>
                  <a:pt x="3902153" y="4540385"/>
                </a:lnTo>
                <a:lnTo>
                  <a:pt x="3902153" y="47118"/>
                </a:lnTo>
                <a:lnTo>
                  <a:pt x="3898450" y="28779"/>
                </a:lnTo>
                <a:lnTo>
                  <a:pt x="3888351" y="13801"/>
                </a:lnTo>
                <a:lnTo>
                  <a:pt x="3873374" y="3703"/>
                </a:lnTo>
                <a:lnTo>
                  <a:pt x="3855034" y="0"/>
                </a:lnTo>
                <a:close/>
              </a:path>
            </a:pathLst>
          </a:custGeom>
          <a:solidFill>
            <a:srgbClr val="047390"/>
          </a:solidFill>
        </p:spPr>
        <p:txBody>
          <a:bodyPr wrap="square" lIns="0" tIns="0" rIns="0" bIns="0" rtlCol="0"/>
          <a:lstStyle/>
          <a:p>
            <a:endParaRPr/>
          </a:p>
        </p:txBody>
      </p:sp>
      <p:sp>
        <p:nvSpPr>
          <p:cNvPr id="5" name="object 5"/>
          <p:cNvSpPr txBox="1"/>
          <p:nvPr/>
        </p:nvSpPr>
        <p:spPr>
          <a:xfrm>
            <a:off x="15577805" y="5904137"/>
            <a:ext cx="3512820" cy="3879588"/>
          </a:xfrm>
          <a:prstGeom prst="rect">
            <a:avLst/>
          </a:prstGeom>
        </p:spPr>
        <p:txBody>
          <a:bodyPr vert="horz" wrap="square" lIns="0" tIns="12065" rIns="0" bIns="0" rtlCol="0">
            <a:spAutoFit/>
          </a:bodyPr>
          <a:lstStyle/>
          <a:p>
            <a:pPr marL="12700" marR="220979">
              <a:lnSpc>
                <a:spcPct val="100000"/>
              </a:lnSpc>
              <a:spcBef>
                <a:spcPts val="95"/>
              </a:spcBef>
            </a:pPr>
            <a:r>
              <a:rPr sz="1900" b="1" dirty="0">
                <a:solidFill>
                  <a:srgbClr val="FFFFFF"/>
                </a:solidFill>
                <a:latin typeface="Arial" panose="020B0604020202020204" pitchFamily="34" charset="0"/>
                <a:cs typeface="Arial" panose="020B0604020202020204" pitchFamily="34" charset="0"/>
              </a:rPr>
              <a:t>WWF-Canada and teachers: Working together to help nature</a:t>
            </a:r>
            <a:endParaRPr sz="1900" b="1" dirty="0">
              <a:latin typeface="Arial" panose="020B0604020202020204" pitchFamily="34" charset="0"/>
              <a:cs typeface="Arial" panose="020B0604020202020204" pitchFamily="34" charset="0"/>
            </a:endParaRPr>
          </a:p>
          <a:p>
            <a:pPr marL="12700" marR="5080">
              <a:lnSpc>
                <a:spcPct val="100000"/>
              </a:lnSpc>
              <a:spcBef>
                <a:spcPts val="359"/>
              </a:spcBef>
            </a:pPr>
            <a:r>
              <a:rPr sz="1900" dirty="0">
                <a:solidFill>
                  <a:srgbClr val="FFFFFF"/>
                </a:solidFill>
                <a:latin typeface="Arial" panose="020B0604020202020204" pitchFamily="34" charset="0"/>
                <a:cs typeface="Arial" panose="020B0604020202020204" pitchFamily="34" charset="0"/>
              </a:rPr>
              <a:t>Are you an educator interested in discovering more ways</a:t>
            </a:r>
            <a:endParaRPr sz="1900" dirty="0">
              <a:latin typeface="Arial" panose="020B0604020202020204" pitchFamily="34" charset="0"/>
              <a:cs typeface="Arial" panose="020B0604020202020204" pitchFamily="34" charset="0"/>
            </a:endParaRPr>
          </a:p>
          <a:p>
            <a:pPr marL="12700" marR="483870">
              <a:lnSpc>
                <a:spcPts val="2280"/>
              </a:lnSpc>
              <a:spcBef>
                <a:spcPts val="65"/>
              </a:spcBef>
            </a:pPr>
            <a:r>
              <a:rPr sz="1900" dirty="0">
                <a:solidFill>
                  <a:srgbClr val="FFFFFF"/>
                </a:solidFill>
                <a:latin typeface="Arial" panose="020B0604020202020204" pitchFamily="34" charset="0"/>
                <a:cs typeface="Arial" panose="020B0604020202020204" pitchFamily="34" charset="0"/>
              </a:rPr>
              <a:t>to participate in wildlife monitoring with your class or group? Please visit </a:t>
            </a:r>
            <a:br>
              <a:rPr lang="en-CA" sz="1900" dirty="0">
                <a:solidFill>
                  <a:srgbClr val="FFFFFF"/>
                </a:solidFill>
                <a:latin typeface="Arial" panose="020B0604020202020204" pitchFamily="34" charset="0"/>
                <a:cs typeface="Arial" panose="020B0604020202020204" pitchFamily="34" charset="0"/>
              </a:rPr>
            </a:br>
            <a:r>
              <a:rPr sz="1900" b="1" dirty="0" err="1">
                <a:solidFill>
                  <a:srgbClr val="FFFFFF"/>
                </a:solidFill>
                <a:latin typeface="Arial" panose="020B0604020202020204" pitchFamily="34" charset="0"/>
                <a:cs typeface="Arial" panose="020B0604020202020204" pitchFamily="34" charset="0"/>
              </a:rPr>
              <a:t>wwf.ca</a:t>
            </a:r>
            <a:r>
              <a:rPr sz="1900" b="1" dirty="0">
                <a:solidFill>
                  <a:srgbClr val="FFFFFF"/>
                </a:solidFill>
                <a:latin typeface="Arial" panose="020B0604020202020204" pitchFamily="34" charset="0"/>
                <a:cs typeface="Arial" panose="020B0604020202020204" pitchFamily="34" charset="0"/>
              </a:rPr>
              <a:t>/monitoring-info</a:t>
            </a:r>
            <a:r>
              <a:rPr sz="1900" dirty="0">
                <a:solidFill>
                  <a:srgbClr val="FFFFFF"/>
                </a:solidFill>
                <a:latin typeface="Arial" panose="020B0604020202020204" pitchFamily="34" charset="0"/>
                <a:cs typeface="Arial" panose="020B0604020202020204" pitchFamily="34" charset="0"/>
              </a:rPr>
              <a:t> to</a:t>
            </a:r>
            <a:endParaRPr sz="1900" dirty="0">
              <a:latin typeface="Arial" panose="020B0604020202020204" pitchFamily="34" charset="0"/>
              <a:cs typeface="Arial" panose="020B0604020202020204" pitchFamily="34" charset="0"/>
            </a:endParaRPr>
          </a:p>
          <a:p>
            <a:pPr marL="12700">
              <a:lnSpc>
                <a:spcPts val="2185"/>
              </a:lnSpc>
            </a:pPr>
            <a:r>
              <a:rPr sz="1900" dirty="0">
                <a:solidFill>
                  <a:srgbClr val="FFFFFF"/>
                </a:solidFill>
                <a:latin typeface="Arial" panose="020B0604020202020204" pitchFamily="34" charset="0"/>
                <a:cs typeface="Arial" panose="020B0604020202020204" pitchFamily="34" charset="0"/>
              </a:rPr>
              <a:t>receive information on future</a:t>
            </a:r>
            <a:endParaRPr sz="1900" dirty="0">
              <a:latin typeface="Arial" panose="020B0604020202020204" pitchFamily="34" charset="0"/>
              <a:cs typeface="Arial" panose="020B0604020202020204" pitchFamily="34" charset="0"/>
            </a:endParaRPr>
          </a:p>
          <a:p>
            <a:pPr marL="12700" marR="24765">
              <a:lnSpc>
                <a:spcPts val="2280"/>
              </a:lnSpc>
              <a:spcBef>
                <a:spcPts val="75"/>
              </a:spcBef>
            </a:pPr>
            <a:r>
              <a:rPr sz="1900" dirty="0">
                <a:solidFill>
                  <a:srgbClr val="FFFFFF"/>
                </a:solidFill>
                <a:latin typeface="Arial" panose="020B0604020202020204" pitchFamily="34" charset="0"/>
                <a:cs typeface="Arial" panose="020B0604020202020204" pitchFamily="34" charset="0"/>
              </a:rPr>
              <a:t>opportunities to submit your observations and contribute to research with WWF-Canada.</a:t>
            </a:r>
            <a:endParaRPr sz="1900" dirty="0">
              <a:latin typeface="Arial" panose="020B0604020202020204" pitchFamily="34" charset="0"/>
              <a:cs typeface="Arial" panose="020B0604020202020204" pitchFamily="34" charset="0"/>
            </a:endParaRPr>
          </a:p>
        </p:txBody>
      </p:sp>
      <p:grpSp>
        <p:nvGrpSpPr>
          <p:cNvPr id="6" name="object 6"/>
          <p:cNvGrpSpPr/>
          <p:nvPr/>
        </p:nvGrpSpPr>
        <p:grpSpPr>
          <a:xfrm>
            <a:off x="6055661" y="6389334"/>
            <a:ext cx="7993380" cy="3788410"/>
            <a:chOff x="6055661" y="6389334"/>
            <a:chExt cx="7993380" cy="3788410"/>
          </a:xfrm>
        </p:grpSpPr>
        <p:sp>
          <p:nvSpPr>
            <p:cNvPr id="7" name="object 7"/>
            <p:cNvSpPr/>
            <p:nvPr/>
          </p:nvSpPr>
          <p:spPr>
            <a:xfrm>
              <a:off x="6055661" y="6389334"/>
              <a:ext cx="2045335" cy="596265"/>
            </a:xfrm>
            <a:custGeom>
              <a:avLst/>
              <a:gdLst/>
              <a:ahLst/>
              <a:cxnLst/>
              <a:rect l="l" t="t" r="r" b="b"/>
              <a:pathLst>
                <a:path w="2045334" h="596265">
                  <a:moveTo>
                    <a:pt x="1998190" y="0"/>
                  </a:moveTo>
                  <a:lnTo>
                    <a:pt x="47118" y="0"/>
                  </a:lnTo>
                  <a:lnTo>
                    <a:pt x="28779" y="3703"/>
                  </a:lnTo>
                  <a:lnTo>
                    <a:pt x="13801" y="13801"/>
                  </a:lnTo>
                  <a:lnTo>
                    <a:pt x="3703" y="28779"/>
                  </a:lnTo>
                  <a:lnTo>
                    <a:pt x="0" y="47118"/>
                  </a:lnTo>
                  <a:lnTo>
                    <a:pt x="0" y="549019"/>
                  </a:lnTo>
                  <a:lnTo>
                    <a:pt x="3703" y="567363"/>
                  </a:lnTo>
                  <a:lnTo>
                    <a:pt x="13801" y="582340"/>
                  </a:lnTo>
                  <a:lnTo>
                    <a:pt x="28779" y="592437"/>
                  </a:lnTo>
                  <a:lnTo>
                    <a:pt x="47118" y="596138"/>
                  </a:lnTo>
                  <a:lnTo>
                    <a:pt x="1998190" y="596138"/>
                  </a:lnTo>
                  <a:lnTo>
                    <a:pt x="2016534" y="592437"/>
                  </a:lnTo>
                  <a:lnTo>
                    <a:pt x="2031511" y="582340"/>
                  </a:lnTo>
                  <a:lnTo>
                    <a:pt x="2041607" y="567363"/>
                  </a:lnTo>
                  <a:lnTo>
                    <a:pt x="2045309" y="549019"/>
                  </a:lnTo>
                  <a:lnTo>
                    <a:pt x="2045309" y="47118"/>
                  </a:lnTo>
                  <a:lnTo>
                    <a:pt x="2041607" y="28779"/>
                  </a:lnTo>
                  <a:lnTo>
                    <a:pt x="2031511" y="13801"/>
                  </a:lnTo>
                  <a:lnTo>
                    <a:pt x="2016534" y="3703"/>
                  </a:lnTo>
                  <a:lnTo>
                    <a:pt x="1998190" y="0"/>
                  </a:lnTo>
                  <a:close/>
                </a:path>
              </a:pathLst>
            </a:custGeom>
            <a:solidFill>
              <a:srgbClr val="222222"/>
            </a:solidFill>
          </p:spPr>
          <p:txBody>
            <a:bodyPr wrap="square" lIns="0" tIns="0" rIns="0" bIns="0" rtlCol="0"/>
            <a:lstStyle/>
            <a:p>
              <a:endParaRPr/>
            </a:p>
          </p:txBody>
        </p:sp>
        <p:sp>
          <p:nvSpPr>
            <p:cNvPr id="8" name="object 8"/>
            <p:cNvSpPr/>
            <p:nvPr/>
          </p:nvSpPr>
          <p:spPr>
            <a:xfrm>
              <a:off x="6055662" y="6920476"/>
              <a:ext cx="7993380" cy="3257550"/>
            </a:xfrm>
            <a:custGeom>
              <a:avLst/>
              <a:gdLst/>
              <a:ahLst/>
              <a:cxnLst/>
              <a:rect l="l" t="t" r="r" b="b"/>
              <a:pathLst>
                <a:path w="7993380" h="3257550">
                  <a:moveTo>
                    <a:pt x="7945649" y="0"/>
                  </a:moveTo>
                  <a:lnTo>
                    <a:pt x="47118" y="0"/>
                  </a:lnTo>
                  <a:lnTo>
                    <a:pt x="28779" y="3703"/>
                  </a:lnTo>
                  <a:lnTo>
                    <a:pt x="13801" y="13801"/>
                  </a:lnTo>
                  <a:lnTo>
                    <a:pt x="3703" y="28779"/>
                  </a:lnTo>
                  <a:lnTo>
                    <a:pt x="0" y="47118"/>
                  </a:lnTo>
                  <a:lnTo>
                    <a:pt x="0" y="3210101"/>
                  </a:lnTo>
                  <a:lnTo>
                    <a:pt x="3703" y="3228445"/>
                  </a:lnTo>
                  <a:lnTo>
                    <a:pt x="13801" y="3243422"/>
                  </a:lnTo>
                  <a:lnTo>
                    <a:pt x="28779" y="3253518"/>
                  </a:lnTo>
                  <a:lnTo>
                    <a:pt x="47118" y="3257220"/>
                  </a:lnTo>
                  <a:lnTo>
                    <a:pt x="7945649" y="3257220"/>
                  </a:lnTo>
                  <a:lnTo>
                    <a:pt x="7963993" y="3253518"/>
                  </a:lnTo>
                  <a:lnTo>
                    <a:pt x="7978970" y="3243422"/>
                  </a:lnTo>
                  <a:lnTo>
                    <a:pt x="7989066" y="3228445"/>
                  </a:lnTo>
                  <a:lnTo>
                    <a:pt x="7992768" y="3210101"/>
                  </a:lnTo>
                  <a:lnTo>
                    <a:pt x="7992768" y="47118"/>
                  </a:lnTo>
                  <a:lnTo>
                    <a:pt x="7989066" y="28779"/>
                  </a:lnTo>
                  <a:lnTo>
                    <a:pt x="7978970" y="13801"/>
                  </a:lnTo>
                  <a:lnTo>
                    <a:pt x="7963993" y="3703"/>
                  </a:lnTo>
                  <a:lnTo>
                    <a:pt x="7945649" y="0"/>
                  </a:lnTo>
                  <a:close/>
                </a:path>
              </a:pathLst>
            </a:custGeom>
            <a:solidFill>
              <a:srgbClr val="FCC941"/>
            </a:solidFill>
          </p:spPr>
          <p:txBody>
            <a:bodyPr wrap="square" lIns="0" tIns="0" rIns="0" bIns="0" rtlCol="0"/>
            <a:lstStyle/>
            <a:p>
              <a:endParaRPr/>
            </a:p>
          </p:txBody>
        </p:sp>
      </p:grpSp>
      <p:sp>
        <p:nvSpPr>
          <p:cNvPr id="9" name="object 9"/>
          <p:cNvSpPr txBox="1"/>
          <p:nvPr/>
        </p:nvSpPr>
        <p:spPr>
          <a:xfrm>
            <a:off x="6231437" y="6496201"/>
            <a:ext cx="7631430" cy="3484608"/>
          </a:xfrm>
          <a:prstGeom prst="rect">
            <a:avLst/>
          </a:prstGeom>
        </p:spPr>
        <p:txBody>
          <a:bodyPr vert="horz" wrap="square" lIns="0" tIns="12065" rIns="0" bIns="0" rtlCol="0">
            <a:spAutoFit/>
          </a:bodyPr>
          <a:lstStyle/>
          <a:p>
            <a:pPr marL="12700">
              <a:lnSpc>
                <a:spcPct val="100000"/>
              </a:lnSpc>
              <a:spcBef>
                <a:spcPts val="95"/>
              </a:spcBef>
            </a:pPr>
            <a:r>
              <a:rPr sz="1900" b="1" dirty="0">
                <a:solidFill>
                  <a:srgbClr val="FCC941"/>
                </a:solidFill>
                <a:latin typeface="Arial" panose="020B0604020202020204" pitchFamily="34" charset="0"/>
                <a:cs typeface="Arial" panose="020B0604020202020204" pitchFamily="34" charset="0"/>
              </a:rPr>
              <a:t>Teacher tip:</a:t>
            </a:r>
            <a:endParaRPr sz="1900" b="1" dirty="0">
              <a:latin typeface="Arial" panose="020B0604020202020204" pitchFamily="34" charset="0"/>
              <a:cs typeface="Arial" panose="020B0604020202020204" pitchFamily="34" charset="0"/>
            </a:endParaRPr>
          </a:p>
          <a:p>
            <a:pPr marL="12700" marR="227965">
              <a:lnSpc>
                <a:spcPct val="100000"/>
              </a:lnSpc>
              <a:spcBef>
                <a:spcPts val="1900"/>
              </a:spcBef>
            </a:pPr>
            <a:r>
              <a:rPr sz="1900" dirty="0">
                <a:latin typeface="Arial" panose="020B0604020202020204" pitchFamily="34" charset="0"/>
                <a:cs typeface="Arial" panose="020B0604020202020204" pitchFamily="34" charset="0"/>
              </a:rPr>
              <a:t>Choose small projects that require minimal tools and can be done in your schoolyard or nearby park. Keep it hands-on, visual and interactive. Students love to see their observations come to life!</a:t>
            </a:r>
          </a:p>
          <a:p>
            <a:pPr marL="12700" marR="5080">
              <a:lnSpc>
                <a:spcPts val="2280"/>
              </a:lnSpc>
              <a:spcBef>
                <a:spcPts val="60"/>
              </a:spcBef>
            </a:pPr>
            <a:r>
              <a:rPr sz="1900" dirty="0">
                <a:latin typeface="Arial" panose="020B0604020202020204" pitchFamily="34" charset="0"/>
                <a:cs typeface="Arial" panose="020B0604020202020204" pitchFamily="34" charset="0"/>
              </a:rPr>
              <a:t>There are a lot of different options, and you will need to do a small amount of research to see what is already happening in your community. Places to start your research include environmental organizations and conservation authorities. Although websites can change, a simple search of “citizen science projects across Canada” or “community science projects” should provide you with up-to-date project ideas.</a:t>
            </a:r>
          </a:p>
        </p:txBody>
      </p:sp>
      <p:sp>
        <p:nvSpPr>
          <p:cNvPr id="10" name="object 10"/>
          <p:cNvSpPr txBox="1"/>
          <p:nvPr/>
        </p:nvSpPr>
        <p:spPr>
          <a:xfrm>
            <a:off x="15276729" y="852653"/>
            <a:ext cx="3856990" cy="4292842"/>
          </a:xfrm>
          <a:prstGeom prst="rect">
            <a:avLst/>
          </a:prstGeom>
        </p:spPr>
        <p:txBody>
          <a:bodyPr vert="horz" wrap="square" lIns="0" tIns="12065" rIns="0" bIns="0" rtlCol="0">
            <a:spAutoFit/>
          </a:bodyPr>
          <a:lstStyle/>
          <a:p>
            <a:pPr marL="12700" marR="5080">
              <a:spcBef>
                <a:spcPts val="95"/>
              </a:spcBef>
            </a:pPr>
            <a:r>
              <a:rPr lang="en-CA" sz="2300" b="1" dirty="0">
                <a:latin typeface="Arial" panose="020B0604020202020204" pitchFamily="34" charset="0"/>
                <a:cs typeface="Arial" panose="020B0604020202020204" pitchFamily="34" charset="0"/>
              </a:rPr>
              <a:t>Choose a wildlife observation or data collection project</a:t>
            </a:r>
          </a:p>
          <a:p>
            <a:pPr marL="12700" marR="5080">
              <a:lnSpc>
                <a:spcPct val="100000"/>
              </a:lnSpc>
              <a:spcBef>
                <a:spcPts val="95"/>
              </a:spcBef>
            </a:pPr>
            <a:endParaRPr lang="en-CA" sz="1900" dirty="0">
              <a:solidFill>
                <a:srgbClr val="222222"/>
              </a:solidFill>
              <a:latin typeface="Arial" panose="020B0604020202020204" pitchFamily="34" charset="0"/>
              <a:cs typeface="Arial" panose="020B0604020202020204" pitchFamily="34" charset="0"/>
            </a:endParaRPr>
          </a:p>
          <a:p>
            <a:pPr marL="12700" marR="5080">
              <a:lnSpc>
                <a:spcPct val="100000"/>
              </a:lnSpc>
              <a:spcBef>
                <a:spcPts val="95"/>
              </a:spcBef>
            </a:pPr>
            <a:r>
              <a:rPr sz="1900" dirty="0">
                <a:solidFill>
                  <a:srgbClr val="222222"/>
                </a:solidFill>
                <a:latin typeface="Arial" panose="020B0604020202020204" pitchFamily="34" charset="0"/>
                <a:cs typeface="Arial" panose="020B0604020202020204" pitchFamily="34" charset="0"/>
              </a:rPr>
              <a:t>Pick a project that is fun, safe, and age-appropriate. Some favorites:</a:t>
            </a:r>
            <a:endParaRPr sz="1900" dirty="0">
              <a:latin typeface="Arial" panose="020B0604020202020204" pitchFamily="34" charset="0"/>
              <a:cs typeface="Arial" panose="020B0604020202020204" pitchFamily="34" charset="0"/>
            </a:endParaRPr>
          </a:p>
          <a:p>
            <a:pPr marL="12700" marR="615315">
              <a:lnSpc>
                <a:spcPct val="100000"/>
              </a:lnSpc>
              <a:spcBef>
                <a:spcPts val="730"/>
              </a:spcBef>
            </a:pPr>
            <a:r>
              <a:rPr sz="1900" b="1" dirty="0">
                <a:solidFill>
                  <a:srgbClr val="047390"/>
                </a:solidFill>
                <a:latin typeface="Arial" panose="020B0604020202020204" pitchFamily="34" charset="0"/>
                <a:cs typeface="Arial" panose="020B0604020202020204" pitchFamily="34" charset="0"/>
              </a:rPr>
              <a:t>Pollinator tracking: </a:t>
            </a:r>
            <a:r>
              <a:rPr sz="1900" dirty="0">
                <a:solidFill>
                  <a:srgbClr val="222222"/>
                </a:solidFill>
                <a:latin typeface="Arial" panose="020B0604020202020204" pitchFamily="34" charset="0"/>
                <a:cs typeface="Arial" panose="020B0604020202020204" pitchFamily="34" charset="0"/>
              </a:rPr>
              <a:t>bees, butterflies, and other insects</a:t>
            </a:r>
            <a:endParaRPr sz="1900" dirty="0">
              <a:latin typeface="Arial" panose="020B0604020202020204" pitchFamily="34" charset="0"/>
              <a:cs typeface="Arial" panose="020B0604020202020204" pitchFamily="34" charset="0"/>
            </a:endParaRPr>
          </a:p>
          <a:p>
            <a:pPr marL="12700" marR="52705">
              <a:lnSpc>
                <a:spcPct val="100000"/>
              </a:lnSpc>
              <a:spcBef>
                <a:spcPts val="735"/>
              </a:spcBef>
            </a:pPr>
            <a:r>
              <a:rPr sz="1900" b="1" dirty="0">
                <a:solidFill>
                  <a:srgbClr val="047390"/>
                </a:solidFill>
                <a:latin typeface="Arial" panose="020B0604020202020204" pitchFamily="34" charset="0"/>
                <a:cs typeface="Arial" panose="020B0604020202020204" pitchFamily="34" charset="0"/>
              </a:rPr>
              <a:t>Water quality or pond studies: </a:t>
            </a:r>
            <a:r>
              <a:rPr sz="1900" dirty="0">
                <a:solidFill>
                  <a:srgbClr val="222222"/>
                </a:solidFill>
                <a:latin typeface="Arial" panose="020B0604020202020204" pitchFamily="34" charset="0"/>
                <a:cs typeface="Arial" panose="020B0604020202020204" pitchFamily="34" charset="0"/>
              </a:rPr>
              <a:t>test water clarity, temperature, or invertebrates</a:t>
            </a:r>
            <a:endParaRPr sz="1900" dirty="0">
              <a:latin typeface="Arial" panose="020B0604020202020204" pitchFamily="34" charset="0"/>
              <a:cs typeface="Arial" panose="020B0604020202020204" pitchFamily="34" charset="0"/>
            </a:endParaRPr>
          </a:p>
          <a:p>
            <a:pPr marL="12700" marR="183515">
              <a:lnSpc>
                <a:spcPct val="100000"/>
              </a:lnSpc>
              <a:spcBef>
                <a:spcPts val="730"/>
              </a:spcBef>
            </a:pPr>
            <a:r>
              <a:rPr sz="1900" b="1" dirty="0">
                <a:solidFill>
                  <a:srgbClr val="047390"/>
                </a:solidFill>
                <a:latin typeface="Arial" panose="020B0604020202020204" pitchFamily="34" charset="0"/>
                <a:cs typeface="Arial" panose="020B0604020202020204" pitchFamily="34" charset="0"/>
              </a:rPr>
              <a:t>Tree or plant monitoring: </a:t>
            </a:r>
            <a:r>
              <a:rPr sz="1900" dirty="0">
                <a:solidFill>
                  <a:srgbClr val="222222"/>
                </a:solidFill>
                <a:latin typeface="Arial" panose="020B0604020202020204" pitchFamily="34" charset="0"/>
                <a:cs typeface="Arial" panose="020B0604020202020204" pitchFamily="34" charset="0"/>
              </a:rPr>
              <a:t>track seasonal changes (phenology)</a:t>
            </a:r>
            <a:endParaRPr sz="1900" dirty="0">
              <a:latin typeface="Arial" panose="020B0604020202020204" pitchFamily="34" charset="0"/>
              <a:cs typeface="Arial" panose="020B0604020202020204" pitchFamily="34" charset="0"/>
            </a:endParaRPr>
          </a:p>
        </p:txBody>
      </p:sp>
      <p:sp>
        <p:nvSpPr>
          <p:cNvPr id="15" name="object 10">
            <a:extLst>
              <a:ext uri="{FF2B5EF4-FFF2-40B4-BE49-F238E27FC236}">
                <a16:creationId xmlns:a16="http://schemas.microsoft.com/office/drawing/2014/main" id="{AAB65EB7-3395-A91D-805A-5D2620483F55}"/>
              </a:ext>
            </a:extLst>
          </p:cNvPr>
          <p:cNvSpPr txBox="1">
            <a:spLocks noGrp="1"/>
          </p:cNvSpPr>
          <p:nvPr>
            <p:ph type="ftr" sz="quarter" idx="10"/>
          </p:nvPr>
        </p:nvSpPr>
        <p:spPr>
          <a:xfrm>
            <a:off x="925249" y="10939744"/>
            <a:ext cx="5575935" cy="233397"/>
          </a:xfrm>
          <a:prstGeom prst="rect">
            <a:avLst/>
          </a:prstGeom>
        </p:spPr>
        <p:txBody>
          <a:bodyPr vert="horz" wrap="square" lIns="0" tIns="25400" rIns="0" bIns="0" rtlCol="0">
            <a:spAutoFit/>
          </a:bodyPr>
          <a:lstStyle/>
          <a:p>
            <a:pPr marL="12700">
              <a:lnSpc>
                <a:spcPct val="100000"/>
              </a:lnSpc>
              <a:spcBef>
                <a:spcPts val="200"/>
              </a:spcBef>
            </a:pPr>
            <a:r>
              <a:rPr dirty="0">
                <a:latin typeface="Arial" panose="020B0604020202020204" pitchFamily="34" charset="0"/>
                <a:cs typeface="Arial" panose="020B0604020202020204" pitchFamily="34" charset="0"/>
              </a:rPr>
              <a:t>Mission: Explore to Restore — Living Planet Report Canada for Kids</a:t>
            </a:r>
          </a:p>
        </p:txBody>
      </p:sp>
      <p:sp>
        <p:nvSpPr>
          <p:cNvPr id="16" name="object 11">
            <a:extLst>
              <a:ext uri="{FF2B5EF4-FFF2-40B4-BE49-F238E27FC236}">
                <a16:creationId xmlns:a16="http://schemas.microsoft.com/office/drawing/2014/main" id="{D896AC2B-5868-D5DF-50CD-2632AD7FFA3D}"/>
              </a:ext>
            </a:extLst>
          </p:cNvPr>
          <p:cNvSpPr txBox="1">
            <a:spLocks noGrp="1"/>
          </p:cNvSpPr>
          <p:nvPr>
            <p:ph type="sldNum" sz="quarter" idx="11"/>
          </p:nvPr>
        </p:nvSpPr>
        <p:spPr>
          <a:xfrm>
            <a:off x="18987498" y="10946867"/>
            <a:ext cx="187959" cy="233397"/>
          </a:xfrm>
          <a:prstGeom prst="rect">
            <a:avLst/>
          </a:prstGeom>
        </p:spPr>
        <p:txBody>
          <a:bodyPr vert="horz" wrap="square" lIns="0" tIns="25400" rIns="0" bIns="0" rtlCol="0">
            <a:spAutoFit/>
          </a:bodyPr>
          <a:lstStyle/>
          <a:p>
            <a:pPr marL="38100">
              <a:lnSpc>
                <a:spcPct val="100000"/>
              </a:lnSpc>
              <a:spcBef>
                <a:spcPts val="200"/>
              </a:spcBef>
            </a:pPr>
            <a:fld id="{81D60167-4931-47E6-BA6A-407CBD079E47}" type="slidenum">
              <a:rPr dirty="0">
                <a:latin typeface="Arial" panose="020B0604020202020204" pitchFamily="34" charset="0"/>
                <a:cs typeface="Arial" panose="020B0604020202020204" pitchFamily="34" charset="0"/>
              </a:rPr>
              <a:t>4</a:t>
            </a:fld>
            <a:endParaRPr dirty="0">
              <a:latin typeface="Arial" panose="020B0604020202020204" pitchFamily="34" charset="0"/>
              <a:cs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bject 2"/>
          <p:cNvSpPr txBox="1"/>
          <p:nvPr/>
        </p:nvSpPr>
        <p:spPr>
          <a:xfrm>
            <a:off x="1449957" y="5778920"/>
            <a:ext cx="4273550" cy="4528163"/>
          </a:xfrm>
          <a:prstGeom prst="rect">
            <a:avLst/>
          </a:prstGeom>
        </p:spPr>
        <p:txBody>
          <a:bodyPr vert="horz" wrap="square" lIns="0" tIns="115570" rIns="0" bIns="0" rtlCol="0">
            <a:spAutoFit/>
          </a:bodyPr>
          <a:lstStyle/>
          <a:p>
            <a:pPr marL="12700">
              <a:lnSpc>
                <a:spcPct val="100000"/>
              </a:lnSpc>
              <a:spcBef>
                <a:spcPts val="910"/>
              </a:spcBef>
            </a:pPr>
            <a:r>
              <a:rPr sz="2300" b="1" dirty="0">
                <a:latin typeface="Arial" panose="020B0604020202020204" pitchFamily="34" charset="0"/>
                <a:cs typeface="Arial" panose="020B0604020202020204" pitchFamily="34" charset="0"/>
              </a:rPr>
              <a:t>Train students in data collection</a:t>
            </a:r>
          </a:p>
          <a:p>
            <a:pPr marL="436245" marR="61594" indent="-283210">
              <a:lnSpc>
                <a:spcPct val="100000"/>
              </a:lnSpc>
              <a:spcBef>
                <a:spcPts val="660"/>
              </a:spcBef>
              <a:buChar char="•"/>
              <a:tabLst>
                <a:tab pos="436245" algn="l"/>
              </a:tabLst>
            </a:pPr>
            <a:r>
              <a:rPr sz="1900" dirty="0">
                <a:solidFill>
                  <a:srgbClr val="222222"/>
                </a:solidFill>
                <a:latin typeface="Arial" panose="020B0604020202020204" pitchFamily="34" charset="0"/>
                <a:cs typeface="Arial" panose="020B0604020202020204" pitchFamily="34" charset="0"/>
              </a:rPr>
              <a:t>Demonstrate how to observe and record:</a:t>
            </a:r>
            <a:endParaRPr sz="1900" dirty="0">
              <a:latin typeface="Arial" panose="020B0604020202020204" pitchFamily="34" charset="0"/>
              <a:cs typeface="Arial" panose="020B0604020202020204" pitchFamily="34" charset="0"/>
            </a:endParaRPr>
          </a:p>
          <a:p>
            <a:pPr marL="719455" lvl="1" indent="-283210">
              <a:lnSpc>
                <a:spcPct val="100000"/>
              </a:lnSpc>
              <a:spcBef>
                <a:spcPts val="360"/>
              </a:spcBef>
              <a:buChar char="•"/>
              <a:tabLst>
                <a:tab pos="719455" algn="l"/>
              </a:tabLst>
            </a:pPr>
            <a:r>
              <a:rPr sz="1900" dirty="0">
                <a:solidFill>
                  <a:srgbClr val="222222"/>
                </a:solidFill>
                <a:latin typeface="Arial" panose="020B0604020202020204" pitchFamily="34" charset="0"/>
                <a:cs typeface="Arial" panose="020B0604020202020204" pitchFamily="34" charset="0"/>
              </a:rPr>
              <a:t>What to look for</a:t>
            </a:r>
            <a:endParaRPr sz="1900" dirty="0">
              <a:latin typeface="Arial" panose="020B0604020202020204" pitchFamily="34" charset="0"/>
              <a:cs typeface="Arial" panose="020B0604020202020204" pitchFamily="34" charset="0"/>
            </a:endParaRPr>
          </a:p>
          <a:p>
            <a:pPr marL="719455" lvl="1" indent="-283210">
              <a:lnSpc>
                <a:spcPct val="100000"/>
              </a:lnSpc>
              <a:spcBef>
                <a:spcPts val="370"/>
              </a:spcBef>
              <a:buChar char="•"/>
              <a:tabLst>
                <a:tab pos="719455" algn="l"/>
              </a:tabLst>
            </a:pPr>
            <a:r>
              <a:rPr sz="1900" dirty="0">
                <a:solidFill>
                  <a:srgbClr val="222222"/>
                </a:solidFill>
                <a:latin typeface="Arial" panose="020B0604020202020204" pitchFamily="34" charset="0"/>
                <a:cs typeface="Arial" panose="020B0604020202020204" pitchFamily="34" charset="0"/>
              </a:rPr>
              <a:t>How to fill out worksheets</a:t>
            </a:r>
            <a:endParaRPr sz="1900" dirty="0">
              <a:latin typeface="Arial" panose="020B0604020202020204" pitchFamily="34" charset="0"/>
              <a:cs typeface="Arial" panose="020B0604020202020204" pitchFamily="34" charset="0"/>
            </a:endParaRPr>
          </a:p>
          <a:p>
            <a:pPr marL="719455" marR="5080" lvl="1" indent="-283210">
              <a:lnSpc>
                <a:spcPct val="100000"/>
              </a:lnSpc>
              <a:spcBef>
                <a:spcPts val="365"/>
              </a:spcBef>
              <a:buChar char="•"/>
              <a:tabLst>
                <a:tab pos="719455" algn="l"/>
              </a:tabLst>
            </a:pPr>
            <a:r>
              <a:rPr sz="1900" dirty="0">
                <a:solidFill>
                  <a:srgbClr val="222222"/>
                </a:solidFill>
                <a:latin typeface="Arial" panose="020B0604020202020204" pitchFamily="34" charset="0"/>
                <a:cs typeface="Arial" panose="020B0604020202020204" pitchFamily="34" charset="0"/>
              </a:rPr>
              <a:t>How to use apps like iNaturalist or Seek app for identification</a:t>
            </a:r>
            <a:endParaRPr sz="1900" dirty="0">
              <a:latin typeface="Arial" panose="020B0604020202020204" pitchFamily="34" charset="0"/>
              <a:cs typeface="Arial" panose="020B0604020202020204" pitchFamily="34" charset="0"/>
            </a:endParaRPr>
          </a:p>
          <a:p>
            <a:pPr marL="719455" marR="436880" lvl="1" indent="-283210">
              <a:lnSpc>
                <a:spcPct val="100000"/>
              </a:lnSpc>
              <a:spcBef>
                <a:spcPts val="365"/>
              </a:spcBef>
              <a:buChar char="•"/>
              <a:tabLst>
                <a:tab pos="719455" algn="l"/>
              </a:tabLst>
            </a:pPr>
            <a:r>
              <a:rPr sz="1900" dirty="0">
                <a:solidFill>
                  <a:srgbClr val="222222"/>
                </a:solidFill>
                <a:latin typeface="Arial" panose="020B0604020202020204" pitchFamily="34" charset="0"/>
                <a:cs typeface="Arial" panose="020B0604020202020204" pitchFamily="34" charset="0"/>
              </a:rPr>
              <a:t>How to safely take photos if needed</a:t>
            </a:r>
            <a:endParaRPr sz="1900" dirty="0">
              <a:latin typeface="Arial" panose="020B0604020202020204" pitchFamily="34" charset="0"/>
              <a:cs typeface="Arial" panose="020B0604020202020204" pitchFamily="34" charset="0"/>
            </a:endParaRPr>
          </a:p>
          <a:p>
            <a:pPr marL="436245" marR="36195">
              <a:lnSpc>
                <a:spcPct val="100000"/>
              </a:lnSpc>
              <a:spcBef>
                <a:spcPts val="1475"/>
              </a:spcBef>
            </a:pPr>
            <a:r>
              <a:rPr sz="1900" b="1" dirty="0">
                <a:solidFill>
                  <a:srgbClr val="047390"/>
                </a:solidFill>
                <a:latin typeface="Arial" panose="020B0604020202020204" pitchFamily="34" charset="0"/>
                <a:cs typeface="Arial" panose="020B0604020202020204" pitchFamily="34" charset="0"/>
              </a:rPr>
              <a:t>Practice</a:t>
            </a:r>
            <a:r>
              <a:rPr sz="1900" dirty="0">
                <a:solidFill>
                  <a:srgbClr val="047390"/>
                </a:solidFill>
                <a:latin typeface="Arial" panose="020B0604020202020204" pitchFamily="34" charset="0"/>
                <a:cs typeface="Arial" panose="020B0604020202020204" pitchFamily="34" charset="0"/>
              </a:rPr>
              <a:t> </a:t>
            </a:r>
            <a:r>
              <a:rPr sz="1900" dirty="0">
                <a:solidFill>
                  <a:srgbClr val="222222"/>
                </a:solidFill>
                <a:latin typeface="Arial" panose="020B0604020202020204" pitchFamily="34" charset="0"/>
                <a:cs typeface="Arial" panose="020B0604020202020204" pitchFamily="34" charset="0"/>
              </a:rPr>
              <a:t>in the classroom or schoolyard before submitting real data.</a:t>
            </a:r>
            <a:endParaRPr sz="1900" dirty="0">
              <a:latin typeface="Arial" panose="020B0604020202020204" pitchFamily="34" charset="0"/>
              <a:cs typeface="Arial" panose="020B0604020202020204" pitchFamily="34" charset="0"/>
            </a:endParaRPr>
          </a:p>
        </p:txBody>
      </p:sp>
      <p:sp>
        <p:nvSpPr>
          <p:cNvPr id="3" name="object 3"/>
          <p:cNvSpPr/>
          <p:nvPr/>
        </p:nvSpPr>
        <p:spPr>
          <a:xfrm>
            <a:off x="7078317" y="6544931"/>
            <a:ext cx="6136005" cy="3371850"/>
          </a:xfrm>
          <a:custGeom>
            <a:avLst/>
            <a:gdLst/>
            <a:ahLst/>
            <a:cxnLst/>
            <a:rect l="l" t="t" r="r" b="b"/>
            <a:pathLst>
              <a:path w="6136005" h="3371850">
                <a:moveTo>
                  <a:pt x="6088820" y="0"/>
                </a:moveTo>
                <a:lnTo>
                  <a:pt x="47118" y="0"/>
                </a:lnTo>
                <a:lnTo>
                  <a:pt x="28779" y="3703"/>
                </a:lnTo>
                <a:lnTo>
                  <a:pt x="13801" y="13801"/>
                </a:lnTo>
                <a:lnTo>
                  <a:pt x="3703" y="28779"/>
                </a:lnTo>
                <a:lnTo>
                  <a:pt x="0" y="47118"/>
                </a:lnTo>
                <a:lnTo>
                  <a:pt x="0" y="3324506"/>
                </a:lnTo>
                <a:lnTo>
                  <a:pt x="3703" y="3342845"/>
                </a:lnTo>
                <a:lnTo>
                  <a:pt x="13801" y="3357823"/>
                </a:lnTo>
                <a:lnTo>
                  <a:pt x="28779" y="3367921"/>
                </a:lnTo>
                <a:lnTo>
                  <a:pt x="47118" y="3371625"/>
                </a:lnTo>
                <a:lnTo>
                  <a:pt x="6088820" y="3371625"/>
                </a:lnTo>
                <a:lnTo>
                  <a:pt x="6107160" y="3367921"/>
                </a:lnTo>
                <a:lnTo>
                  <a:pt x="6122137" y="3357823"/>
                </a:lnTo>
                <a:lnTo>
                  <a:pt x="6132236" y="3342845"/>
                </a:lnTo>
                <a:lnTo>
                  <a:pt x="6135939" y="3324506"/>
                </a:lnTo>
                <a:lnTo>
                  <a:pt x="6135939" y="47118"/>
                </a:lnTo>
                <a:lnTo>
                  <a:pt x="6132236" y="28779"/>
                </a:lnTo>
                <a:lnTo>
                  <a:pt x="6122137" y="13801"/>
                </a:lnTo>
                <a:lnTo>
                  <a:pt x="6107160" y="3703"/>
                </a:lnTo>
                <a:lnTo>
                  <a:pt x="6088820" y="0"/>
                </a:lnTo>
                <a:close/>
              </a:path>
            </a:pathLst>
          </a:custGeom>
          <a:solidFill>
            <a:srgbClr val="047390"/>
          </a:solidFill>
        </p:spPr>
        <p:txBody>
          <a:bodyPr wrap="square" lIns="0" tIns="0" rIns="0" bIns="0" rtlCol="0"/>
          <a:lstStyle/>
          <a:p>
            <a:endParaRPr/>
          </a:p>
        </p:txBody>
      </p:sp>
      <p:sp>
        <p:nvSpPr>
          <p:cNvPr id="4" name="object 4"/>
          <p:cNvSpPr txBox="1"/>
          <p:nvPr/>
        </p:nvSpPr>
        <p:spPr>
          <a:xfrm>
            <a:off x="7301212" y="6784406"/>
            <a:ext cx="5660390" cy="2936060"/>
          </a:xfrm>
          <a:prstGeom prst="rect">
            <a:avLst/>
          </a:prstGeom>
        </p:spPr>
        <p:txBody>
          <a:bodyPr vert="horz" wrap="square" lIns="0" tIns="12065" rIns="0" bIns="0" rtlCol="0">
            <a:spAutoFit/>
          </a:bodyPr>
          <a:lstStyle/>
          <a:p>
            <a:pPr marL="12700" marR="5080">
              <a:lnSpc>
                <a:spcPct val="100000"/>
              </a:lnSpc>
              <a:spcBef>
                <a:spcPts val="95"/>
              </a:spcBef>
            </a:pPr>
            <a:r>
              <a:rPr sz="1900" b="1" dirty="0">
                <a:solidFill>
                  <a:srgbClr val="FFFFFF"/>
                </a:solidFill>
                <a:latin typeface="Arial" panose="020B0604020202020204" pitchFamily="34" charset="0"/>
                <a:cs typeface="Arial" panose="020B0604020202020204" pitchFamily="34" charset="0"/>
              </a:rPr>
              <a:t>Practice will allow your students to learn what tools they will need to make the observations required for the project. Will they need magnifying glasses or binoculars? Field guides or devices with apps for identification? Try to have one set of data collection tools per group. For example: one set of binoculars, measuring tape and magnifying glass. If possible, have a community member who works or volunteers in this field lead a practice session.</a:t>
            </a:r>
            <a:endParaRPr sz="1900" b="1" dirty="0">
              <a:latin typeface="Arial" panose="020B0604020202020204" pitchFamily="34" charset="0"/>
              <a:cs typeface="Arial" panose="020B0604020202020204" pitchFamily="34" charset="0"/>
            </a:endParaRPr>
          </a:p>
        </p:txBody>
      </p:sp>
      <p:sp>
        <p:nvSpPr>
          <p:cNvPr id="5" name="object 5"/>
          <p:cNvSpPr txBox="1"/>
          <p:nvPr/>
        </p:nvSpPr>
        <p:spPr>
          <a:xfrm>
            <a:off x="13938250" y="1357557"/>
            <a:ext cx="949559" cy="321242"/>
          </a:xfrm>
          <a:prstGeom prst="rect">
            <a:avLst/>
          </a:prstGeom>
        </p:spPr>
        <p:txBody>
          <a:bodyPr vert="horz" wrap="square" lIns="0" tIns="13335" rIns="0" bIns="0" rtlCol="0">
            <a:spAutoFit/>
          </a:bodyPr>
          <a:lstStyle/>
          <a:p>
            <a:pPr marL="12700">
              <a:lnSpc>
                <a:spcPct val="100000"/>
              </a:lnSpc>
              <a:spcBef>
                <a:spcPts val="105"/>
              </a:spcBef>
            </a:pPr>
            <a:r>
              <a:rPr lang="en-CA" sz="2000" b="1" dirty="0">
                <a:solidFill>
                  <a:srgbClr val="00728F"/>
                </a:solidFill>
                <a:latin typeface="Arial" panose="020B0604020202020204" pitchFamily="34" charset="0"/>
                <a:cs typeface="Arial" panose="020B0604020202020204" pitchFamily="34" charset="0"/>
              </a:rPr>
              <a:t>Step 4</a:t>
            </a:r>
            <a:endParaRPr sz="2000" dirty="0">
              <a:latin typeface="Arial MT"/>
              <a:cs typeface="Arial MT"/>
            </a:endParaRPr>
          </a:p>
        </p:txBody>
      </p:sp>
      <p:sp>
        <p:nvSpPr>
          <p:cNvPr id="6" name="object 6"/>
          <p:cNvSpPr txBox="1"/>
          <p:nvPr/>
        </p:nvSpPr>
        <p:spPr>
          <a:xfrm>
            <a:off x="15052820" y="1409911"/>
            <a:ext cx="4089400" cy="2870835"/>
          </a:xfrm>
          <a:prstGeom prst="rect">
            <a:avLst/>
          </a:prstGeom>
        </p:spPr>
        <p:txBody>
          <a:bodyPr vert="horz" wrap="square" lIns="0" tIns="12065" rIns="0" bIns="0" rtlCol="0">
            <a:spAutoFit/>
          </a:bodyPr>
          <a:lstStyle/>
          <a:p>
            <a:pPr marL="59690" marR="5080">
              <a:lnSpc>
                <a:spcPct val="100000"/>
              </a:lnSpc>
              <a:spcBef>
                <a:spcPts val="95"/>
              </a:spcBef>
            </a:pPr>
            <a:r>
              <a:rPr sz="1900" dirty="0">
                <a:solidFill>
                  <a:srgbClr val="222222"/>
                </a:solidFill>
                <a:latin typeface="Arial" panose="020B0604020202020204" pitchFamily="34" charset="0"/>
                <a:cs typeface="Arial" panose="020B0604020202020204" pitchFamily="34" charset="0"/>
              </a:rPr>
              <a:t>After practicing with data collection, the class or group begins the project!  Depending on the project selected, there may be more steps involved. You may need to dedicate a time block once per week, month or season to keep the momentum going on this activity.</a:t>
            </a:r>
            <a:endParaRPr sz="1900" dirty="0">
              <a:latin typeface="Arial" panose="020B0604020202020204" pitchFamily="34" charset="0"/>
              <a:cs typeface="Arial" panose="020B0604020202020204" pitchFamily="34" charset="0"/>
            </a:endParaRPr>
          </a:p>
          <a:p>
            <a:pPr marL="12700">
              <a:lnSpc>
                <a:spcPct val="100000"/>
              </a:lnSpc>
              <a:spcBef>
                <a:spcPts val="1220"/>
              </a:spcBef>
            </a:pPr>
            <a:r>
              <a:rPr sz="2450" b="1" dirty="0">
                <a:latin typeface="Arial" panose="020B0604020202020204" pitchFamily="34" charset="0"/>
                <a:cs typeface="Arial" panose="020B0604020202020204" pitchFamily="34" charset="0"/>
              </a:rPr>
              <a:t>Collect and submit data</a:t>
            </a:r>
          </a:p>
        </p:txBody>
      </p:sp>
      <p:sp>
        <p:nvSpPr>
          <p:cNvPr id="7" name="object 7"/>
          <p:cNvSpPr txBox="1"/>
          <p:nvPr/>
        </p:nvSpPr>
        <p:spPr>
          <a:xfrm>
            <a:off x="14817225" y="4334429"/>
            <a:ext cx="4356735" cy="4487767"/>
          </a:xfrm>
          <a:prstGeom prst="rect">
            <a:avLst/>
          </a:prstGeom>
        </p:spPr>
        <p:txBody>
          <a:bodyPr vert="horz" wrap="square" lIns="0" tIns="12065" rIns="0" bIns="0" rtlCol="0">
            <a:spAutoFit/>
          </a:bodyPr>
          <a:lstStyle/>
          <a:p>
            <a:pPr marL="292735" marR="15875" indent="-280670">
              <a:lnSpc>
                <a:spcPct val="100000"/>
              </a:lnSpc>
              <a:spcBef>
                <a:spcPts val="95"/>
              </a:spcBef>
              <a:buChar char="•"/>
              <a:tabLst>
                <a:tab pos="295275" algn="l"/>
              </a:tabLst>
            </a:pPr>
            <a:r>
              <a:rPr sz="1900" dirty="0">
                <a:latin typeface="Arial" panose="020B0604020202020204" pitchFamily="34" charset="0"/>
                <a:cs typeface="Arial" panose="020B0604020202020204" pitchFamily="34" charset="0"/>
              </a:rPr>
              <a:t>Work in small groups to make it 	manageable. Designate one 	student to be the data recorder, 	another uses the technology with 	the identification app, another 	uses the binoculars, etc. Explain 	that each time you go out to work 	on the project, the group roles will 	switch. That way, everyone will get 	their turn doing a different role.</a:t>
            </a:r>
          </a:p>
          <a:p>
            <a:pPr marL="292735" marR="5080" indent="-280670">
              <a:lnSpc>
                <a:spcPct val="100000"/>
              </a:lnSpc>
              <a:spcBef>
                <a:spcPts val="325"/>
              </a:spcBef>
              <a:buChar char="•"/>
              <a:tabLst>
                <a:tab pos="295275" algn="l"/>
              </a:tabLst>
            </a:pPr>
            <a:r>
              <a:rPr sz="1900" dirty="0">
                <a:latin typeface="Arial" panose="020B0604020202020204" pitchFamily="34" charset="0"/>
                <a:cs typeface="Arial" panose="020B0604020202020204" pitchFamily="34" charset="0"/>
              </a:rPr>
              <a:t>Keep sessions short (15–30 minutes) 	and structured.</a:t>
            </a:r>
          </a:p>
          <a:p>
            <a:pPr marL="292735" marR="60960" indent="-280670">
              <a:lnSpc>
                <a:spcPct val="100000"/>
              </a:lnSpc>
              <a:spcBef>
                <a:spcPts val="365"/>
              </a:spcBef>
              <a:buChar char="•"/>
              <a:tabLst>
                <a:tab pos="295275" algn="l"/>
              </a:tabLst>
            </a:pPr>
            <a:r>
              <a:rPr sz="1900" dirty="0">
                <a:latin typeface="Arial" panose="020B0604020202020204" pitchFamily="34" charset="0"/>
                <a:cs typeface="Arial" panose="020B0604020202020204" pitchFamily="34" charset="0"/>
              </a:rPr>
              <a:t>Ensure students know how to 	submit their observations (website, 	app or classroom log).</a:t>
            </a:r>
          </a:p>
        </p:txBody>
      </p:sp>
      <p:grpSp>
        <p:nvGrpSpPr>
          <p:cNvPr id="8" name="object 8"/>
          <p:cNvGrpSpPr/>
          <p:nvPr/>
        </p:nvGrpSpPr>
        <p:grpSpPr>
          <a:xfrm>
            <a:off x="942379" y="942379"/>
            <a:ext cx="4733290" cy="4712335"/>
            <a:chOff x="942379" y="942379"/>
            <a:chExt cx="4733290" cy="4712335"/>
          </a:xfrm>
        </p:grpSpPr>
        <p:sp>
          <p:nvSpPr>
            <p:cNvPr id="9" name="object 9"/>
            <p:cNvSpPr/>
            <p:nvPr/>
          </p:nvSpPr>
          <p:spPr>
            <a:xfrm>
              <a:off x="942379" y="1407484"/>
              <a:ext cx="4733290" cy="4246880"/>
            </a:xfrm>
            <a:custGeom>
              <a:avLst/>
              <a:gdLst/>
              <a:ahLst/>
              <a:cxnLst/>
              <a:rect l="l" t="t" r="r" b="b"/>
              <a:pathLst>
                <a:path w="4733290" h="4246880">
                  <a:moveTo>
                    <a:pt x="4685721" y="0"/>
                  </a:moveTo>
                  <a:lnTo>
                    <a:pt x="47118" y="0"/>
                  </a:lnTo>
                  <a:lnTo>
                    <a:pt x="28779" y="3703"/>
                  </a:lnTo>
                  <a:lnTo>
                    <a:pt x="13801" y="13801"/>
                  </a:lnTo>
                  <a:lnTo>
                    <a:pt x="3703" y="28779"/>
                  </a:lnTo>
                  <a:lnTo>
                    <a:pt x="0" y="47118"/>
                  </a:lnTo>
                  <a:lnTo>
                    <a:pt x="0" y="4199673"/>
                  </a:lnTo>
                  <a:lnTo>
                    <a:pt x="3703" y="4218012"/>
                  </a:lnTo>
                  <a:lnTo>
                    <a:pt x="13801" y="4232990"/>
                  </a:lnTo>
                  <a:lnTo>
                    <a:pt x="28779" y="4243088"/>
                  </a:lnTo>
                  <a:lnTo>
                    <a:pt x="47118" y="4246792"/>
                  </a:lnTo>
                  <a:lnTo>
                    <a:pt x="4685721" y="4246792"/>
                  </a:lnTo>
                  <a:lnTo>
                    <a:pt x="4704060" y="4243088"/>
                  </a:lnTo>
                  <a:lnTo>
                    <a:pt x="4719038" y="4232990"/>
                  </a:lnTo>
                  <a:lnTo>
                    <a:pt x="4729136" y="4218012"/>
                  </a:lnTo>
                  <a:lnTo>
                    <a:pt x="4732840" y="4199673"/>
                  </a:lnTo>
                  <a:lnTo>
                    <a:pt x="4732840" y="47118"/>
                  </a:lnTo>
                  <a:lnTo>
                    <a:pt x="4729136" y="28779"/>
                  </a:lnTo>
                  <a:lnTo>
                    <a:pt x="4719038" y="13801"/>
                  </a:lnTo>
                  <a:lnTo>
                    <a:pt x="4704060" y="3703"/>
                  </a:lnTo>
                  <a:lnTo>
                    <a:pt x="4685721" y="0"/>
                  </a:lnTo>
                  <a:close/>
                </a:path>
              </a:pathLst>
            </a:custGeom>
            <a:solidFill>
              <a:srgbClr val="FCC941"/>
            </a:solidFill>
          </p:spPr>
          <p:txBody>
            <a:bodyPr wrap="square" lIns="0" tIns="0" rIns="0" bIns="0" rtlCol="0"/>
            <a:lstStyle/>
            <a:p>
              <a:endParaRPr/>
            </a:p>
          </p:txBody>
        </p:sp>
        <p:sp>
          <p:nvSpPr>
            <p:cNvPr id="10" name="object 10"/>
            <p:cNvSpPr/>
            <p:nvPr/>
          </p:nvSpPr>
          <p:spPr>
            <a:xfrm>
              <a:off x="946316" y="942379"/>
              <a:ext cx="2230120" cy="549275"/>
            </a:xfrm>
            <a:custGeom>
              <a:avLst/>
              <a:gdLst/>
              <a:ahLst/>
              <a:cxnLst/>
              <a:rect l="l" t="t" r="r" b="b"/>
              <a:pathLst>
                <a:path w="2230120" h="549275">
                  <a:moveTo>
                    <a:pt x="2182687" y="0"/>
                  </a:moveTo>
                  <a:lnTo>
                    <a:pt x="47118" y="0"/>
                  </a:lnTo>
                  <a:lnTo>
                    <a:pt x="28779" y="3703"/>
                  </a:lnTo>
                  <a:lnTo>
                    <a:pt x="13801" y="13801"/>
                  </a:lnTo>
                  <a:lnTo>
                    <a:pt x="3703" y="28779"/>
                  </a:lnTo>
                  <a:lnTo>
                    <a:pt x="0" y="47118"/>
                  </a:lnTo>
                  <a:lnTo>
                    <a:pt x="0" y="501754"/>
                  </a:lnTo>
                  <a:lnTo>
                    <a:pt x="3703" y="520093"/>
                  </a:lnTo>
                  <a:lnTo>
                    <a:pt x="13801" y="535071"/>
                  </a:lnTo>
                  <a:lnTo>
                    <a:pt x="28779" y="545170"/>
                  </a:lnTo>
                  <a:lnTo>
                    <a:pt x="47118" y="548873"/>
                  </a:lnTo>
                  <a:lnTo>
                    <a:pt x="2182687" y="548873"/>
                  </a:lnTo>
                  <a:lnTo>
                    <a:pt x="2201027" y="545170"/>
                  </a:lnTo>
                  <a:lnTo>
                    <a:pt x="2216004" y="535071"/>
                  </a:lnTo>
                  <a:lnTo>
                    <a:pt x="2226103" y="520093"/>
                  </a:lnTo>
                  <a:lnTo>
                    <a:pt x="2229806" y="501754"/>
                  </a:lnTo>
                  <a:lnTo>
                    <a:pt x="2229806" y="47118"/>
                  </a:lnTo>
                  <a:lnTo>
                    <a:pt x="2226103" y="28779"/>
                  </a:lnTo>
                  <a:lnTo>
                    <a:pt x="2216004" y="13801"/>
                  </a:lnTo>
                  <a:lnTo>
                    <a:pt x="2201027" y="3703"/>
                  </a:lnTo>
                  <a:lnTo>
                    <a:pt x="2182687" y="0"/>
                  </a:lnTo>
                  <a:close/>
                </a:path>
              </a:pathLst>
            </a:custGeom>
            <a:solidFill>
              <a:srgbClr val="222222"/>
            </a:solidFill>
          </p:spPr>
          <p:txBody>
            <a:bodyPr wrap="square" lIns="0" tIns="0" rIns="0" bIns="0" rtlCol="0"/>
            <a:lstStyle/>
            <a:p>
              <a:endParaRPr/>
            </a:p>
          </p:txBody>
        </p:sp>
      </p:grpSp>
      <p:sp>
        <p:nvSpPr>
          <p:cNvPr id="11" name="object 11"/>
          <p:cNvSpPr txBox="1"/>
          <p:nvPr/>
        </p:nvSpPr>
        <p:spPr>
          <a:xfrm>
            <a:off x="1118155" y="1049245"/>
            <a:ext cx="4326255" cy="4389663"/>
          </a:xfrm>
          <a:prstGeom prst="rect">
            <a:avLst/>
          </a:prstGeom>
        </p:spPr>
        <p:txBody>
          <a:bodyPr vert="horz" wrap="square" lIns="0" tIns="12065" rIns="0" bIns="0" rtlCol="0">
            <a:spAutoFit/>
          </a:bodyPr>
          <a:lstStyle/>
          <a:p>
            <a:pPr marL="16510">
              <a:lnSpc>
                <a:spcPct val="100000"/>
              </a:lnSpc>
              <a:spcBef>
                <a:spcPts val="95"/>
              </a:spcBef>
            </a:pPr>
            <a:r>
              <a:rPr sz="1900" b="1" dirty="0">
                <a:solidFill>
                  <a:srgbClr val="FCC941"/>
                </a:solidFill>
                <a:latin typeface="Arial" panose="020B0604020202020204" pitchFamily="34" charset="0"/>
                <a:cs typeface="Arial" panose="020B0604020202020204" pitchFamily="34" charset="0"/>
              </a:rPr>
              <a:t>Teacher tip</a:t>
            </a:r>
            <a:endParaRPr sz="1900" b="1" dirty="0">
              <a:latin typeface="Arial" panose="020B0604020202020204" pitchFamily="34" charset="0"/>
              <a:cs typeface="Arial" panose="020B0604020202020204" pitchFamily="34" charset="0"/>
            </a:endParaRPr>
          </a:p>
          <a:p>
            <a:pPr marL="12700" marR="490220">
              <a:lnSpc>
                <a:spcPct val="100000"/>
              </a:lnSpc>
              <a:spcBef>
                <a:spcPts val="2055"/>
              </a:spcBef>
            </a:pPr>
            <a:r>
              <a:rPr sz="1900" dirty="0">
                <a:latin typeface="Arial" panose="020B0604020202020204" pitchFamily="34" charset="0"/>
                <a:cs typeface="Arial" panose="020B0604020202020204" pitchFamily="34" charset="0"/>
              </a:rPr>
              <a:t>If you’re not sure where to start with identifying species, check out iNaturalist.org. This website and</a:t>
            </a:r>
          </a:p>
          <a:p>
            <a:pPr marL="12700" marR="5080">
              <a:lnSpc>
                <a:spcPts val="2280"/>
              </a:lnSpc>
              <a:spcBef>
                <a:spcPts val="65"/>
              </a:spcBef>
            </a:pPr>
            <a:r>
              <a:rPr sz="1900" dirty="0">
                <a:latin typeface="Arial" panose="020B0604020202020204" pitchFamily="34" charset="0"/>
                <a:cs typeface="Arial" panose="020B0604020202020204" pitchFamily="34" charset="0"/>
              </a:rPr>
              <a:t>mobile app allows you to upload your photos of any species in nature. These observations are then shared with</a:t>
            </a:r>
          </a:p>
          <a:p>
            <a:pPr marL="12700">
              <a:lnSpc>
                <a:spcPts val="2190"/>
              </a:lnSpc>
            </a:pPr>
            <a:r>
              <a:rPr sz="1900" dirty="0">
                <a:latin typeface="Arial" panose="020B0604020202020204" pitchFamily="34" charset="0"/>
                <a:cs typeface="Arial" panose="020B0604020202020204" pitchFamily="34" charset="0"/>
              </a:rPr>
              <a:t>the iNaturalist community, including</a:t>
            </a:r>
          </a:p>
          <a:p>
            <a:pPr marL="12700" marR="77470">
              <a:lnSpc>
                <a:spcPts val="2280"/>
              </a:lnSpc>
              <a:spcBef>
                <a:spcPts val="70"/>
              </a:spcBef>
            </a:pPr>
            <a:r>
              <a:rPr sz="1900" dirty="0">
                <a:latin typeface="Arial" panose="020B0604020202020204" pitchFamily="34" charset="0"/>
                <a:cs typeface="Arial" panose="020B0604020202020204" pitchFamily="34" charset="0"/>
              </a:rPr>
              <a:t>experts. If you’re not sure which species is in your photos, you can crowdsource the identification. You don’t need to be an expert yourself to participate, and it’s a fantastic way to learn as you go.</a:t>
            </a:r>
          </a:p>
        </p:txBody>
      </p:sp>
      <p:pic>
        <p:nvPicPr>
          <p:cNvPr id="12" name="object 12"/>
          <p:cNvPicPr/>
          <p:nvPr/>
        </p:nvPicPr>
        <p:blipFill>
          <a:blip r:embed="rId3" cstate="print"/>
          <a:stretch>
            <a:fillRect/>
          </a:stretch>
        </p:blipFill>
        <p:spPr>
          <a:xfrm>
            <a:off x="5285608" y="926526"/>
            <a:ext cx="9239676" cy="5010454"/>
          </a:xfrm>
          <a:prstGeom prst="rect">
            <a:avLst/>
          </a:prstGeom>
        </p:spPr>
      </p:pic>
      <p:sp>
        <p:nvSpPr>
          <p:cNvPr id="17" name="object 10">
            <a:extLst>
              <a:ext uri="{FF2B5EF4-FFF2-40B4-BE49-F238E27FC236}">
                <a16:creationId xmlns:a16="http://schemas.microsoft.com/office/drawing/2014/main" id="{71B70F16-B647-C220-BB88-69012E758692}"/>
              </a:ext>
            </a:extLst>
          </p:cNvPr>
          <p:cNvSpPr txBox="1">
            <a:spLocks noGrp="1"/>
          </p:cNvSpPr>
          <p:nvPr>
            <p:ph type="ftr" sz="quarter" idx="10"/>
          </p:nvPr>
        </p:nvSpPr>
        <p:spPr>
          <a:xfrm>
            <a:off x="925249" y="10939744"/>
            <a:ext cx="5575935" cy="233397"/>
          </a:xfrm>
          <a:prstGeom prst="rect">
            <a:avLst/>
          </a:prstGeom>
        </p:spPr>
        <p:txBody>
          <a:bodyPr vert="horz" wrap="square" lIns="0" tIns="25400" rIns="0" bIns="0" rtlCol="0">
            <a:spAutoFit/>
          </a:bodyPr>
          <a:lstStyle/>
          <a:p>
            <a:pPr marL="12700">
              <a:lnSpc>
                <a:spcPct val="100000"/>
              </a:lnSpc>
              <a:spcBef>
                <a:spcPts val="200"/>
              </a:spcBef>
            </a:pPr>
            <a:r>
              <a:rPr dirty="0">
                <a:latin typeface="Arial" panose="020B0604020202020204" pitchFamily="34" charset="0"/>
                <a:cs typeface="Arial" panose="020B0604020202020204" pitchFamily="34" charset="0"/>
              </a:rPr>
              <a:t>Mission: Explore to Restore — Living Planet Report Canada for Kids</a:t>
            </a:r>
          </a:p>
        </p:txBody>
      </p:sp>
      <p:sp>
        <p:nvSpPr>
          <p:cNvPr id="18" name="object 11">
            <a:extLst>
              <a:ext uri="{FF2B5EF4-FFF2-40B4-BE49-F238E27FC236}">
                <a16:creationId xmlns:a16="http://schemas.microsoft.com/office/drawing/2014/main" id="{4D3AEA4B-96AF-2E98-CC74-A7B75CDD15C4}"/>
              </a:ext>
            </a:extLst>
          </p:cNvPr>
          <p:cNvSpPr txBox="1">
            <a:spLocks noGrp="1"/>
          </p:cNvSpPr>
          <p:nvPr>
            <p:ph type="sldNum" sz="quarter" idx="11"/>
          </p:nvPr>
        </p:nvSpPr>
        <p:spPr>
          <a:xfrm>
            <a:off x="18987498" y="10946867"/>
            <a:ext cx="187959" cy="233397"/>
          </a:xfrm>
          <a:prstGeom prst="rect">
            <a:avLst/>
          </a:prstGeom>
        </p:spPr>
        <p:txBody>
          <a:bodyPr vert="horz" wrap="square" lIns="0" tIns="25400" rIns="0" bIns="0" rtlCol="0">
            <a:spAutoFit/>
          </a:bodyPr>
          <a:lstStyle/>
          <a:p>
            <a:pPr marL="38100">
              <a:lnSpc>
                <a:spcPct val="100000"/>
              </a:lnSpc>
              <a:spcBef>
                <a:spcPts val="200"/>
              </a:spcBef>
            </a:pPr>
            <a:fld id="{81D60167-4931-47E6-BA6A-407CBD079E47}" type="slidenum">
              <a:rPr dirty="0">
                <a:latin typeface="Arial" panose="020B0604020202020204" pitchFamily="34" charset="0"/>
                <a:cs typeface="Arial" panose="020B0604020202020204" pitchFamily="34" charset="0"/>
              </a:rPr>
              <a:t>5</a:t>
            </a:fld>
            <a:endParaRPr dirty="0">
              <a:latin typeface="Arial" panose="020B0604020202020204" pitchFamily="34" charset="0"/>
              <a:cs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12815954" y="686911"/>
            <a:ext cx="6555580" cy="10251813"/>
          </a:xfrm>
          <a:prstGeom prst="rect">
            <a:avLst/>
          </a:prstGeom>
        </p:spPr>
      </p:pic>
      <p:sp>
        <p:nvSpPr>
          <p:cNvPr id="3" name="object 3"/>
          <p:cNvSpPr txBox="1"/>
          <p:nvPr/>
        </p:nvSpPr>
        <p:spPr>
          <a:xfrm>
            <a:off x="929679" y="1118643"/>
            <a:ext cx="4951730" cy="9640781"/>
          </a:xfrm>
          <a:prstGeom prst="rect">
            <a:avLst/>
          </a:prstGeom>
        </p:spPr>
        <p:txBody>
          <a:bodyPr vert="horz" wrap="square" lIns="0" tIns="119380" rIns="0" bIns="0" rtlCol="0">
            <a:spAutoFit/>
          </a:bodyPr>
          <a:lstStyle/>
          <a:p>
            <a:pPr marL="12700" algn="l">
              <a:lnSpc>
                <a:spcPct val="100000"/>
              </a:lnSpc>
              <a:spcBef>
                <a:spcPts val="940"/>
              </a:spcBef>
              <a:tabLst>
                <a:tab pos="1062038" algn="l"/>
              </a:tabLst>
            </a:pPr>
            <a:r>
              <a:rPr lang="en-CA" sz="2000" b="1" dirty="0">
                <a:solidFill>
                  <a:srgbClr val="00728F"/>
                </a:solidFill>
                <a:latin typeface="Arial" panose="020B0604020202020204" pitchFamily="34" charset="0"/>
                <a:cs typeface="Arial" panose="020B0604020202020204" pitchFamily="34" charset="0"/>
              </a:rPr>
              <a:t>Step 5</a:t>
            </a:r>
            <a:r>
              <a:rPr lang="en-CA" sz="2400" b="1" dirty="0">
                <a:solidFill>
                  <a:srgbClr val="00728F"/>
                </a:solidFill>
                <a:latin typeface="Arial" panose="020B0604020202020204" pitchFamily="34" charset="0"/>
                <a:cs typeface="Arial" panose="020B0604020202020204" pitchFamily="34" charset="0"/>
              </a:rPr>
              <a:t>	</a:t>
            </a:r>
            <a:r>
              <a:rPr sz="2000" b="1" dirty="0">
                <a:latin typeface="Arial" panose="020B0604020202020204" pitchFamily="34" charset="0"/>
                <a:cs typeface="Arial" panose="020B0604020202020204" pitchFamily="34" charset="0"/>
              </a:rPr>
              <a:t>Reflect and share</a:t>
            </a:r>
          </a:p>
          <a:p>
            <a:pPr marL="1084263" algn="l">
              <a:lnSpc>
                <a:spcPct val="100000"/>
              </a:lnSpc>
              <a:spcBef>
                <a:spcPts val="625"/>
              </a:spcBef>
            </a:pPr>
            <a:r>
              <a:rPr sz="1900" dirty="0">
                <a:solidFill>
                  <a:srgbClr val="222222"/>
                </a:solidFill>
                <a:latin typeface="Arial" panose="020B0604020202020204" pitchFamily="34" charset="0"/>
                <a:cs typeface="Arial" panose="020B0604020202020204" pitchFamily="34" charset="0"/>
              </a:rPr>
              <a:t>Review the data recorded.</a:t>
            </a:r>
            <a:endParaRPr sz="1900" dirty="0">
              <a:latin typeface="Arial" panose="020B0604020202020204" pitchFamily="34" charset="0"/>
              <a:cs typeface="Arial" panose="020B0604020202020204" pitchFamily="34" charset="0"/>
            </a:endParaRPr>
          </a:p>
          <a:p>
            <a:pPr marL="1338263" indent="-254000" algn="l">
              <a:lnSpc>
                <a:spcPct val="100000"/>
              </a:lnSpc>
              <a:spcBef>
                <a:spcPts val="1480"/>
              </a:spcBef>
              <a:spcAft>
                <a:spcPts val="600"/>
              </a:spcAft>
              <a:buChar char="•"/>
            </a:pPr>
            <a:r>
              <a:rPr sz="1900" dirty="0">
                <a:solidFill>
                  <a:srgbClr val="222222"/>
                </a:solidFill>
                <a:latin typeface="Arial" panose="020B0604020202020204" pitchFamily="34" charset="0"/>
                <a:cs typeface="Arial" panose="020B0604020202020204" pitchFamily="34" charset="0"/>
              </a:rPr>
              <a:t>Discuss:</a:t>
            </a:r>
            <a:endParaRPr sz="1900" dirty="0">
              <a:latin typeface="Arial" panose="020B0604020202020204" pitchFamily="34" charset="0"/>
              <a:cs typeface="Arial" panose="020B0604020202020204" pitchFamily="34" charset="0"/>
            </a:endParaRPr>
          </a:p>
          <a:p>
            <a:pPr marL="1560513" lvl="1" indent="-228600" algn="l">
              <a:lnSpc>
                <a:spcPct val="100000"/>
              </a:lnSpc>
              <a:buChar char="•"/>
            </a:pPr>
            <a:r>
              <a:rPr sz="1900" dirty="0">
                <a:solidFill>
                  <a:srgbClr val="222222"/>
                </a:solidFill>
                <a:latin typeface="Arial" panose="020B0604020202020204" pitchFamily="34" charset="0"/>
                <a:cs typeface="Arial" panose="020B0604020202020204" pitchFamily="34" charset="0"/>
              </a:rPr>
              <a:t>What did they find?</a:t>
            </a:r>
            <a:endParaRPr sz="1900" dirty="0">
              <a:latin typeface="Arial" panose="020B0604020202020204" pitchFamily="34" charset="0"/>
              <a:cs typeface="Arial" panose="020B0604020202020204" pitchFamily="34" charset="0"/>
            </a:endParaRPr>
          </a:p>
          <a:p>
            <a:pPr marL="1560513" marR="116839" lvl="1" indent="-228600" algn="l">
              <a:lnSpc>
                <a:spcPct val="100000"/>
              </a:lnSpc>
              <a:spcBef>
                <a:spcPts val="365"/>
              </a:spcBef>
              <a:buChar char="•"/>
            </a:pPr>
            <a:r>
              <a:rPr sz="1900" dirty="0">
                <a:solidFill>
                  <a:srgbClr val="222222"/>
                </a:solidFill>
                <a:latin typeface="Arial" panose="020B0604020202020204" pitchFamily="34" charset="0"/>
                <a:cs typeface="Arial" panose="020B0604020202020204" pitchFamily="34" charset="0"/>
              </a:rPr>
              <a:t>Any surprises or patterns? See Extension activity 1 for a deeper dive!</a:t>
            </a:r>
            <a:endParaRPr sz="1900" dirty="0">
              <a:latin typeface="Arial" panose="020B0604020202020204" pitchFamily="34" charset="0"/>
              <a:cs typeface="Arial" panose="020B0604020202020204" pitchFamily="34" charset="0"/>
            </a:endParaRPr>
          </a:p>
          <a:p>
            <a:pPr marL="1338263" indent="-254000" algn="l">
              <a:lnSpc>
                <a:spcPts val="2280"/>
              </a:lnSpc>
              <a:spcBef>
                <a:spcPts val="1100"/>
              </a:spcBef>
              <a:spcAft>
                <a:spcPts val="1200"/>
              </a:spcAft>
              <a:buChar char="•"/>
            </a:pPr>
            <a:r>
              <a:rPr sz="1900" dirty="0">
                <a:solidFill>
                  <a:srgbClr val="222222"/>
                </a:solidFill>
                <a:latin typeface="Arial" panose="020B0604020202020204" pitchFamily="34" charset="0"/>
                <a:cs typeface="Arial" panose="020B0604020202020204" pitchFamily="34" charset="0"/>
              </a:rPr>
              <a:t>Explain how collecting observations</a:t>
            </a:r>
            <a:r>
              <a:rPr lang="en-CA" sz="1900" dirty="0">
                <a:latin typeface="Arial" panose="020B0604020202020204" pitchFamily="34" charset="0"/>
                <a:cs typeface="Arial" panose="020B0604020202020204" pitchFamily="34" charset="0"/>
              </a:rPr>
              <a:t> </a:t>
            </a:r>
            <a:r>
              <a:rPr sz="1900" dirty="0">
                <a:solidFill>
                  <a:srgbClr val="222222"/>
                </a:solidFill>
                <a:latin typeface="Arial" panose="020B0604020202020204" pitchFamily="34" charset="0"/>
                <a:cs typeface="Arial" panose="020B0604020202020204" pitchFamily="34" charset="0"/>
              </a:rPr>
              <a:t>— following the project’s instructions — is similar to how scientists gather data about wildlife. Their contributions could become part of larger datasets that help inform reports or scientific studies. This real data is important and they should be proud of their contributions! Show how their</a:t>
            </a:r>
            <a:r>
              <a:rPr lang="en-CA" sz="1900" dirty="0">
                <a:latin typeface="Arial" panose="020B0604020202020204" pitchFamily="34" charset="0"/>
                <a:cs typeface="Arial" panose="020B0604020202020204" pitchFamily="34" charset="0"/>
              </a:rPr>
              <a:t> </a:t>
            </a:r>
            <a:r>
              <a:rPr sz="1900" dirty="0">
                <a:solidFill>
                  <a:srgbClr val="222222"/>
                </a:solidFill>
                <a:latin typeface="Arial" panose="020B0604020202020204" pitchFamily="34" charset="0"/>
                <a:cs typeface="Arial" panose="020B0604020202020204" pitchFamily="34" charset="0"/>
              </a:rPr>
              <a:t>data contributes to the bigger</a:t>
            </a:r>
            <a:r>
              <a:rPr lang="en-CA" sz="1900" dirty="0">
                <a:latin typeface="Arial" panose="020B0604020202020204" pitchFamily="34" charset="0"/>
                <a:cs typeface="Arial" panose="020B0604020202020204" pitchFamily="34" charset="0"/>
              </a:rPr>
              <a:t> </a:t>
            </a:r>
            <a:r>
              <a:rPr sz="1900" dirty="0">
                <a:solidFill>
                  <a:srgbClr val="222222"/>
                </a:solidFill>
                <a:latin typeface="Arial" panose="020B0604020202020204" pitchFamily="34" charset="0"/>
                <a:cs typeface="Arial" panose="020B0604020202020204" pitchFamily="34" charset="0"/>
              </a:rPr>
              <a:t>picture: adding observation points on maps, improving data quality in graphs and increasing personal enjoyment of nature.</a:t>
            </a:r>
            <a:endParaRPr lang="en-CA" sz="1900" dirty="0">
              <a:solidFill>
                <a:srgbClr val="222222"/>
              </a:solidFill>
              <a:latin typeface="Arial" panose="020B0604020202020204" pitchFamily="34" charset="0"/>
              <a:cs typeface="Arial" panose="020B0604020202020204" pitchFamily="34" charset="0"/>
            </a:endParaRPr>
          </a:p>
          <a:p>
            <a:pPr marL="1084263" indent="-1062038" algn="l">
              <a:lnSpc>
                <a:spcPct val="100000"/>
              </a:lnSpc>
            </a:pPr>
            <a:r>
              <a:rPr lang="en-CA" sz="2000" b="1" dirty="0">
                <a:solidFill>
                  <a:srgbClr val="00728F"/>
                </a:solidFill>
                <a:latin typeface="Arial" panose="020B0604020202020204" pitchFamily="34" charset="0"/>
                <a:cs typeface="Arial" panose="020B0604020202020204" pitchFamily="34" charset="0"/>
              </a:rPr>
              <a:t>Step 6</a:t>
            </a:r>
            <a:r>
              <a:rPr lang="en-CA" sz="2000" dirty="0">
                <a:latin typeface="Arial" panose="020B0604020202020204" pitchFamily="34" charset="0"/>
                <a:cs typeface="Arial" panose="020B0604020202020204" pitchFamily="34" charset="0"/>
              </a:rPr>
              <a:t>	</a:t>
            </a:r>
            <a:r>
              <a:rPr lang="en-CA" sz="2000" b="1" dirty="0">
                <a:latin typeface="Arial" panose="020B0604020202020204" pitchFamily="34" charset="0"/>
                <a:cs typeface="Arial" panose="020B0604020202020204" pitchFamily="34" charset="0"/>
              </a:rPr>
              <a:t>Celebrate participation</a:t>
            </a:r>
          </a:p>
          <a:p>
            <a:pPr marL="1084263" marR="5080" algn="l">
              <a:lnSpc>
                <a:spcPct val="100000"/>
              </a:lnSpc>
              <a:spcBef>
                <a:spcPts val="625"/>
              </a:spcBef>
            </a:pPr>
            <a:r>
              <a:rPr lang="en-CA" sz="2000" dirty="0">
                <a:latin typeface="Arial" panose="020B0604020202020204" pitchFamily="34" charset="0"/>
                <a:cs typeface="Arial" panose="020B0604020202020204" pitchFamily="34" charset="0"/>
              </a:rPr>
              <a:t>Highlight </a:t>
            </a:r>
            <a:r>
              <a:rPr lang="en-CA" sz="1900" dirty="0">
                <a:solidFill>
                  <a:srgbClr val="222222"/>
                </a:solidFill>
                <a:latin typeface="Arial" panose="020B0604020202020204" pitchFamily="34" charset="0"/>
                <a:cs typeface="Arial" panose="020B0604020202020204" pitchFamily="34" charset="0"/>
              </a:rPr>
              <a:t>the students' real impact on science to build excitement.</a:t>
            </a:r>
            <a:endParaRPr lang="en-CA" sz="1900" dirty="0">
              <a:latin typeface="Arial" panose="020B0604020202020204" pitchFamily="34" charset="0"/>
              <a:cs typeface="Arial" panose="020B0604020202020204" pitchFamily="34" charset="0"/>
            </a:endParaRPr>
          </a:p>
          <a:p>
            <a:pPr marL="1384300" marR="206375" indent="-300038" algn="l">
              <a:lnSpc>
                <a:spcPct val="100000"/>
              </a:lnSpc>
              <a:spcBef>
                <a:spcPts val="735"/>
              </a:spcBef>
              <a:buChar char="•"/>
            </a:pPr>
            <a:r>
              <a:rPr lang="en-CA" sz="1900" dirty="0">
                <a:latin typeface="Arial" panose="020B0604020202020204" pitchFamily="34" charset="0"/>
                <a:cs typeface="Arial" panose="020B0604020202020204" pitchFamily="34" charset="0"/>
              </a:rPr>
              <a:t>Create a class display board or certificates of contribution.</a:t>
            </a:r>
          </a:p>
          <a:p>
            <a:pPr marL="955040" marR="141605">
              <a:lnSpc>
                <a:spcPts val="2280"/>
              </a:lnSpc>
              <a:spcBef>
                <a:spcPts val="75"/>
              </a:spcBef>
            </a:pPr>
            <a:endParaRPr sz="1900" dirty="0">
              <a:latin typeface="Arial" panose="020B0604020202020204" pitchFamily="34" charset="0"/>
              <a:cs typeface="Arial" panose="020B0604020202020204" pitchFamily="34" charset="0"/>
            </a:endParaRPr>
          </a:p>
        </p:txBody>
      </p:sp>
      <p:sp>
        <p:nvSpPr>
          <p:cNvPr id="6" name="object 6"/>
          <p:cNvSpPr txBox="1"/>
          <p:nvPr/>
        </p:nvSpPr>
        <p:spPr>
          <a:xfrm>
            <a:off x="6037790" y="7993786"/>
            <a:ext cx="4951730" cy="1181734"/>
          </a:xfrm>
          <a:prstGeom prst="rect">
            <a:avLst/>
          </a:prstGeom>
        </p:spPr>
        <p:txBody>
          <a:bodyPr vert="horz" wrap="square" lIns="0" tIns="12065" rIns="0" bIns="0" rtlCol="0">
            <a:spAutoFit/>
          </a:bodyPr>
          <a:lstStyle/>
          <a:p>
            <a:pPr marL="1246188" marR="5080" indent="-254000" algn="l">
              <a:lnSpc>
                <a:spcPct val="100000"/>
              </a:lnSpc>
              <a:spcBef>
                <a:spcPts val="95"/>
              </a:spcBef>
              <a:spcAft>
                <a:spcPts val="600"/>
              </a:spcAft>
              <a:buChar char="•"/>
            </a:pPr>
            <a:r>
              <a:rPr sz="1900" dirty="0">
                <a:latin typeface="Arial" panose="020B0604020202020204" pitchFamily="34" charset="0"/>
                <a:cs typeface="Arial" panose="020B0604020202020204" pitchFamily="34" charset="0"/>
              </a:rPr>
              <a:t>Share the details of this class</a:t>
            </a:r>
            <a:r>
              <a:rPr lang="en-CA" sz="1900" dirty="0">
                <a:latin typeface="Arial" panose="020B0604020202020204" pitchFamily="34" charset="0"/>
                <a:cs typeface="Arial" panose="020B0604020202020204" pitchFamily="34" charset="0"/>
              </a:rPr>
              <a:t> </a:t>
            </a:r>
            <a:r>
              <a:rPr sz="1900" dirty="0">
                <a:latin typeface="Arial" panose="020B0604020202020204" pitchFamily="34" charset="0"/>
                <a:cs typeface="Arial" panose="020B0604020202020204" pitchFamily="34" charset="0"/>
              </a:rPr>
              <a:t>project with other classes in the</a:t>
            </a:r>
            <a:r>
              <a:rPr lang="en-CA" sz="1900" dirty="0">
                <a:latin typeface="Arial" panose="020B0604020202020204" pitchFamily="34" charset="0"/>
                <a:cs typeface="Arial" panose="020B0604020202020204" pitchFamily="34" charset="0"/>
              </a:rPr>
              <a:t> </a:t>
            </a:r>
            <a:r>
              <a:rPr sz="1900" dirty="0">
                <a:latin typeface="Arial" panose="020B0604020202020204" pitchFamily="34" charset="0"/>
                <a:cs typeface="Arial" panose="020B0604020202020204" pitchFamily="34" charset="0"/>
              </a:rPr>
              <a:t>school. See extension activity 2 for more information.</a:t>
            </a:r>
          </a:p>
        </p:txBody>
      </p:sp>
      <p:sp>
        <p:nvSpPr>
          <p:cNvPr id="8" name="object 8"/>
          <p:cNvSpPr txBox="1"/>
          <p:nvPr/>
        </p:nvSpPr>
        <p:spPr>
          <a:xfrm>
            <a:off x="6042961" y="9344830"/>
            <a:ext cx="4897795" cy="968214"/>
          </a:xfrm>
          <a:prstGeom prst="rect">
            <a:avLst/>
          </a:prstGeom>
        </p:spPr>
        <p:txBody>
          <a:bodyPr vert="horz" wrap="square" lIns="0" tIns="74930" rIns="0" bIns="0" rtlCol="0">
            <a:spAutoFit/>
          </a:bodyPr>
          <a:lstStyle/>
          <a:p>
            <a:pPr marL="992188" indent="-969963">
              <a:spcBef>
                <a:spcPts val="590"/>
              </a:spcBef>
            </a:pPr>
            <a:r>
              <a:rPr lang="en-CA" sz="2000" b="1" dirty="0">
                <a:solidFill>
                  <a:srgbClr val="00728F"/>
                </a:solidFill>
                <a:latin typeface="Arial" panose="020B0604020202020204" pitchFamily="34" charset="0"/>
                <a:cs typeface="Arial" panose="020B0604020202020204" pitchFamily="34" charset="0"/>
              </a:rPr>
              <a:t>Step 7	</a:t>
            </a:r>
            <a:r>
              <a:rPr sz="1900" spc="55" dirty="0">
                <a:solidFill>
                  <a:srgbClr val="222222"/>
                </a:solidFill>
                <a:latin typeface="Tahoma"/>
                <a:cs typeface="Tahoma"/>
              </a:rPr>
              <a:t>Students</a:t>
            </a:r>
            <a:r>
              <a:rPr sz="1900" spc="-80" dirty="0">
                <a:solidFill>
                  <a:srgbClr val="222222"/>
                </a:solidFill>
                <a:latin typeface="Tahoma"/>
                <a:cs typeface="Tahoma"/>
              </a:rPr>
              <a:t> </a:t>
            </a:r>
            <a:r>
              <a:rPr sz="1900" spc="70" dirty="0">
                <a:solidFill>
                  <a:srgbClr val="222222"/>
                </a:solidFill>
                <a:latin typeface="Tahoma"/>
                <a:cs typeface="Tahoma"/>
              </a:rPr>
              <a:t>complete</a:t>
            </a:r>
            <a:r>
              <a:rPr sz="1900" spc="-75" dirty="0">
                <a:solidFill>
                  <a:srgbClr val="222222"/>
                </a:solidFill>
                <a:latin typeface="Tahoma"/>
                <a:cs typeface="Tahoma"/>
              </a:rPr>
              <a:t> </a:t>
            </a:r>
            <a:r>
              <a:rPr sz="1900" spc="60" dirty="0">
                <a:solidFill>
                  <a:srgbClr val="222222"/>
                </a:solidFill>
                <a:latin typeface="Tahoma"/>
                <a:cs typeface="Tahoma"/>
              </a:rPr>
              <a:t>their</a:t>
            </a:r>
            <a:r>
              <a:rPr sz="1900" spc="-85" dirty="0">
                <a:solidFill>
                  <a:srgbClr val="222222"/>
                </a:solidFill>
                <a:latin typeface="Tahoma"/>
                <a:cs typeface="Tahoma"/>
              </a:rPr>
              <a:t> </a:t>
            </a:r>
            <a:r>
              <a:rPr sz="1900" spc="-20" dirty="0">
                <a:solidFill>
                  <a:srgbClr val="222222"/>
                </a:solidFill>
                <a:latin typeface="Tahoma"/>
                <a:cs typeface="Tahoma"/>
              </a:rPr>
              <a:t>self</a:t>
            </a:r>
            <a:r>
              <a:rPr lang="en-CA" sz="1900" dirty="0">
                <a:latin typeface="Tahoma"/>
                <a:cs typeface="Tahoma"/>
              </a:rPr>
              <a:t> </a:t>
            </a:r>
            <a:r>
              <a:rPr sz="1900" spc="60" dirty="0">
                <a:solidFill>
                  <a:srgbClr val="222222"/>
                </a:solidFill>
                <a:latin typeface="Tahoma"/>
                <a:cs typeface="Tahoma"/>
              </a:rPr>
              <a:t>assessment</a:t>
            </a:r>
            <a:r>
              <a:rPr sz="1900" spc="-50" dirty="0">
                <a:solidFill>
                  <a:srgbClr val="222222"/>
                </a:solidFill>
                <a:latin typeface="Tahoma"/>
                <a:cs typeface="Tahoma"/>
              </a:rPr>
              <a:t> </a:t>
            </a:r>
            <a:r>
              <a:rPr sz="1900" spc="70" dirty="0">
                <a:solidFill>
                  <a:srgbClr val="222222"/>
                </a:solidFill>
                <a:latin typeface="Tahoma"/>
                <a:cs typeface="Tahoma"/>
              </a:rPr>
              <a:t>rubric</a:t>
            </a:r>
            <a:r>
              <a:rPr sz="1900" spc="-50" dirty="0">
                <a:solidFill>
                  <a:srgbClr val="222222"/>
                </a:solidFill>
                <a:latin typeface="Tahoma"/>
                <a:cs typeface="Tahoma"/>
              </a:rPr>
              <a:t> </a:t>
            </a:r>
            <a:r>
              <a:rPr sz="1900" spc="80" dirty="0">
                <a:solidFill>
                  <a:srgbClr val="222222"/>
                </a:solidFill>
                <a:latin typeface="Tahoma"/>
                <a:cs typeface="Tahoma"/>
              </a:rPr>
              <a:t>and</a:t>
            </a:r>
            <a:r>
              <a:rPr sz="1900" spc="-50" dirty="0">
                <a:solidFill>
                  <a:srgbClr val="222222"/>
                </a:solidFill>
                <a:latin typeface="Tahoma"/>
                <a:cs typeface="Tahoma"/>
              </a:rPr>
              <a:t> </a:t>
            </a:r>
            <a:r>
              <a:rPr sz="1900" dirty="0">
                <a:solidFill>
                  <a:srgbClr val="222222"/>
                </a:solidFill>
                <a:latin typeface="Tahoma"/>
                <a:cs typeface="Tahoma"/>
              </a:rPr>
              <a:t>exit</a:t>
            </a:r>
            <a:r>
              <a:rPr sz="1900" spc="-45" dirty="0">
                <a:solidFill>
                  <a:srgbClr val="222222"/>
                </a:solidFill>
                <a:latin typeface="Tahoma"/>
                <a:cs typeface="Tahoma"/>
              </a:rPr>
              <a:t> </a:t>
            </a:r>
            <a:r>
              <a:rPr sz="1900" spc="-10" dirty="0">
                <a:solidFill>
                  <a:srgbClr val="222222"/>
                </a:solidFill>
                <a:latin typeface="Tahoma"/>
                <a:cs typeface="Tahoma"/>
              </a:rPr>
              <a:t>ticket </a:t>
            </a:r>
            <a:r>
              <a:rPr sz="1900" spc="90" dirty="0">
                <a:solidFill>
                  <a:srgbClr val="222222"/>
                </a:solidFill>
                <a:latin typeface="Tahoma"/>
                <a:cs typeface="Tahoma"/>
              </a:rPr>
              <a:t>on</a:t>
            </a:r>
            <a:r>
              <a:rPr sz="1900" spc="-95" dirty="0">
                <a:solidFill>
                  <a:srgbClr val="222222"/>
                </a:solidFill>
                <a:latin typeface="Tahoma"/>
                <a:cs typeface="Tahoma"/>
              </a:rPr>
              <a:t> </a:t>
            </a:r>
            <a:r>
              <a:rPr sz="1900" spc="60" dirty="0">
                <a:solidFill>
                  <a:srgbClr val="222222"/>
                </a:solidFill>
                <a:latin typeface="Tahoma"/>
                <a:cs typeface="Tahoma"/>
              </a:rPr>
              <a:t>the</a:t>
            </a:r>
            <a:r>
              <a:rPr sz="1900" spc="-90" dirty="0">
                <a:solidFill>
                  <a:srgbClr val="222222"/>
                </a:solidFill>
                <a:latin typeface="Tahoma"/>
                <a:cs typeface="Tahoma"/>
              </a:rPr>
              <a:t> </a:t>
            </a:r>
            <a:r>
              <a:rPr sz="1900" spc="50" dirty="0">
                <a:solidFill>
                  <a:srgbClr val="222222"/>
                </a:solidFill>
                <a:latin typeface="Tahoma"/>
                <a:cs typeface="Tahoma"/>
              </a:rPr>
              <a:t>back</a:t>
            </a:r>
            <a:r>
              <a:rPr sz="1900" spc="-95" dirty="0">
                <a:solidFill>
                  <a:srgbClr val="222222"/>
                </a:solidFill>
                <a:latin typeface="Tahoma"/>
                <a:cs typeface="Tahoma"/>
              </a:rPr>
              <a:t> </a:t>
            </a:r>
            <a:r>
              <a:rPr sz="1900" spc="60" dirty="0">
                <a:solidFill>
                  <a:srgbClr val="222222"/>
                </a:solidFill>
                <a:latin typeface="Tahoma"/>
                <a:cs typeface="Tahoma"/>
              </a:rPr>
              <a:t>of</a:t>
            </a:r>
            <a:r>
              <a:rPr sz="1900" spc="-95" dirty="0">
                <a:solidFill>
                  <a:srgbClr val="222222"/>
                </a:solidFill>
                <a:latin typeface="Tahoma"/>
                <a:cs typeface="Tahoma"/>
              </a:rPr>
              <a:t> </a:t>
            </a:r>
            <a:r>
              <a:rPr sz="1900" spc="60" dirty="0">
                <a:solidFill>
                  <a:srgbClr val="222222"/>
                </a:solidFill>
                <a:latin typeface="Tahoma"/>
                <a:cs typeface="Tahoma"/>
              </a:rPr>
              <a:t>the</a:t>
            </a:r>
            <a:r>
              <a:rPr sz="1900" spc="-95" dirty="0">
                <a:solidFill>
                  <a:srgbClr val="222222"/>
                </a:solidFill>
                <a:latin typeface="Tahoma"/>
                <a:cs typeface="Tahoma"/>
              </a:rPr>
              <a:t> </a:t>
            </a:r>
            <a:r>
              <a:rPr sz="1900" spc="80" dirty="0">
                <a:solidFill>
                  <a:srgbClr val="222222"/>
                </a:solidFill>
                <a:latin typeface="Tahoma"/>
                <a:cs typeface="Tahoma"/>
              </a:rPr>
              <a:t>Mission</a:t>
            </a:r>
            <a:r>
              <a:rPr sz="1900" spc="-95" dirty="0">
                <a:solidFill>
                  <a:srgbClr val="222222"/>
                </a:solidFill>
                <a:latin typeface="Tahoma"/>
                <a:cs typeface="Tahoma"/>
              </a:rPr>
              <a:t> </a:t>
            </a:r>
            <a:r>
              <a:rPr sz="1900" spc="-65" dirty="0">
                <a:solidFill>
                  <a:srgbClr val="222222"/>
                </a:solidFill>
                <a:latin typeface="Tahoma"/>
                <a:cs typeface="Tahoma"/>
              </a:rPr>
              <a:t>#6</a:t>
            </a:r>
            <a:r>
              <a:rPr sz="1900" spc="-95" dirty="0">
                <a:solidFill>
                  <a:srgbClr val="222222"/>
                </a:solidFill>
                <a:latin typeface="Tahoma"/>
                <a:cs typeface="Tahoma"/>
              </a:rPr>
              <a:t> </a:t>
            </a:r>
            <a:r>
              <a:rPr sz="1900" spc="-10" dirty="0">
                <a:solidFill>
                  <a:srgbClr val="222222"/>
                </a:solidFill>
                <a:latin typeface="Tahoma"/>
                <a:cs typeface="Tahoma"/>
              </a:rPr>
              <a:t>card.</a:t>
            </a:r>
            <a:endParaRPr sz="1900" dirty="0">
              <a:latin typeface="Tahoma"/>
              <a:cs typeface="Tahoma"/>
            </a:endParaRPr>
          </a:p>
        </p:txBody>
      </p:sp>
      <p:pic>
        <p:nvPicPr>
          <p:cNvPr id="9" name="object 9"/>
          <p:cNvPicPr/>
          <p:nvPr/>
        </p:nvPicPr>
        <p:blipFill>
          <a:blip r:embed="rId4" cstate="print"/>
          <a:stretch>
            <a:fillRect/>
          </a:stretch>
        </p:blipFill>
        <p:spPr>
          <a:xfrm>
            <a:off x="5556325" y="115284"/>
            <a:ext cx="6946142" cy="8341306"/>
          </a:xfrm>
          <a:prstGeom prst="rect">
            <a:avLst/>
          </a:prstGeom>
        </p:spPr>
      </p:pic>
      <p:sp>
        <p:nvSpPr>
          <p:cNvPr id="16" name="object 10">
            <a:extLst>
              <a:ext uri="{FF2B5EF4-FFF2-40B4-BE49-F238E27FC236}">
                <a16:creationId xmlns:a16="http://schemas.microsoft.com/office/drawing/2014/main" id="{8A77B950-D58E-2DEC-16C7-6790DCA0884E}"/>
              </a:ext>
            </a:extLst>
          </p:cNvPr>
          <p:cNvSpPr txBox="1">
            <a:spLocks noGrp="1"/>
          </p:cNvSpPr>
          <p:nvPr>
            <p:ph type="ftr" sz="quarter" idx="10"/>
          </p:nvPr>
        </p:nvSpPr>
        <p:spPr>
          <a:xfrm>
            <a:off x="925249" y="10939744"/>
            <a:ext cx="5575935" cy="233397"/>
          </a:xfrm>
          <a:prstGeom prst="rect">
            <a:avLst/>
          </a:prstGeom>
        </p:spPr>
        <p:txBody>
          <a:bodyPr vert="horz" wrap="square" lIns="0" tIns="25400" rIns="0" bIns="0" rtlCol="0">
            <a:spAutoFit/>
          </a:bodyPr>
          <a:lstStyle/>
          <a:p>
            <a:pPr marL="12700">
              <a:lnSpc>
                <a:spcPct val="100000"/>
              </a:lnSpc>
              <a:spcBef>
                <a:spcPts val="200"/>
              </a:spcBef>
            </a:pPr>
            <a:r>
              <a:rPr dirty="0">
                <a:latin typeface="Arial" panose="020B0604020202020204" pitchFamily="34" charset="0"/>
                <a:cs typeface="Arial" panose="020B0604020202020204" pitchFamily="34" charset="0"/>
              </a:rPr>
              <a:t>Mission: Explore to Restore — Living Planet Report Canada for Kids</a:t>
            </a:r>
          </a:p>
        </p:txBody>
      </p:sp>
      <p:sp>
        <p:nvSpPr>
          <p:cNvPr id="17" name="object 11">
            <a:extLst>
              <a:ext uri="{FF2B5EF4-FFF2-40B4-BE49-F238E27FC236}">
                <a16:creationId xmlns:a16="http://schemas.microsoft.com/office/drawing/2014/main" id="{C8BC43A4-9D7C-8FC8-D8A9-AA7D1A85D921}"/>
              </a:ext>
            </a:extLst>
          </p:cNvPr>
          <p:cNvSpPr txBox="1">
            <a:spLocks noGrp="1"/>
          </p:cNvSpPr>
          <p:nvPr>
            <p:ph type="sldNum" sz="quarter" idx="11"/>
          </p:nvPr>
        </p:nvSpPr>
        <p:spPr>
          <a:xfrm>
            <a:off x="18987498" y="10946867"/>
            <a:ext cx="187959" cy="233397"/>
          </a:xfrm>
          <a:prstGeom prst="rect">
            <a:avLst/>
          </a:prstGeom>
        </p:spPr>
        <p:txBody>
          <a:bodyPr vert="horz" wrap="square" lIns="0" tIns="25400" rIns="0" bIns="0" rtlCol="0">
            <a:spAutoFit/>
          </a:bodyPr>
          <a:lstStyle/>
          <a:p>
            <a:pPr marL="38100">
              <a:lnSpc>
                <a:spcPct val="100000"/>
              </a:lnSpc>
              <a:spcBef>
                <a:spcPts val="200"/>
              </a:spcBef>
            </a:pPr>
            <a:fld id="{81D60167-4931-47E6-BA6A-407CBD079E47}" type="slidenum">
              <a:rPr dirty="0">
                <a:latin typeface="Arial" panose="020B0604020202020204" pitchFamily="34" charset="0"/>
                <a:cs typeface="Arial" panose="020B0604020202020204" pitchFamily="34" charset="0"/>
              </a:rPr>
              <a:t>6</a:t>
            </a:fld>
            <a:endParaRPr dirty="0">
              <a:latin typeface="Arial" panose="020B0604020202020204" pitchFamily="34" charset="0"/>
              <a:cs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sz="half" idx="3"/>
          </p:nvPr>
        </p:nvSpPr>
        <p:spPr>
          <a:xfrm>
            <a:off x="13243441" y="2274889"/>
            <a:ext cx="5804534" cy="7852791"/>
          </a:xfrm>
          <a:prstGeom prst="rect">
            <a:avLst/>
          </a:prstGeom>
        </p:spPr>
        <p:txBody>
          <a:bodyPr vert="horz" wrap="square" lIns="0" tIns="268605" rIns="0" bIns="0" rtlCol="0">
            <a:spAutoFit/>
          </a:bodyPr>
          <a:lstStyle/>
          <a:p>
            <a:pPr marL="436245" indent="-423545">
              <a:lnSpc>
                <a:spcPct val="100000"/>
              </a:lnSpc>
              <a:spcBef>
                <a:spcPts val="2115"/>
              </a:spcBef>
              <a:buAutoNum type="arabicPeriod" startAt="2"/>
              <a:tabLst>
                <a:tab pos="436245" algn="l"/>
              </a:tabLst>
            </a:pPr>
            <a:r>
              <a:rPr b="1" dirty="0">
                <a:latin typeface="Arial" panose="020B0604020202020204" pitchFamily="34" charset="0"/>
                <a:cs typeface="Arial" panose="020B0604020202020204" pitchFamily="34" charset="0"/>
              </a:rPr>
              <a:t>Share your adventure</a:t>
            </a:r>
          </a:p>
          <a:p>
            <a:pPr marL="436245" marR="583565">
              <a:lnSpc>
                <a:spcPct val="100000"/>
              </a:lnSpc>
              <a:spcBef>
                <a:spcPts val="1250"/>
              </a:spcBef>
            </a:pPr>
            <a:r>
              <a:rPr sz="1900" dirty="0">
                <a:solidFill>
                  <a:srgbClr val="000000"/>
                </a:solidFill>
                <a:latin typeface="Arial" panose="020B0604020202020204" pitchFamily="34" charset="0"/>
                <a:cs typeface="Arial" panose="020B0604020202020204" pitchFamily="34" charset="0"/>
              </a:rPr>
              <a:t>Students communicate their findings to an authentic audience.</a:t>
            </a:r>
            <a:endParaRPr sz="1900" dirty="0">
              <a:latin typeface="Arial" panose="020B0604020202020204" pitchFamily="34" charset="0"/>
              <a:cs typeface="Arial" panose="020B0604020202020204" pitchFamily="34" charset="0"/>
            </a:endParaRPr>
          </a:p>
          <a:p>
            <a:pPr marL="436245">
              <a:lnSpc>
                <a:spcPct val="100000"/>
              </a:lnSpc>
              <a:spcBef>
                <a:spcPts val="1245"/>
              </a:spcBef>
            </a:pPr>
            <a:r>
              <a:rPr sz="2450" b="1" dirty="0">
                <a:solidFill>
                  <a:srgbClr val="222222"/>
                </a:solidFill>
                <a:latin typeface="Arial" panose="020B0604020202020204" pitchFamily="34" charset="0"/>
                <a:cs typeface="Arial" panose="020B0604020202020204" pitchFamily="34" charset="0"/>
              </a:rPr>
              <a:t>Instructions:</a:t>
            </a:r>
            <a:endParaRPr sz="2450" b="1" dirty="0">
              <a:latin typeface="Arial" panose="020B0604020202020204" pitchFamily="34" charset="0"/>
              <a:cs typeface="Arial" panose="020B0604020202020204" pitchFamily="34" charset="0"/>
            </a:endParaRPr>
          </a:p>
          <a:p>
            <a:pPr marL="624840" marR="5080" lvl="1" indent="-188595">
              <a:lnSpc>
                <a:spcPct val="100000"/>
              </a:lnSpc>
              <a:spcBef>
                <a:spcPts val="259"/>
              </a:spcBef>
              <a:buChar char="•"/>
              <a:tabLst>
                <a:tab pos="624840" algn="l"/>
              </a:tabLst>
            </a:pPr>
            <a:r>
              <a:rPr sz="1900" dirty="0">
                <a:latin typeface="Arial" panose="020B0604020202020204" pitchFamily="34" charset="0"/>
                <a:cs typeface="Arial" panose="020B0604020202020204" pitchFamily="34" charset="0"/>
              </a:rPr>
              <a:t>Students create a short product to share what they learned from their monitoring project.</a:t>
            </a:r>
          </a:p>
          <a:p>
            <a:pPr marL="624840" lvl="1" indent="-188595">
              <a:lnSpc>
                <a:spcPct val="100000"/>
              </a:lnSpc>
              <a:spcBef>
                <a:spcPts val="730"/>
              </a:spcBef>
              <a:buChar char="•"/>
              <a:tabLst>
                <a:tab pos="624840" algn="l"/>
              </a:tabLst>
            </a:pPr>
            <a:r>
              <a:rPr sz="1900" dirty="0">
                <a:latin typeface="Arial" panose="020B0604020202020204" pitchFamily="34" charset="0"/>
                <a:cs typeface="Arial" panose="020B0604020202020204" pitchFamily="34" charset="0"/>
              </a:rPr>
              <a:t>This could include:</a:t>
            </a:r>
          </a:p>
          <a:p>
            <a:pPr marL="908050" lvl="2" indent="-188595">
              <a:lnSpc>
                <a:spcPts val="2280"/>
              </a:lnSpc>
              <a:spcBef>
                <a:spcPts val="370"/>
              </a:spcBef>
              <a:buChar char="•"/>
              <a:tabLst>
                <a:tab pos="908050" algn="l"/>
              </a:tabLst>
            </a:pPr>
            <a:r>
              <a:rPr sz="1900" dirty="0">
                <a:latin typeface="Arial" panose="020B0604020202020204" pitchFamily="34" charset="0"/>
                <a:cs typeface="Arial" panose="020B0604020202020204" pitchFamily="34" charset="0"/>
              </a:rPr>
              <a:t>a mini poster</a:t>
            </a:r>
          </a:p>
          <a:p>
            <a:pPr marL="908050" lvl="2" indent="-188595">
              <a:lnSpc>
                <a:spcPts val="2275"/>
              </a:lnSpc>
              <a:buChar char="•"/>
              <a:tabLst>
                <a:tab pos="908050" algn="l"/>
              </a:tabLst>
            </a:pPr>
            <a:r>
              <a:rPr sz="1900" dirty="0">
                <a:latin typeface="Arial" panose="020B0604020202020204" pitchFamily="34" charset="0"/>
                <a:cs typeface="Arial" panose="020B0604020202020204" pitchFamily="34" charset="0"/>
              </a:rPr>
              <a:t>a short presentation</a:t>
            </a:r>
          </a:p>
          <a:p>
            <a:pPr marL="908050" lvl="2" indent="-188595">
              <a:lnSpc>
                <a:spcPts val="2275"/>
              </a:lnSpc>
              <a:buChar char="•"/>
              <a:tabLst>
                <a:tab pos="908050" algn="l"/>
              </a:tabLst>
            </a:pPr>
            <a:r>
              <a:rPr sz="1900" dirty="0">
                <a:latin typeface="Arial" panose="020B0604020202020204" pitchFamily="34" charset="0"/>
                <a:cs typeface="Arial" panose="020B0604020202020204" pitchFamily="34" charset="0"/>
              </a:rPr>
              <a:t>a class bulletin board display</a:t>
            </a:r>
          </a:p>
          <a:p>
            <a:pPr marL="908050" lvl="2" indent="-188595">
              <a:lnSpc>
                <a:spcPts val="2280"/>
              </a:lnSpc>
              <a:buChar char="•"/>
              <a:tabLst>
                <a:tab pos="908050" algn="l"/>
              </a:tabLst>
            </a:pPr>
            <a:r>
              <a:rPr sz="1900" dirty="0">
                <a:latin typeface="Arial" panose="020B0604020202020204" pitchFamily="34" charset="0"/>
                <a:cs typeface="Arial" panose="020B0604020202020204" pitchFamily="34" charset="0"/>
              </a:rPr>
              <a:t>a digital slide</a:t>
            </a:r>
          </a:p>
          <a:p>
            <a:pPr marL="436245">
              <a:lnSpc>
                <a:spcPct val="100000"/>
              </a:lnSpc>
              <a:spcBef>
                <a:spcPts val="1480"/>
              </a:spcBef>
            </a:pPr>
            <a:r>
              <a:rPr sz="1900" dirty="0">
                <a:solidFill>
                  <a:srgbClr val="000000"/>
                </a:solidFill>
                <a:latin typeface="Arial" panose="020B0604020202020204" pitchFamily="34" charset="0"/>
                <a:cs typeface="Arial" panose="020B0604020202020204" pitchFamily="34" charset="0"/>
              </a:rPr>
              <a:t>Students should include:</a:t>
            </a:r>
            <a:endParaRPr sz="1900" dirty="0">
              <a:latin typeface="Arial" panose="020B0604020202020204" pitchFamily="34" charset="0"/>
              <a:cs typeface="Arial" panose="020B0604020202020204" pitchFamily="34" charset="0"/>
            </a:endParaRPr>
          </a:p>
          <a:p>
            <a:pPr marL="908050" lvl="2" indent="-188595">
              <a:lnSpc>
                <a:spcPts val="2280"/>
              </a:lnSpc>
              <a:spcBef>
                <a:spcPts val="365"/>
              </a:spcBef>
              <a:buChar char="•"/>
              <a:tabLst>
                <a:tab pos="908050" algn="l"/>
              </a:tabLst>
            </a:pPr>
            <a:r>
              <a:rPr sz="1900" dirty="0">
                <a:latin typeface="Arial" panose="020B0604020202020204" pitchFamily="34" charset="0"/>
                <a:cs typeface="Arial" panose="020B0604020202020204" pitchFamily="34" charset="0"/>
              </a:rPr>
              <a:t>the species or wildlife they observed</a:t>
            </a:r>
          </a:p>
          <a:p>
            <a:pPr marL="908050" lvl="2" indent="-188595">
              <a:lnSpc>
                <a:spcPts val="2275"/>
              </a:lnSpc>
              <a:buChar char="•"/>
              <a:tabLst>
                <a:tab pos="908050" algn="l"/>
              </a:tabLst>
            </a:pPr>
            <a:r>
              <a:rPr sz="1900" dirty="0">
                <a:latin typeface="Arial" panose="020B0604020202020204" pitchFamily="34" charset="0"/>
                <a:cs typeface="Arial" panose="020B0604020202020204" pitchFamily="34" charset="0"/>
              </a:rPr>
              <a:t>where observations took place</a:t>
            </a:r>
          </a:p>
          <a:p>
            <a:pPr marL="908050" lvl="2" indent="-188595">
              <a:lnSpc>
                <a:spcPts val="2280"/>
              </a:lnSpc>
              <a:buChar char="•"/>
              <a:tabLst>
                <a:tab pos="908050" algn="l"/>
              </a:tabLst>
            </a:pPr>
            <a:r>
              <a:rPr sz="1900" dirty="0">
                <a:latin typeface="Arial" panose="020B0604020202020204" pitchFamily="34" charset="0"/>
                <a:cs typeface="Arial" panose="020B0604020202020204" pitchFamily="34" charset="0"/>
              </a:rPr>
              <a:t>why citizen science helps researchers</a:t>
            </a:r>
          </a:p>
          <a:p>
            <a:pPr marL="436245">
              <a:lnSpc>
                <a:spcPct val="100000"/>
              </a:lnSpc>
              <a:spcBef>
                <a:spcPts val="735"/>
              </a:spcBef>
            </a:pPr>
            <a:r>
              <a:rPr sz="1900" dirty="0">
                <a:solidFill>
                  <a:srgbClr val="000000"/>
                </a:solidFill>
                <a:latin typeface="Arial" panose="020B0604020202020204" pitchFamily="34" charset="0"/>
                <a:cs typeface="Arial" panose="020B0604020202020204" pitchFamily="34" charset="0"/>
              </a:rPr>
              <a:t>Optional authentic audience:</a:t>
            </a:r>
            <a:endParaRPr sz="1900" dirty="0">
              <a:latin typeface="Arial" panose="020B0604020202020204" pitchFamily="34" charset="0"/>
              <a:cs typeface="Arial" panose="020B0604020202020204" pitchFamily="34" charset="0"/>
            </a:endParaRPr>
          </a:p>
          <a:p>
            <a:pPr marL="436245" marR="500380">
              <a:lnSpc>
                <a:spcPct val="100000"/>
              </a:lnSpc>
              <a:spcBef>
                <a:spcPts val="370"/>
              </a:spcBef>
            </a:pPr>
            <a:r>
              <a:rPr sz="1900" dirty="0">
                <a:solidFill>
                  <a:srgbClr val="000000"/>
                </a:solidFill>
                <a:latin typeface="Arial" panose="020B0604020202020204" pitchFamily="34" charset="0"/>
                <a:cs typeface="Arial" panose="020B0604020202020204" pitchFamily="34" charset="0"/>
              </a:rPr>
              <a:t>Students can share their work with another class, families or the school community.</a:t>
            </a:r>
            <a:endParaRPr sz="1900" dirty="0">
              <a:latin typeface="Arial" panose="020B0604020202020204" pitchFamily="34" charset="0"/>
              <a:cs typeface="Arial" panose="020B0604020202020204" pitchFamily="34" charset="0"/>
            </a:endParaRPr>
          </a:p>
          <a:p>
            <a:pPr marL="436245">
              <a:spcBef>
                <a:spcPts val="1245"/>
              </a:spcBef>
            </a:pPr>
            <a:r>
              <a:rPr sz="2450" b="1" dirty="0">
                <a:solidFill>
                  <a:srgbClr val="222222"/>
                </a:solidFill>
                <a:latin typeface="Arial" panose="020B0604020202020204" pitchFamily="34" charset="0"/>
                <a:cs typeface="Arial" panose="020B0604020202020204" pitchFamily="34" charset="0"/>
              </a:rPr>
              <a:t>Purpose:</a:t>
            </a:r>
          </a:p>
          <a:p>
            <a:pPr marL="436245" marR="313690">
              <a:lnSpc>
                <a:spcPct val="100000"/>
              </a:lnSpc>
              <a:spcBef>
                <a:spcPts val="254"/>
              </a:spcBef>
            </a:pPr>
            <a:r>
              <a:rPr sz="1900" dirty="0">
                <a:solidFill>
                  <a:srgbClr val="000000"/>
                </a:solidFill>
                <a:latin typeface="Arial" panose="020B0604020202020204" pitchFamily="34" charset="0"/>
                <a:cs typeface="Arial" panose="020B0604020202020204" pitchFamily="34" charset="0"/>
              </a:rPr>
              <a:t>Students practice communicating science, an important part of real scientific work.</a:t>
            </a:r>
            <a:endParaRPr sz="1900" dirty="0">
              <a:latin typeface="Arial" panose="020B0604020202020204" pitchFamily="34" charset="0"/>
              <a:cs typeface="Arial" panose="020B0604020202020204" pitchFamily="34" charset="0"/>
            </a:endParaRPr>
          </a:p>
        </p:txBody>
      </p:sp>
      <p:sp>
        <p:nvSpPr>
          <p:cNvPr id="4" name="object 4"/>
          <p:cNvSpPr txBox="1"/>
          <p:nvPr/>
        </p:nvSpPr>
        <p:spPr>
          <a:xfrm>
            <a:off x="929679" y="2871429"/>
            <a:ext cx="5915660" cy="7219284"/>
          </a:xfrm>
          <a:prstGeom prst="rect">
            <a:avLst/>
          </a:prstGeom>
        </p:spPr>
        <p:txBody>
          <a:bodyPr vert="horz" wrap="square" lIns="0" tIns="268605" rIns="0" bIns="0" rtlCol="0">
            <a:spAutoFit/>
          </a:bodyPr>
          <a:lstStyle/>
          <a:p>
            <a:pPr marL="436880" indent="-424180">
              <a:lnSpc>
                <a:spcPct val="100000"/>
              </a:lnSpc>
              <a:spcBef>
                <a:spcPts val="2115"/>
              </a:spcBef>
              <a:buAutoNum type="arabicPeriod"/>
              <a:tabLst>
                <a:tab pos="436880" algn="l"/>
              </a:tabLst>
            </a:pPr>
            <a:r>
              <a:rPr sz="3050" b="1" dirty="0">
                <a:solidFill>
                  <a:srgbClr val="047390"/>
                </a:solidFill>
                <a:latin typeface="Arial" panose="020B0604020202020204" pitchFamily="34" charset="0"/>
                <a:cs typeface="Arial" panose="020B0604020202020204" pitchFamily="34" charset="0"/>
              </a:rPr>
              <a:t>Wildlife data detectives</a:t>
            </a:r>
            <a:endParaRPr sz="3050" b="1" dirty="0">
              <a:latin typeface="Arial" panose="020B0604020202020204" pitchFamily="34" charset="0"/>
              <a:cs typeface="Arial" panose="020B0604020202020204" pitchFamily="34" charset="0"/>
            </a:endParaRPr>
          </a:p>
          <a:p>
            <a:pPr marL="436245" marR="5080">
              <a:lnSpc>
                <a:spcPct val="100000"/>
              </a:lnSpc>
              <a:spcBef>
                <a:spcPts val="1250"/>
              </a:spcBef>
            </a:pPr>
            <a:r>
              <a:rPr sz="1900" dirty="0">
                <a:latin typeface="Arial" panose="020B0604020202020204" pitchFamily="34" charset="0"/>
                <a:cs typeface="Arial" panose="020B0604020202020204" pitchFamily="34" charset="0"/>
              </a:rPr>
              <a:t>Students analyze the observations they collected and look for patterns.</a:t>
            </a:r>
          </a:p>
          <a:p>
            <a:pPr marL="436245">
              <a:lnSpc>
                <a:spcPct val="100000"/>
              </a:lnSpc>
              <a:spcBef>
                <a:spcPts val="1245"/>
              </a:spcBef>
            </a:pPr>
            <a:r>
              <a:rPr sz="2450" b="1" dirty="0">
                <a:solidFill>
                  <a:srgbClr val="222222"/>
                </a:solidFill>
                <a:latin typeface="Arial" panose="020B0604020202020204" pitchFamily="34" charset="0"/>
                <a:cs typeface="Arial" panose="020B0604020202020204" pitchFamily="34" charset="0"/>
              </a:rPr>
              <a:t>Instructions:</a:t>
            </a:r>
            <a:endParaRPr sz="2450" b="1" dirty="0">
              <a:latin typeface="Arial" panose="020B0604020202020204" pitchFamily="34" charset="0"/>
              <a:cs typeface="Arial" panose="020B0604020202020204" pitchFamily="34" charset="0"/>
            </a:endParaRPr>
          </a:p>
          <a:p>
            <a:pPr marL="624840" marR="433070" lvl="1" indent="-188595">
              <a:lnSpc>
                <a:spcPct val="100000"/>
              </a:lnSpc>
              <a:spcBef>
                <a:spcPts val="259"/>
              </a:spcBef>
              <a:buChar char="•"/>
              <a:tabLst>
                <a:tab pos="624840" algn="l"/>
              </a:tabLst>
            </a:pPr>
            <a:r>
              <a:rPr sz="1900" dirty="0">
                <a:latin typeface="Arial" panose="020B0604020202020204" pitchFamily="34" charset="0"/>
                <a:cs typeface="Arial" panose="020B0604020202020204" pitchFamily="34" charset="0"/>
              </a:rPr>
              <a:t>Students review the data they submitted to their project.</a:t>
            </a:r>
          </a:p>
          <a:p>
            <a:pPr marL="624840" marR="88265" lvl="1" indent="-188595">
              <a:lnSpc>
                <a:spcPct val="100000"/>
              </a:lnSpc>
              <a:spcBef>
                <a:spcPts val="360"/>
              </a:spcBef>
              <a:buChar char="•"/>
              <a:tabLst>
                <a:tab pos="624840" algn="l"/>
              </a:tabLst>
            </a:pPr>
            <a:r>
              <a:rPr sz="1900" dirty="0">
                <a:latin typeface="Arial" panose="020B0604020202020204" pitchFamily="34" charset="0"/>
                <a:cs typeface="Arial" panose="020B0604020202020204" pitchFamily="34" charset="0"/>
              </a:rPr>
              <a:t>As a class, create a simple chart or tally showing what was observed (species, location, date, etc.).</a:t>
            </a:r>
          </a:p>
          <a:p>
            <a:pPr marL="624840" lvl="1" indent="-188595">
              <a:lnSpc>
                <a:spcPct val="100000"/>
              </a:lnSpc>
              <a:spcBef>
                <a:spcPts val="360"/>
              </a:spcBef>
              <a:buChar char="•"/>
              <a:tabLst>
                <a:tab pos="624840" algn="l"/>
              </a:tabLst>
            </a:pPr>
            <a:r>
              <a:rPr sz="1900" dirty="0">
                <a:latin typeface="Arial" panose="020B0604020202020204" pitchFamily="34" charset="0"/>
                <a:cs typeface="Arial" panose="020B0604020202020204" pitchFamily="34" charset="0"/>
              </a:rPr>
              <a:t>Students discuss what patterns they notice.</a:t>
            </a:r>
          </a:p>
          <a:p>
            <a:pPr marL="436245">
              <a:lnSpc>
                <a:spcPct val="100000"/>
              </a:lnSpc>
              <a:spcBef>
                <a:spcPts val="1250"/>
              </a:spcBef>
            </a:pPr>
            <a:r>
              <a:rPr sz="2450" b="1" dirty="0">
                <a:solidFill>
                  <a:srgbClr val="222222"/>
                </a:solidFill>
                <a:latin typeface="Arial" panose="020B0604020202020204" pitchFamily="34" charset="0"/>
                <a:cs typeface="Arial" panose="020B0604020202020204" pitchFamily="34" charset="0"/>
              </a:rPr>
              <a:t>Discussion prompts:</a:t>
            </a:r>
            <a:endParaRPr sz="2450" b="1" dirty="0">
              <a:latin typeface="Arial" panose="020B0604020202020204" pitchFamily="34" charset="0"/>
              <a:cs typeface="Arial" panose="020B0604020202020204" pitchFamily="34" charset="0"/>
            </a:endParaRPr>
          </a:p>
          <a:p>
            <a:pPr marL="623570" lvl="1" indent="-187325">
              <a:lnSpc>
                <a:spcPct val="100000"/>
              </a:lnSpc>
              <a:spcBef>
                <a:spcPts val="254"/>
              </a:spcBef>
              <a:buChar char="•"/>
              <a:tabLst>
                <a:tab pos="623570" algn="l"/>
              </a:tabLst>
            </a:pPr>
            <a:r>
              <a:rPr sz="1900" dirty="0">
                <a:latin typeface="Arial" panose="020B0604020202020204" pitchFamily="34" charset="0"/>
                <a:cs typeface="Arial" panose="020B0604020202020204" pitchFamily="34" charset="0"/>
              </a:rPr>
              <a:t>Which species did we observe most often?</a:t>
            </a:r>
          </a:p>
          <a:p>
            <a:pPr marL="623570" marR="520065" lvl="1" indent="-187325">
              <a:lnSpc>
                <a:spcPct val="100000"/>
              </a:lnSpc>
              <a:spcBef>
                <a:spcPts val="370"/>
              </a:spcBef>
              <a:buChar char="•"/>
              <a:tabLst>
                <a:tab pos="624840" algn="l"/>
              </a:tabLst>
            </a:pPr>
            <a:r>
              <a:rPr sz="1900" dirty="0">
                <a:latin typeface="Arial" panose="020B0604020202020204" pitchFamily="34" charset="0"/>
                <a:cs typeface="Arial" panose="020B0604020202020204" pitchFamily="34" charset="0"/>
              </a:rPr>
              <a:t>Were some animals seen in similar places 	over time?</a:t>
            </a:r>
          </a:p>
          <a:p>
            <a:pPr marL="623570" marR="480059" lvl="1" indent="-187325">
              <a:lnSpc>
                <a:spcPct val="100000"/>
              </a:lnSpc>
              <a:spcBef>
                <a:spcPts val="360"/>
              </a:spcBef>
              <a:buChar char="•"/>
              <a:tabLst>
                <a:tab pos="624840" algn="l"/>
              </a:tabLst>
            </a:pPr>
            <a:r>
              <a:rPr sz="1900" dirty="0">
                <a:latin typeface="Arial" panose="020B0604020202020204" pitchFamily="34" charset="0"/>
                <a:cs typeface="Arial" panose="020B0604020202020204" pitchFamily="34" charset="0"/>
              </a:rPr>
              <a:t>What might our observations tell scientists 	about wildlife in our area?</a:t>
            </a:r>
          </a:p>
          <a:p>
            <a:pPr marL="436245">
              <a:lnSpc>
                <a:spcPct val="100000"/>
              </a:lnSpc>
              <a:spcBef>
                <a:spcPts val="1245"/>
              </a:spcBef>
            </a:pPr>
            <a:r>
              <a:rPr sz="2450" b="1" dirty="0">
                <a:solidFill>
                  <a:srgbClr val="222222"/>
                </a:solidFill>
                <a:latin typeface="Arial" panose="020B0604020202020204" pitchFamily="34" charset="0"/>
                <a:cs typeface="Arial" panose="020B0604020202020204" pitchFamily="34" charset="0"/>
              </a:rPr>
              <a:t>Purpose:</a:t>
            </a:r>
            <a:endParaRPr sz="2450" b="1" dirty="0">
              <a:latin typeface="Arial" panose="020B0604020202020204" pitchFamily="34" charset="0"/>
              <a:cs typeface="Arial" panose="020B0604020202020204" pitchFamily="34" charset="0"/>
            </a:endParaRPr>
          </a:p>
          <a:p>
            <a:pPr marL="436245" marR="416559">
              <a:lnSpc>
                <a:spcPct val="100000"/>
              </a:lnSpc>
              <a:spcBef>
                <a:spcPts val="259"/>
              </a:spcBef>
            </a:pPr>
            <a:r>
              <a:rPr sz="1900" dirty="0">
                <a:latin typeface="Arial" panose="020B0604020202020204" pitchFamily="34" charset="0"/>
                <a:cs typeface="Arial" panose="020B0604020202020204" pitchFamily="34" charset="0"/>
              </a:rPr>
              <a:t>Students see how their observations become real data that scientists can study.</a:t>
            </a:r>
          </a:p>
        </p:txBody>
      </p:sp>
      <p:sp>
        <p:nvSpPr>
          <p:cNvPr id="9" name="object 12" descr="$PPTXTitle">
            <a:extLst>
              <a:ext uri="{FF2B5EF4-FFF2-40B4-BE49-F238E27FC236}">
                <a16:creationId xmlns:a16="http://schemas.microsoft.com/office/drawing/2014/main" id="{B4EE0997-C7C7-C755-64B6-41A78972A53C}"/>
              </a:ext>
            </a:extLst>
          </p:cNvPr>
          <p:cNvSpPr txBox="1">
            <a:spLocks/>
          </p:cNvSpPr>
          <p:nvPr/>
        </p:nvSpPr>
        <p:spPr>
          <a:xfrm>
            <a:off x="939894" y="1417826"/>
            <a:ext cx="5262563" cy="1453603"/>
          </a:xfrm>
          <a:prstGeom prst="rect">
            <a:avLst/>
          </a:prstGeom>
        </p:spPr>
        <p:txBody>
          <a:bodyPr vert="horz" wrap="square" lIns="0" tIns="17145" rIns="0" bIns="0" rtlCol="0">
            <a:spAutoFit/>
          </a:bodyPr>
          <a:lstStyle>
            <a:lvl1pPr>
              <a:defRPr>
                <a:latin typeface="+mj-lt"/>
                <a:ea typeface="+mj-ea"/>
                <a:cs typeface="+mj-cs"/>
              </a:defRPr>
            </a:lvl1pPr>
          </a:lstStyle>
          <a:p>
            <a:pPr marL="12700">
              <a:lnSpc>
                <a:spcPts val="5580"/>
              </a:lnSpc>
              <a:spcBef>
                <a:spcPts val="135"/>
              </a:spcBef>
            </a:pPr>
            <a:r>
              <a:rPr lang="en-CA" sz="5900" b="1" dirty="0">
                <a:solidFill>
                  <a:srgbClr val="292899"/>
                </a:solidFill>
                <a:latin typeface="Arial" panose="020B0604020202020204" pitchFamily="34" charset="0"/>
                <a:cs typeface="Arial" panose="020B0604020202020204" pitchFamily="34" charset="0"/>
              </a:rPr>
              <a:t>Extension activities</a:t>
            </a:r>
          </a:p>
        </p:txBody>
      </p:sp>
      <p:pic>
        <p:nvPicPr>
          <p:cNvPr id="10" name="Picture 9" descr="A white line on a black background&#10;&#10;Description automatically generated">
            <a:extLst>
              <a:ext uri="{FF2B5EF4-FFF2-40B4-BE49-F238E27FC236}">
                <a16:creationId xmlns:a16="http://schemas.microsoft.com/office/drawing/2014/main" id="{9ED0436A-530E-635C-03CF-84291B03CC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750" y="-2525695"/>
            <a:ext cx="7772400" cy="3881093"/>
          </a:xfrm>
          <a:prstGeom prst="rect">
            <a:avLst/>
          </a:prstGeom>
        </p:spPr>
      </p:pic>
      <p:pic>
        <p:nvPicPr>
          <p:cNvPr id="11" name="bg object 17">
            <a:extLst>
              <a:ext uri="{FF2B5EF4-FFF2-40B4-BE49-F238E27FC236}">
                <a16:creationId xmlns:a16="http://schemas.microsoft.com/office/drawing/2014/main" id="{58C5A9FA-C565-8F91-E63B-47CEC204A6FA}"/>
              </a:ext>
            </a:extLst>
          </p:cNvPr>
          <p:cNvPicPr/>
          <p:nvPr/>
        </p:nvPicPr>
        <p:blipFill>
          <a:blip r:embed="rId3" cstate="print"/>
          <a:stretch>
            <a:fillRect/>
          </a:stretch>
        </p:blipFill>
        <p:spPr>
          <a:xfrm>
            <a:off x="6717596" y="414647"/>
            <a:ext cx="7330844" cy="5899296"/>
          </a:xfrm>
          <a:prstGeom prst="rect">
            <a:avLst/>
          </a:prstGeom>
        </p:spPr>
      </p:pic>
      <p:pic>
        <p:nvPicPr>
          <p:cNvPr id="12" name="bg object 19">
            <a:extLst>
              <a:ext uri="{FF2B5EF4-FFF2-40B4-BE49-F238E27FC236}">
                <a16:creationId xmlns:a16="http://schemas.microsoft.com/office/drawing/2014/main" id="{D2597891-DDAD-96F8-D7DB-A60790C64A0E}"/>
              </a:ext>
            </a:extLst>
          </p:cNvPr>
          <p:cNvPicPr/>
          <p:nvPr/>
        </p:nvPicPr>
        <p:blipFill>
          <a:blip r:embed="rId4" cstate="print"/>
          <a:stretch>
            <a:fillRect/>
          </a:stretch>
        </p:blipFill>
        <p:spPr>
          <a:xfrm>
            <a:off x="6795604" y="5844963"/>
            <a:ext cx="5607159" cy="4223211"/>
          </a:xfrm>
          <a:prstGeom prst="rect">
            <a:avLst/>
          </a:prstGeom>
        </p:spPr>
      </p:pic>
      <p:sp>
        <p:nvSpPr>
          <p:cNvPr id="13" name="object 10">
            <a:extLst>
              <a:ext uri="{FF2B5EF4-FFF2-40B4-BE49-F238E27FC236}">
                <a16:creationId xmlns:a16="http://schemas.microsoft.com/office/drawing/2014/main" id="{DF5BE06D-0A13-B2F8-8739-52D4DAC367F6}"/>
              </a:ext>
            </a:extLst>
          </p:cNvPr>
          <p:cNvSpPr txBox="1">
            <a:spLocks noGrp="1"/>
          </p:cNvSpPr>
          <p:nvPr>
            <p:ph type="ftr" sz="quarter" idx="5"/>
          </p:nvPr>
        </p:nvSpPr>
        <p:spPr>
          <a:xfrm>
            <a:off x="925249" y="10939744"/>
            <a:ext cx="5575935" cy="233397"/>
          </a:xfrm>
          <a:prstGeom prst="rect">
            <a:avLst/>
          </a:prstGeom>
        </p:spPr>
        <p:txBody>
          <a:bodyPr vert="horz" wrap="square" lIns="0" tIns="25400" rIns="0" bIns="0" rtlCol="0">
            <a:spAutoFit/>
          </a:bodyPr>
          <a:lstStyle/>
          <a:p>
            <a:pPr marL="12700">
              <a:lnSpc>
                <a:spcPct val="100000"/>
              </a:lnSpc>
              <a:spcBef>
                <a:spcPts val="200"/>
              </a:spcBef>
            </a:pPr>
            <a:r>
              <a:rPr dirty="0">
                <a:latin typeface="Arial" panose="020B0604020202020204" pitchFamily="34" charset="0"/>
                <a:cs typeface="Arial" panose="020B0604020202020204" pitchFamily="34" charset="0"/>
              </a:rPr>
              <a:t>Mission: Explore to Restore — Living Planet Report Canada for Kids</a:t>
            </a:r>
          </a:p>
        </p:txBody>
      </p:sp>
      <p:sp>
        <p:nvSpPr>
          <p:cNvPr id="14" name="object 11">
            <a:extLst>
              <a:ext uri="{FF2B5EF4-FFF2-40B4-BE49-F238E27FC236}">
                <a16:creationId xmlns:a16="http://schemas.microsoft.com/office/drawing/2014/main" id="{3E5BA07B-334B-2DCA-BAC5-DB409DAB630A}"/>
              </a:ext>
            </a:extLst>
          </p:cNvPr>
          <p:cNvSpPr txBox="1">
            <a:spLocks noGrp="1"/>
          </p:cNvSpPr>
          <p:nvPr>
            <p:ph type="sldNum" sz="quarter" idx="7"/>
          </p:nvPr>
        </p:nvSpPr>
        <p:spPr>
          <a:xfrm>
            <a:off x="18987498" y="10946867"/>
            <a:ext cx="187959" cy="233397"/>
          </a:xfrm>
          <a:prstGeom prst="rect">
            <a:avLst/>
          </a:prstGeom>
        </p:spPr>
        <p:txBody>
          <a:bodyPr vert="horz" wrap="square" lIns="0" tIns="25400" rIns="0" bIns="0" rtlCol="0">
            <a:spAutoFit/>
          </a:bodyPr>
          <a:lstStyle/>
          <a:p>
            <a:pPr marL="38100">
              <a:lnSpc>
                <a:spcPct val="100000"/>
              </a:lnSpc>
              <a:spcBef>
                <a:spcPts val="200"/>
              </a:spcBef>
            </a:pPr>
            <a:fld id="{81D60167-4931-47E6-BA6A-407CBD079E47}" type="slidenum">
              <a:rPr dirty="0">
                <a:latin typeface="Arial" panose="020B0604020202020204" pitchFamily="34" charset="0"/>
                <a:cs typeface="Arial" panose="020B0604020202020204" pitchFamily="34" charset="0"/>
              </a:rPr>
              <a:t>7</a:t>
            </a:fld>
            <a:endParaRPr dirty="0">
              <a:latin typeface="Arial" panose="020B0604020202020204" pitchFamily="34" charset="0"/>
              <a:cs typeface="Arial" panose="020B060402020202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22222"/>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192</TotalTime>
  <Words>2282</Words>
  <Application>Microsoft Office PowerPoint</Application>
  <PresentationFormat>Custom</PresentationFormat>
  <Paragraphs>139</Paragraphs>
  <Slides>7</Slides>
  <Notes>0</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7</vt:i4>
      </vt:variant>
    </vt:vector>
  </HeadingPairs>
  <TitlesOfParts>
    <vt:vector size="19" baseType="lpstr">
      <vt:lpstr>Arial</vt:lpstr>
      <vt:lpstr>Arial Black</vt:lpstr>
      <vt:lpstr>Arial MT</vt:lpstr>
      <vt:lpstr>Calibri</vt:lpstr>
      <vt:lpstr>Lucida Sans Unicode</vt:lpstr>
      <vt:lpstr>Tahoma</vt:lpstr>
      <vt:lpstr>Trebuchet MS</vt:lpstr>
      <vt:lpstr>Office Theme</vt:lpstr>
      <vt:lpstr>1_Office Theme</vt:lpstr>
      <vt:lpstr>2_Office Theme</vt:lpstr>
      <vt:lpstr>3_Office Theme</vt:lpstr>
      <vt:lpstr>4_Office Theme</vt:lpstr>
      <vt:lpstr>PowerPoint Presentation</vt:lpstr>
      <vt:lpstr>Indigenous perspectives: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Ellen Jakubowski</cp:lastModifiedBy>
  <cp:revision>2</cp:revision>
  <dcterms:created xsi:type="dcterms:W3CDTF">2026-05-20T20:04:06Z</dcterms:created>
  <dcterms:modified xsi:type="dcterms:W3CDTF">2026-05-28T15:00:39Z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verter">
    <vt:lpwstr>SolidFramework v10.0.19910.1</vt:lpwstr>
  </property>
  <property fmtid="{D5CDD505-2E9C-101B-9397-08002B2CF9AE}" pid="3" name="Created">
    <vt:filetime>2026-05-09T00:00:00Z</vt:filetime>
  </property>
  <property fmtid="{D5CDD505-2E9C-101B-9397-08002B2CF9AE}" pid="4" name="Creator">
    <vt:lpwstr>Adobe InDesign 20.5 (Macintosh)</vt:lpwstr>
  </property>
  <property fmtid="{D5CDD505-2E9C-101B-9397-08002B2CF9AE}" pid="5" name="LastSaved">
    <vt:filetime>2026-05-20T00:00:00Z</vt:filetime>
  </property>
  <property fmtid="{D5CDD505-2E9C-101B-9397-08002B2CF9AE}" pid="6" name="Producer">
    <vt:lpwstr>macOS Version 12.7.6 (Build 21H1320) Quartz PDFContext</vt:lpwstr>
  </property>
</Properties>
</file>