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AD16B-83C9-B8C4-730B-BBA71390CD70}" v="28" dt="2026-06-11T16:34:00.7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p:restoredTop sz="94694"/>
  </p:normalViewPr>
  <p:slideViewPr>
    <p:cSldViewPr>
      <p:cViewPr varScale="1">
        <p:scale>
          <a:sx n="62" d="100"/>
          <a:sy n="62" d="100"/>
        </p:scale>
        <p:origin x="69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undo custSel modSld">
      <pc:chgData name="Ellen Jakubowski" userId="8cf2bc80-9027-41f8-8362-140783d782e4" providerId="ADAL" clId="{3367D123-68A0-4B50-8E61-F1328765DF64}" dt="2026-05-27T20:13:39.421" v="10" actId="20577"/>
      <pc:docMkLst>
        <pc:docMk/>
      </pc:docMkLst>
      <pc:sldChg chg="modSp mod">
        <pc:chgData name="Ellen Jakubowski" userId="8cf2bc80-9027-41f8-8362-140783d782e4" providerId="ADAL" clId="{3367D123-68A0-4B50-8E61-F1328765DF64}" dt="2026-05-27T20:11:55.342" v="1" actId="20577"/>
        <pc:sldMkLst>
          <pc:docMk/>
          <pc:sldMk cId="0" sldId="259"/>
        </pc:sldMkLst>
        <pc:graphicFrameChg chg="modGraphic">
          <ac:chgData name="Ellen Jakubowski" userId="8cf2bc80-9027-41f8-8362-140783d782e4" providerId="ADAL" clId="{3367D123-68A0-4B50-8E61-F1328765DF64}" dt="2026-05-27T20:11:55.342" v="1" actId="20577"/>
          <ac:graphicFrameMkLst>
            <pc:docMk/>
            <pc:sldMk cId="0" sldId="259"/>
            <ac:graphicFrameMk id="6" creationId="{00000000-0000-0000-0000-000000000000}"/>
          </ac:graphicFrameMkLst>
        </pc:graphicFrameChg>
      </pc:sldChg>
      <pc:sldChg chg="modSp mod">
        <pc:chgData name="Ellen Jakubowski" userId="8cf2bc80-9027-41f8-8362-140783d782e4" providerId="ADAL" clId="{3367D123-68A0-4B50-8E61-F1328765DF64}" dt="2026-05-27T20:12:55.122" v="9" actId="20577"/>
        <pc:sldMkLst>
          <pc:docMk/>
          <pc:sldMk cId="0" sldId="260"/>
        </pc:sldMkLst>
        <pc:spChg chg="mod">
          <ac:chgData name="Ellen Jakubowski" userId="8cf2bc80-9027-41f8-8362-140783d782e4" providerId="ADAL" clId="{3367D123-68A0-4B50-8E61-F1328765DF64}" dt="2026-05-27T20:12:32.946" v="2" actId="6549"/>
          <ac:spMkLst>
            <pc:docMk/>
            <pc:sldMk cId="0" sldId="260"/>
            <ac:spMk id="4" creationId="{00000000-0000-0000-0000-000000000000}"/>
          </ac:spMkLst>
        </pc:spChg>
        <pc:spChg chg="mod">
          <ac:chgData name="Ellen Jakubowski" userId="8cf2bc80-9027-41f8-8362-140783d782e4" providerId="ADAL" clId="{3367D123-68A0-4B50-8E61-F1328765DF64}" dt="2026-05-27T20:12:55.122" v="9" actId="20577"/>
          <ac:spMkLst>
            <pc:docMk/>
            <pc:sldMk cId="0" sldId="260"/>
            <ac:spMk id="7" creationId="{00000000-0000-0000-0000-000000000000}"/>
          </ac:spMkLst>
        </pc:spChg>
      </pc:sldChg>
      <pc:sldChg chg="modSp mod">
        <pc:chgData name="Ellen Jakubowski" userId="8cf2bc80-9027-41f8-8362-140783d782e4" providerId="ADAL" clId="{3367D123-68A0-4B50-8E61-F1328765DF64}" dt="2026-05-27T20:13:39.421" v="10" actId="20577"/>
        <pc:sldMkLst>
          <pc:docMk/>
          <pc:sldMk cId="0" sldId="261"/>
        </pc:sldMkLst>
        <pc:spChg chg="mod">
          <ac:chgData name="Ellen Jakubowski" userId="8cf2bc80-9027-41f8-8362-140783d782e4" providerId="ADAL" clId="{3367D123-68A0-4B50-8E61-F1328765DF64}" dt="2026-05-27T20:13:39.421" v="10" actId="20577"/>
          <ac:spMkLst>
            <pc:docMk/>
            <pc:sldMk cId="0" sldId="261"/>
            <ac:spMk id="6" creationId="{00000000-0000-0000-0000-000000000000}"/>
          </ac:spMkLst>
        </pc:spChg>
      </pc:sldChg>
    </pc:docChg>
  </pc:docChgLst>
  <pc:docChgLst>
    <pc:chgData name="Jahanzeb Hussain" userId="S::jhussain@wwfcanada.org::5a74b236-6707-4ba5-a163-c957b7226a97" providerId="AD" clId="Web-{85FAD16B-83C9-B8C4-730B-BBA71390CD70}"/>
    <pc:docChg chg="modSld">
      <pc:chgData name="Jahanzeb Hussain" userId="S::jhussain@wwfcanada.org::5a74b236-6707-4ba5-a163-c957b7226a97" providerId="AD" clId="Web-{85FAD16B-83C9-B8C4-730B-BBA71390CD70}" dt="2026-06-11T16:34:00.764" v="13" actId="20577"/>
      <pc:docMkLst>
        <pc:docMk/>
      </pc:docMkLst>
      <pc:sldChg chg="modSp">
        <pc:chgData name="Jahanzeb Hussain" userId="S::jhussain@wwfcanada.org::5a74b236-6707-4ba5-a163-c957b7226a97" providerId="AD" clId="Web-{85FAD16B-83C9-B8C4-730B-BBA71390CD70}" dt="2026-06-11T16:30:21.932" v="1" actId="20577"/>
        <pc:sldMkLst>
          <pc:docMk/>
          <pc:sldMk cId="0" sldId="258"/>
        </pc:sldMkLst>
        <pc:spChg chg="mod">
          <ac:chgData name="Jahanzeb Hussain" userId="S::jhussain@wwfcanada.org::5a74b236-6707-4ba5-a163-c957b7226a97" providerId="AD" clId="Web-{85FAD16B-83C9-B8C4-730B-BBA71390CD70}" dt="2026-06-11T16:30:21.932" v="1" actId="20577"/>
          <ac:spMkLst>
            <pc:docMk/>
            <pc:sldMk cId="0" sldId="258"/>
            <ac:spMk id="4" creationId="{00000000-0000-0000-0000-000000000000}"/>
          </ac:spMkLst>
        </pc:spChg>
      </pc:sldChg>
      <pc:sldChg chg="modSp">
        <pc:chgData name="Jahanzeb Hussain" userId="S::jhussain@wwfcanada.org::5a74b236-6707-4ba5-a163-c957b7226a97" providerId="AD" clId="Web-{85FAD16B-83C9-B8C4-730B-BBA71390CD70}" dt="2026-06-11T16:32:30.278" v="6" actId="20577"/>
        <pc:sldMkLst>
          <pc:docMk/>
          <pc:sldMk cId="0" sldId="260"/>
        </pc:sldMkLst>
        <pc:spChg chg="mod">
          <ac:chgData name="Jahanzeb Hussain" userId="S::jhussain@wwfcanada.org::5a74b236-6707-4ba5-a163-c957b7226a97" providerId="AD" clId="Web-{85FAD16B-83C9-B8C4-730B-BBA71390CD70}" dt="2026-06-11T16:32:30.278" v="6" actId="20577"/>
          <ac:spMkLst>
            <pc:docMk/>
            <pc:sldMk cId="0" sldId="260"/>
            <ac:spMk id="2" creationId="{00000000-0000-0000-0000-000000000000}"/>
          </ac:spMkLst>
        </pc:spChg>
      </pc:sldChg>
      <pc:sldChg chg="modSp">
        <pc:chgData name="Jahanzeb Hussain" userId="S::jhussain@wwfcanada.org::5a74b236-6707-4ba5-a163-c957b7226a97" providerId="AD" clId="Web-{85FAD16B-83C9-B8C4-730B-BBA71390CD70}" dt="2026-06-11T16:34:00.764" v="13" actId="20577"/>
        <pc:sldMkLst>
          <pc:docMk/>
          <pc:sldMk cId="0" sldId="261"/>
        </pc:sldMkLst>
        <pc:spChg chg="mod">
          <ac:chgData name="Jahanzeb Hussain" userId="S::jhussain@wwfcanada.org::5a74b236-6707-4ba5-a163-c957b7226a97" providerId="AD" clId="Web-{85FAD16B-83C9-B8C4-730B-BBA71390CD70}" dt="2026-06-11T16:34:00.764" v="13" actId="20577"/>
          <ac:spMkLst>
            <pc:docMk/>
            <pc:sldMk cId="0"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5121537" y="531004"/>
            <a:ext cx="9861024" cy="1257300"/>
          </a:xfrm>
          <a:prstGeom prst="rect">
            <a:avLst/>
          </a:prstGeom>
        </p:spPr>
        <p:txBody>
          <a:bodyPr wrap="square" lIns="0" tIns="0" rIns="0" bIns="0">
            <a:spAutoFit/>
          </a:bodyPr>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body" idx="1"/>
          </p:nvPr>
        </p:nvSpPr>
        <p:spPr>
          <a:xfrm>
            <a:off x="7255081" y="2113893"/>
            <a:ext cx="11944985" cy="58432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29679" y="10939744"/>
            <a:ext cx="68300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pedagogue.app/"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lose-up of a sign&#10;&#10;Description automatically generated">
            <a:extLst>
              <a:ext uri="{FF2B5EF4-FFF2-40B4-BE49-F238E27FC236}">
                <a16:creationId xmlns:a16="http://schemas.microsoft.com/office/drawing/2014/main" id="{47715B68-B5DA-6E47-A9B8-EF44157C5000}"/>
              </a:ext>
            </a:extLst>
          </p:cNvPr>
          <p:cNvPicPr>
            <a:picLocks noChangeAspect="1"/>
          </p:cNvPicPr>
          <p:nvPr/>
        </p:nvPicPr>
        <p:blipFill>
          <a:blip r:embed="rId2">
            <a:extLst>
              <a:ext uri="{28A0092B-C50C-407E-A947-70E740481C1C}">
                <a14:useLocalDpi xmlns:a14="http://schemas.microsoft.com/office/drawing/2010/main" val="0"/>
              </a:ext>
            </a:extLst>
          </a:blip>
          <a:srcRect b="5091"/>
          <a:stretch/>
        </p:blipFill>
        <p:spPr>
          <a:xfrm>
            <a:off x="0" y="397"/>
            <a:ext cx="20104100" cy="10732830"/>
          </a:xfrm>
          <a:prstGeom prst="rect">
            <a:avLst/>
          </a:prstGeom>
        </p:spPr>
      </p:pic>
      <p:sp>
        <p:nvSpPr>
          <p:cNvPr id="5" name="object 5"/>
          <p:cNvSpPr/>
          <p:nvPr/>
        </p:nvSpPr>
        <p:spPr>
          <a:xfrm>
            <a:off x="7171269" y="5055453"/>
            <a:ext cx="4975225" cy="2672080"/>
          </a:xfrm>
          <a:custGeom>
            <a:avLst/>
            <a:gdLst/>
            <a:ahLst/>
            <a:cxnLst/>
            <a:rect l="l" t="t" r="r" b="b"/>
            <a:pathLst>
              <a:path w="4975225" h="2672079">
                <a:moveTo>
                  <a:pt x="4880940" y="0"/>
                </a:moveTo>
                <a:lnTo>
                  <a:pt x="94237" y="0"/>
                </a:lnTo>
                <a:lnTo>
                  <a:pt x="57554" y="7405"/>
                </a:lnTo>
                <a:lnTo>
                  <a:pt x="27599" y="27599"/>
                </a:lnTo>
                <a:lnTo>
                  <a:pt x="7405" y="57554"/>
                </a:lnTo>
                <a:lnTo>
                  <a:pt x="0" y="94237"/>
                </a:lnTo>
                <a:lnTo>
                  <a:pt x="0" y="2577827"/>
                </a:lnTo>
                <a:lnTo>
                  <a:pt x="7405" y="2614506"/>
                </a:lnTo>
                <a:lnTo>
                  <a:pt x="27599" y="2644461"/>
                </a:lnTo>
                <a:lnTo>
                  <a:pt x="57554" y="2664658"/>
                </a:lnTo>
                <a:lnTo>
                  <a:pt x="94237" y="2672065"/>
                </a:lnTo>
                <a:lnTo>
                  <a:pt x="4880940" y="2672065"/>
                </a:lnTo>
                <a:lnTo>
                  <a:pt x="4917623" y="2664658"/>
                </a:lnTo>
                <a:lnTo>
                  <a:pt x="4947578" y="2644461"/>
                </a:lnTo>
                <a:lnTo>
                  <a:pt x="4967773" y="2614506"/>
                </a:lnTo>
                <a:lnTo>
                  <a:pt x="4975178" y="2577827"/>
                </a:lnTo>
                <a:lnTo>
                  <a:pt x="4975178" y="94237"/>
                </a:lnTo>
                <a:lnTo>
                  <a:pt x="4967773" y="57554"/>
                </a:lnTo>
                <a:lnTo>
                  <a:pt x="4947578" y="27599"/>
                </a:lnTo>
                <a:lnTo>
                  <a:pt x="4917623" y="7405"/>
                </a:lnTo>
                <a:lnTo>
                  <a:pt x="4880940"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7394164" y="5034137"/>
            <a:ext cx="4384675" cy="2462854"/>
          </a:xfrm>
          <a:prstGeom prst="rect">
            <a:avLst/>
          </a:prstGeom>
        </p:spPr>
        <p:txBody>
          <a:bodyPr vert="horz" wrap="square" lIns="0" tIns="109855" rIns="0" bIns="0" rtlCol="0">
            <a:spAutoFit/>
          </a:bodyPr>
          <a:lstStyle/>
          <a:p>
            <a:pPr marL="12700">
              <a:lnSpc>
                <a:spcPct val="100000"/>
              </a:lnSpc>
              <a:spcBef>
                <a:spcPts val="865"/>
              </a:spcBef>
            </a:pPr>
            <a:r>
              <a:rPr sz="3550" b="1" dirty="0">
                <a:solidFill>
                  <a:srgbClr val="FFFFFF"/>
                </a:solidFill>
                <a:latin typeface="Arial" panose="020B0604020202020204" pitchFamily="34" charset="0"/>
                <a:cs typeface="Arial" panose="020B0604020202020204" pitchFamily="34" charset="0"/>
              </a:rPr>
              <a:t>Objectif principal :</a:t>
            </a:r>
            <a:endParaRPr sz="3550" b="1">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FFFFFF"/>
                </a:solidFill>
                <a:latin typeface="Arial" panose="020B0604020202020204" pitchFamily="34" charset="0"/>
                <a:cs typeface="Arial" panose="020B0604020202020204" pitchFamily="34" charset="0"/>
              </a:rPr>
              <a:t>Les élèves définissent des gestes réalistes qu’ils peuvent poser pour aider les espèces et s’engagent à titre individuel ou collectif, renforçant ainsi l’idée que les petits gestes comptent lorsque nous travaillons ensemble.</a:t>
            </a:r>
            <a:endParaRPr sz="1900">
              <a:latin typeface="Arial" panose="020B0604020202020204" pitchFamily="34" charset="0"/>
              <a:cs typeface="Arial" panose="020B0604020202020204" pitchFamily="34" charset="0"/>
            </a:endParaRPr>
          </a:p>
        </p:txBody>
      </p:sp>
      <p:sp>
        <p:nvSpPr>
          <p:cNvPr id="8" name="object 8"/>
          <p:cNvSpPr txBox="1"/>
          <p:nvPr/>
        </p:nvSpPr>
        <p:spPr>
          <a:xfrm>
            <a:off x="7158569" y="8122118"/>
            <a:ext cx="4965700" cy="1910779"/>
          </a:xfrm>
          <a:prstGeom prst="rect">
            <a:avLst/>
          </a:prstGeom>
        </p:spPr>
        <p:txBody>
          <a:bodyPr vert="horz" wrap="square" lIns="0" tIns="109220" rIns="0" bIns="0" rtlCol="0">
            <a:spAutoFit/>
          </a:bodyPr>
          <a:lstStyle/>
          <a:p>
            <a:pPr marL="12700" lvl="1">
              <a:lnSpc>
                <a:spcPts val="3440"/>
              </a:lnSpc>
              <a:spcBef>
                <a:spcPts val="860"/>
              </a:spcBef>
            </a:pPr>
            <a:r>
              <a:rPr lang="en-CA" sz="3200" dirty="0">
                <a:latin typeface="Arial" panose="020B0604020202020204" pitchFamily="34" charset="0"/>
                <a:cs typeface="Arial" panose="020B0604020202020204" pitchFamily="34" charset="0"/>
              </a:rPr>
              <a:t>Résultats d’apprentissage</a:t>
            </a:r>
            <a:r>
              <a:rPr lang="en-CA" sz="3200">
                <a:latin typeface="Arial" panose="020B0604020202020204" pitchFamily="34" charset="0"/>
                <a:cs typeface="Arial" panose="020B0604020202020204" pitchFamily="34" charset="0"/>
              </a:rPr>
              <a:t> </a:t>
            </a:r>
            <a:r>
              <a:rPr lang="en-CA" sz="3200" dirty="0">
                <a:latin typeface="Arial" panose="020B0604020202020204" pitchFamily="34" charset="0"/>
                <a:cs typeface="Arial" panose="020B0604020202020204" pitchFamily="34" charset="0"/>
              </a:rPr>
              <a:t>généraux :</a:t>
            </a:r>
            <a:endParaRPr sz="3200">
              <a:latin typeface="Arial" panose="020B0604020202020204" pitchFamily="34" charset="0"/>
              <a:cs typeface="Arial" panose="020B0604020202020204" pitchFamily="34" charset="0"/>
            </a:endParaRPr>
          </a:p>
          <a:p>
            <a:pPr marL="12700" marR="5080">
              <a:lnSpc>
                <a:spcPct val="100000"/>
              </a:lnSpc>
              <a:spcBef>
                <a:spcPts val="409"/>
              </a:spcBef>
            </a:pPr>
            <a:r>
              <a:rPr sz="1900" dirty="0">
                <a:latin typeface="Arial" panose="020B0604020202020204" pitchFamily="34" charset="0"/>
                <a:cs typeface="Arial" panose="020B0604020202020204" pitchFamily="34" charset="0"/>
              </a:rPr>
              <a:t>Voir l’annexe 1 pour les résultats d’apprentissage généraux qui s’appliquent à votre province ou territoire.</a:t>
            </a:r>
            <a:endParaRPr sz="1900">
              <a:latin typeface="Arial" panose="020B0604020202020204" pitchFamily="34" charset="0"/>
              <a:cs typeface="Arial" panose="020B0604020202020204" pitchFamily="34" charset="0"/>
            </a:endParaRPr>
          </a:p>
        </p:txBody>
      </p:sp>
      <p:grpSp>
        <p:nvGrpSpPr>
          <p:cNvPr id="9" name="object 9"/>
          <p:cNvGrpSpPr/>
          <p:nvPr/>
        </p:nvGrpSpPr>
        <p:grpSpPr>
          <a:xfrm>
            <a:off x="942379" y="5044564"/>
            <a:ext cx="5183505" cy="4773295"/>
            <a:chOff x="942379" y="5044564"/>
            <a:chExt cx="5183505" cy="4773295"/>
          </a:xfrm>
        </p:grpSpPr>
        <p:sp>
          <p:nvSpPr>
            <p:cNvPr id="12" name="object 12"/>
            <p:cNvSpPr/>
            <p:nvPr/>
          </p:nvSpPr>
          <p:spPr>
            <a:xfrm>
              <a:off x="942379" y="5044564"/>
              <a:ext cx="5183505" cy="4773295"/>
            </a:xfrm>
            <a:custGeom>
              <a:avLst/>
              <a:gdLst/>
              <a:ahLst/>
              <a:cxnLst/>
              <a:rect l="l" t="t" r="r" b="b"/>
              <a:pathLst>
                <a:path w="5183505" h="4773295">
                  <a:moveTo>
                    <a:pt x="5088850" y="0"/>
                  </a:moveTo>
                  <a:lnTo>
                    <a:pt x="94237" y="0"/>
                  </a:lnTo>
                  <a:lnTo>
                    <a:pt x="57554" y="7405"/>
                  </a:lnTo>
                  <a:lnTo>
                    <a:pt x="27599" y="27599"/>
                  </a:lnTo>
                  <a:lnTo>
                    <a:pt x="7405" y="57554"/>
                  </a:lnTo>
                  <a:lnTo>
                    <a:pt x="0" y="94237"/>
                  </a:lnTo>
                  <a:lnTo>
                    <a:pt x="0" y="4678590"/>
                  </a:lnTo>
                  <a:lnTo>
                    <a:pt x="7405" y="4715269"/>
                  </a:lnTo>
                  <a:lnTo>
                    <a:pt x="27599" y="4745224"/>
                  </a:lnTo>
                  <a:lnTo>
                    <a:pt x="57554" y="4765421"/>
                  </a:lnTo>
                  <a:lnTo>
                    <a:pt x="94237" y="4772828"/>
                  </a:lnTo>
                  <a:lnTo>
                    <a:pt x="5088850" y="4772828"/>
                  </a:lnTo>
                  <a:lnTo>
                    <a:pt x="5125533" y="4765421"/>
                  </a:lnTo>
                  <a:lnTo>
                    <a:pt x="5155488" y="4745224"/>
                  </a:lnTo>
                  <a:lnTo>
                    <a:pt x="5175683" y="4715269"/>
                  </a:lnTo>
                  <a:lnTo>
                    <a:pt x="5183088" y="4678590"/>
                  </a:lnTo>
                  <a:lnTo>
                    <a:pt x="5183088" y="94237"/>
                  </a:lnTo>
                  <a:lnTo>
                    <a:pt x="5175683" y="57554"/>
                  </a:lnTo>
                  <a:lnTo>
                    <a:pt x="5155488" y="27599"/>
                  </a:lnTo>
                  <a:lnTo>
                    <a:pt x="5125533" y="7405"/>
                  </a:lnTo>
                  <a:lnTo>
                    <a:pt x="5088850"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1177974" y="6506498"/>
              <a:ext cx="4712335" cy="0"/>
            </a:xfrm>
            <a:custGeom>
              <a:avLst/>
              <a:gdLst/>
              <a:ahLst/>
              <a:cxnLst/>
              <a:rect l="l" t="t" r="r" b="b"/>
              <a:pathLst>
                <a:path w="4712335">
                  <a:moveTo>
                    <a:pt x="0" y="0"/>
                  </a:moveTo>
                  <a:lnTo>
                    <a:pt x="4711898"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177974" y="8137862"/>
              <a:ext cx="4712335" cy="0"/>
            </a:xfrm>
            <a:custGeom>
              <a:avLst/>
              <a:gdLst/>
              <a:ahLst/>
              <a:cxnLst/>
              <a:rect l="l" t="t" r="r" b="b"/>
              <a:pathLst>
                <a:path w="4712335">
                  <a:moveTo>
                    <a:pt x="0" y="0"/>
                  </a:moveTo>
                  <a:lnTo>
                    <a:pt x="4711898"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txBox="1"/>
          <p:nvPr/>
        </p:nvSpPr>
        <p:spPr>
          <a:xfrm>
            <a:off x="1165274" y="5104384"/>
            <a:ext cx="4653280" cy="1080770"/>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DURÉE DE L’ACTIVITÉ :</a:t>
            </a:r>
            <a:endParaRPr sz="1900">
              <a:latin typeface="Arial" panose="020B0604020202020204" pitchFamily="34" charset="0"/>
              <a:cs typeface="Arial" panose="020B0604020202020204" pitchFamily="34" charset="0"/>
            </a:endParaRPr>
          </a:p>
          <a:p>
            <a:pPr marL="12700" marR="5080">
              <a:lnSpc>
                <a:spcPct val="100000"/>
              </a:lnSpc>
              <a:spcBef>
                <a:spcPts val="740"/>
              </a:spcBef>
            </a:pPr>
            <a:r>
              <a:rPr sz="1900" b="1" dirty="0">
                <a:latin typeface="Arial" panose="020B0604020202020204" pitchFamily="34" charset="0"/>
                <a:cs typeface="Arial" panose="020B0604020202020204" pitchFamily="34" charset="0"/>
              </a:rPr>
              <a:t>Une ou deux périodes de français (40 à 90 minutes)</a:t>
            </a:r>
            <a:endParaRPr sz="1900" b="1">
              <a:latin typeface="Arial" panose="020B0604020202020204" pitchFamily="34" charset="0"/>
              <a:cs typeface="Arial" panose="020B0604020202020204" pitchFamily="34" charset="0"/>
            </a:endParaRPr>
          </a:p>
        </p:txBody>
      </p:sp>
      <p:sp>
        <p:nvSpPr>
          <p:cNvPr id="16" name="object 16"/>
          <p:cNvSpPr txBox="1"/>
          <p:nvPr/>
        </p:nvSpPr>
        <p:spPr>
          <a:xfrm>
            <a:off x="1165274" y="6641364"/>
            <a:ext cx="4724400" cy="1163780"/>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endParaRPr sz="1900">
              <a:latin typeface="Arial" panose="020B0604020202020204" pitchFamily="34" charset="0"/>
              <a:cs typeface="Arial" panose="020B0604020202020204" pitchFamily="34" charset="0"/>
            </a:endParaRPr>
          </a:p>
          <a:p>
            <a:pPr marL="12700">
              <a:lnSpc>
                <a:spcPct val="100000"/>
              </a:lnSpc>
              <a:spcBef>
                <a:spcPts val="740"/>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Verso de la carte de mission no 7</a:t>
            </a:r>
            <a:endParaRPr sz="1900" b="1">
              <a:latin typeface="Arial" panose="020B0604020202020204" pitchFamily="34" charset="0"/>
              <a:cs typeface="Arial" panose="020B0604020202020204" pitchFamily="34" charset="0"/>
            </a:endParaRPr>
          </a:p>
          <a:p>
            <a:pPr marL="12700">
              <a:lnSpc>
                <a:spcPct val="100000"/>
              </a:lnSpc>
              <a:spcBef>
                <a:spcPts val="735"/>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rapide</a:t>
            </a:r>
            <a:endParaRPr sz="1900" b="1">
              <a:latin typeface="Arial" panose="020B0604020202020204" pitchFamily="34" charset="0"/>
              <a:cs typeface="Arial" panose="020B0604020202020204" pitchFamily="34" charset="0"/>
            </a:endParaRPr>
          </a:p>
        </p:txBody>
      </p:sp>
      <p:sp>
        <p:nvSpPr>
          <p:cNvPr id="17" name="object 17"/>
          <p:cNvSpPr txBox="1"/>
          <p:nvPr/>
        </p:nvSpPr>
        <p:spPr>
          <a:xfrm>
            <a:off x="1165274" y="8272508"/>
            <a:ext cx="4673600" cy="1350691"/>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endParaRPr sz="1900">
              <a:latin typeface="Arial" panose="020B0604020202020204" pitchFamily="34" charset="0"/>
              <a:cs typeface="Arial" panose="020B0604020202020204" pitchFamily="34" charset="0"/>
            </a:endParaRPr>
          </a:p>
          <a:p>
            <a:pPr marL="12700" marR="5080">
              <a:lnSpc>
                <a:spcPct val="100000"/>
              </a:lnSpc>
              <a:spcBef>
                <a:spcPts val="740"/>
              </a:spcBef>
            </a:pPr>
            <a:r>
              <a:rPr sz="1900" b="1" dirty="0">
                <a:latin typeface="Arial" panose="020B0604020202020204" pitchFamily="34" charset="0"/>
                <a:cs typeface="Arial" panose="020B0604020202020204" pitchFamily="34" charset="0"/>
              </a:rPr>
              <a:t>Une grande feuille de papier pour l’enseignant et des feuilles de format 8</a:t>
            </a:r>
            <a:endParaRPr sz="1900" b="1">
              <a:latin typeface="Arial" panose="020B0604020202020204" pitchFamily="34" charset="0"/>
              <a:cs typeface="Arial" panose="020B0604020202020204" pitchFamily="34" charset="0"/>
            </a:endParaRPr>
          </a:p>
          <a:p>
            <a:pPr marL="12700">
              <a:lnSpc>
                <a:spcPts val="2270"/>
              </a:lnSpc>
            </a:pPr>
            <a:r>
              <a:rPr sz="1900" b="1" dirty="0">
                <a:latin typeface="Arial" panose="020B0604020202020204" pitchFamily="34" charset="0"/>
                <a:cs typeface="Arial" panose="020B0604020202020204" pitchFamily="34" charset="0"/>
              </a:rPr>
              <a:t>½ x 11 po (une par élève).</a:t>
            </a:r>
            <a:endParaRPr sz="1900" b="1">
              <a:latin typeface="Arial" panose="020B0604020202020204" pitchFamily="34" charset="0"/>
              <a:cs typeface="Arial" panose="020B0604020202020204" pitchFamily="34" charset="0"/>
            </a:endParaRPr>
          </a:p>
        </p:txBody>
      </p:sp>
      <p:sp>
        <p:nvSpPr>
          <p:cNvPr id="21" name="object 21"/>
          <p:cNvSpPr txBox="1"/>
          <p:nvPr/>
        </p:nvSpPr>
        <p:spPr>
          <a:xfrm>
            <a:off x="5005549" y="290544"/>
            <a:ext cx="5225415"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endParaRPr sz="1900">
              <a:latin typeface="Arial" panose="020B0604020202020204" pitchFamily="34" charset="0"/>
              <a:cs typeface="Arial" panose="020B0604020202020204" pitchFamily="34" charset="0"/>
            </a:endParaRPr>
          </a:p>
        </p:txBody>
      </p:sp>
      <p:sp>
        <p:nvSpPr>
          <p:cNvPr id="34" name="object 34"/>
          <p:cNvSpPr txBox="1"/>
          <p:nvPr/>
        </p:nvSpPr>
        <p:spPr>
          <a:xfrm>
            <a:off x="924426" y="4573375"/>
            <a:ext cx="3729354"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Niveaux scolaires : 4e à 6e année</a:t>
            </a:r>
            <a:endParaRPr sz="1900">
              <a:latin typeface="Arial" panose="020B0604020202020204" pitchFamily="34" charset="0"/>
              <a:cs typeface="Arial" panose="020B0604020202020204" pitchFamily="34" charset="0"/>
            </a:endParaRPr>
          </a:p>
        </p:txBody>
      </p:sp>
      <p:sp>
        <p:nvSpPr>
          <p:cNvPr id="35" name="object 35"/>
          <p:cNvSpPr txBox="1"/>
          <p:nvPr/>
        </p:nvSpPr>
        <p:spPr>
          <a:xfrm>
            <a:off x="13155057" y="4774832"/>
            <a:ext cx="5930265" cy="5440272"/>
          </a:xfrm>
          <a:prstGeom prst="rect">
            <a:avLst/>
          </a:prstGeom>
        </p:spPr>
        <p:txBody>
          <a:bodyPr vert="horz" wrap="square" lIns="0" tIns="109855" rIns="0" bIns="0" rtlCol="0">
            <a:spAutoFit/>
          </a:bodyPr>
          <a:lstStyle/>
          <a:p>
            <a:pPr marL="12700">
              <a:lnSpc>
                <a:spcPct val="100000"/>
              </a:lnSpc>
              <a:spcBef>
                <a:spcPts val="865"/>
              </a:spcBef>
            </a:pPr>
            <a:r>
              <a:rPr sz="3200" dirty="0">
                <a:latin typeface="Arial" panose="020B0604020202020204" pitchFamily="34" charset="0"/>
                <a:cs typeface="Arial" panose="020B0604020202020204" pitchFamily="34" charset="0"/>
              </a:rPr>
              <a:t>Compétences développées :</a:t>
            </a:r>
            <a:endParaRPr sz="3200">
              <a:latin typeface="Arial" panose="020B0604020202020204" pitchFamily="34" charset="0"/>
              <a:cs typeface="Arial" panose="020B0604020202020204" pitchFamily="34" charset="0"/>
            </a:endParaRPr>
          </a:p>
          <a:p>
            <a:pPr marL="12700" marR="5080">
              <a:lnSpc>
                <a:spcPct val="100000"/>
              </a:lnSpc>
              <a:spcBef>
                <a:spcPts val="405"/>
              </a:spcBef>
            </a:pPr>
            <a:r>
              <a:rPr sz="1900" dirty="0">
                <a:latin typeface="Arial" panose="020B0604020202020204" pitchFamily="34" charset="0"/>
                <a:cs typeface="Arial" panose="020B0604020202020204" pitchFamily="34" charset="0"/>
              </a:rPr>
              <a:t>Communication, coopération, compétences sociales, citoyenneté responsable, prise de parole en public, pensée critique.</a:t>
            </a:r>
            <a:endParaRPr sz="1900">
              <a:latin typeface="Arial" panose="020B0604020202020204" pitchFamily="34" charset="0"/>
              <a:cs typeface="Arial" panose="020B0604020202020204" pitchFamily="34" charset="0"/>
            </a:endParaRPr>
          </a:p>
          <a:p>
            <a:pPr marL="12700">
              <a:lnSpc>
                <a:spcPct val="100000"/>
              </a:lnSpc>
              <a:spcBef>
                <a:spcPts val="225"/>
              </a:spcBef>
            </a:pPr>
            <a:r>
              <a:rPr sz="3200" dirty="0">
                <a:latin typeface="Arial" panose="020B0604020202020204" pitchFamily="34" charset="0"/>
                <a:cs typeface="Arial" panose="020B0604020202020204" pitchFamily="34" charset="0"/>
              </a:rPr>
              <a:t>Mise en contexte :</a:t>
            </a:r>
            <a:endParaRPr sz="3200">
              <a:latin typeface="Arial" panose="020B0604020202020204" pitchFamily="34" charset="0"/>
              <a:cs typeface="Arial" panose="020B0604020202020204" pitchFamily="34" charset="0"/>
            </a:endParaRPr>
          </a:p>
          <a:p>
            <a:pPr marL="12700" marR="38100">
              <a:lnSpc>
                <a:spcPct val="100000"/>
              </a:lnSpc>
              <a:spcBef>
                <a:spcPts val="405"/>
              </a:spcBef>
            </a:pPr>
            <a:r>
              <a:rPr sz="1900" dirty="0">
                <a:latin typeface="Arial" panose="020B0604020202020204" pitchFamily="34" charset="0"/>
                <a:cs typeface="Arial" panose="020B0604020202020204" pitchFamily="34" charset="0"/>
              </a:rPr>
              <a:t>En s’appuyant sur la collecte de données réalisée à la leçon 6, cette activité invite votre classe à explorer la section « Tout le monde peut aider » du site</a:t>
            </a:r>
            <a:endParaRPr sz="1900">
              <a:latin typeface="Arial" panose="020B0604020202020204" pitchFamily="34" charset="0"/>
              <a:cs typeface="Arial" panose="020B0604020202020204" pitchFamily="34" charset="0"/>
            </a:endParaRPr>
          </a:p>
          <a:p>
            <a:pPr marL="12700" marR="129539">
              <a:lnSpc>
                <a:spcPts val="2280"/>
              </a:lnSpc>
              <a:spcBef>
                <a:spcPts val="65"/>
              </a:spcBef>
            </a:pPr>
            <a:r>
              <a:rPr sz="1900" dirty="0">
                <a:latin typeface="Arial" panose="020B0604020202020204" pitchFamily="34" charset="0"/>
                <a:cs typeface="Arial" panose="020B0604020202020204" pitchFamily="34" charset="0"/>
              </a:rPr>
              <a:t>Web RPVC pour enfants (wwf.ca/rpvcenfants) et à choisir une action pour soutenir les espèces et les écosystèmes. Les élèves rédigeront un engagement collectif pour cette action et en feront la promotion à l’école, à la maison et au sein de la collectivité.</a:t>
            </a:r>
            <a:endParaRPr sz="1900">
              <a:latin typeface="Arial" panose="020B0604020202020204" pitchFamily="34" charset="0"/>
              <a:cs typeface="Arial" panose="020B0604020202020204" pitchFamily="34" charset="0"/>
            </a:endParaRPr>
          </a:p>
          <a:p>
            <a:pPr marL="12700">
              <a:lnSpc>
                <a:spcPts val="2180"/>
              </a:lnSpc>
            </a:pPr>
            <a:r>
              <a:rPr sz="1900" dirty="0">
                <a:latin typeface="Arial" panose="020B0604020202020204" pitchFamily="34" charset="0"/>
                <a:cs typeface="Arial" panose="020B0604020202020204" pitchFamily="34" charset="0"/>
              </a:rPr>
              <a:t>Les élèves peuvent jouer le rôle d’ambassadeurs de</a:t>
            </a:r>
            <a:endParaRPr sz="1900">
              <a:latin typeface="Arial" panose="020B0604020202020204" pitchFamily="34" charset="0"/>
              <a:cs typeface="Arial" panose="020B0604020202020204" pitchFamily="34" charset="0"/>
            </a:endParaRPr>
          </a:p>
          <a:p>
            <a:pPr marL="12700" marR="138430">
              <a:lnSpc>
                <a:spcPts val="2280"/>
              </a:lnSpc>
              <a:spcBef>
                <a:spcPts val="75"/>
              </a:spcBef>
            </a:pPr>
            <a:r>
              <a:rPr sz="1900" dirty="0">
                <a:latin typeface="Arial" panose="020B0604020202020204" pitchFamily="34" charset="0"/>
                <a:cs typeface="Arial" panose="020B0604020202020204" pitchFamily="34" charset="0"/>
              </a:rPr>
              <a:t>l’activité qu’ils ont choisie et la présenter aux autres classes de leur école.</a:t>
            </a:r>
            <a:endParaRPr sz="1900">
              <a:latin typeface="Arial" panose="020B0604020202020204" pitchFamily="34" charset="0"/>
              <a:cs typeface="Arial" panose="020B0604020202020204" pitchFamily="34" charset="0"/>
            </a:endParaRPr>
          </a:p>
        </p:txBody>
      </p:sp>
      <p:sp>
        <p:nvSpPr>
          <p:cNvPr id="39" name="object 18">
            <a:extLst>
              <a:ext uri="{FF2B5EF4-FFF2-40B4-BE49-F238E27FC236}">
                <a16:creationId xmlns:a16="http://schemas.microsoft.com/office/drawing/2014/main" id="{8F974B53-147C-127B-7264-882765F168A2}"/>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20">
            <a:extLst>
              <a:ext uri="{FF2B5EF4-FFF2-40B4-BE49-F238E27FC236}">
                <a16:creationId xmlns:a16="http://schemas.microsoft.com/office/drawing/2014/main" id="{7BF2C166-C542-50EE-F19A-A22579460AF4}"/>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a:solidFill>
                  <a:srgbClr val="222222"/>
                </a:solidFill>
                <a:latin typeface="Arial" panose="020B0604020202020204" pitchFamily="34" charset="0"/>
                <a:cs typeface="Arial" panose="020B0604020202020204" pitchFamily="34" charset="0"/>
              </a:rPr>
              <a:t>PLAN DE COURS</a:t>
            </a:r>
            <a:endParaRPr sz="4000">
              <a:latin typeface="Arial" panose="020B0604020202020204" pitchFamily="34" charset="0"/>
              <a:cs typeface="Arial" panose="020B0604020202020204" pitchFamily="34" charset="0"/>
            </a:endParaRPr>
          </a:p>
        </p:txBody>
      </p:sp>
      <p:sp>
        <p:nvSpPr>
          <p:cNvPr id="41" name="object 21">
            <a:extLst>
              <a:ext uri="{FF2B5EF4-FFF2-40B4-BE49-F238E27FC236}">
                <a16:creationId xmlns:a16="http://schemas.microsoft.com/office/drawing/2014/main" id="{39762DD2-27C3-AC8D-56A7-D1C7C0DA6CC8}"/>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a:solidFill>
                  <a:srgbClr val="222222"/>
                </a:solidFill>
                <a:latin typeface="Arial" panose="020B0604020202020204" pitchFamily="34" charset="0"/>
                <a:cs typeface="Arial" panose="020B0604020202020204" pitchFamily="34" charset="0"/>
              </a:rPr>
              <a:t>7</a:t>
            </a:r>
            <a:endParaRPr sz="11950">
              <a:latin typeface="Arial" panose="020B0604020202020204" pitchFamily="34" charset="0"/>
              <a:cs typeface="Arial" panose="020B0604020202020204" pitchFamily="34" charset="0"/>
            </a:endParaRPr>
          </a:p>
        </p:txBody>
      </p:sp>
      <p:pic>
        <p:nvPicPr>
          <p:cNvPr id="42" name="Picture 41" descr="A logo of a panda&#10;&#10;Description automatically generated">
            <a:extLst>
              <a:ext uri="{FF2B5EF4-FFF2-40B4-BE49-F238E27FC236}">
                <a16:creationId xmlns:a16="http://schemas.microsoft.com/office/drawing/2014/main" id="{529899BB-5AC9-E4E8-074F-C792DEDE4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pic>
        <p:nvPicPr>
          <p:cNvPr id="48" name="Picture 47" descr="A black background with white text&#10;&#10;Description automatically generated">
            <a:extLst>
              <a:ext uri="{FF2B5EF4-FFF2-40B4-BE49-F238E27FC236}">
                <a16:creationId xmlns:a16="http://schemas.microsoft.com/office/drawing/2014/main" id="{8E5A5D19-21AF-FF68-2CBF-176DFB6AF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081" y="1328273"/>
            <a:ext cx="7772400" cy="3238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938771" y="1602045"/>
            <a:ext cx="14403467" cy="8575655"/>
          </a:xfrm>
          <a:prstGeom prst="rect">
            <a:avLst/>
          </a:prstGeom>
        </p:spPr>
      </p:pic>
      <p:sp>
        <p:nvSpPr>
          <p:cNvPr id="5" name="object 5"/>
          <p:cNvSpPr/>
          <p:nvPr/>
        </p:nvSpPr>
        <p:spPr>
          <a:xfrm>
            <a:off x="942379" y="942379"/>
            <a:ext cx="3956685" cy="7018588"/>
          </a:xfrm>
          <a:custGeom>
            <a:avLst/>
            <a:gdLst/>
            <a:ahLst/>
            <a:cxnLst/>
            <a:rect l="l" t="t" r="r" b="b"/>
            <a:pathLst>
              <a:path w="3956685" h="6856095">
                <a:moveTo>
                  <a:pt x="3862165" y="0"/>
                </a:moveTo>
                <a:lnTo>
                  <a:pt x="94237" y="0"/>
                </a:lnTo>
                <a:lnTo>
                  <a:pt x="57554" y="7405"/>
                </a:lnTo>
                <a:lnTo>
                  <a:pt x="27599" y="27599"/>
                </a:lnTo>
                <a:lnTo>
                  <a:pt x="7405" y="57554"/>
                </a:lnTo>
                <a:lnTo>
                  <a:pt x="0" y="94237"/>
                </a:lnTo>
                <a:lnTo>
                  <a:pt x="0" y="6761574"/>
                </a:lnTo>
                <a:lnTo>
                  <a:pt x="7405" y="6798257"/>
                </a:lnTo>
                <a:lnTo>
                  <a:pt x="27599" y="6828212"/>
                </a:lnTo>
                <a:lnTo>
                  <a:pt x="57554" y="6848407"/>
                </a:lnTo>
                <a:lnTo>
                  <a:pt x="94237" y="6855812"/>
                </a:lnTo>
                <a:lnTo>
                  <a:pt x="3862165" y="6855812"/>
                </a:lnTo>
                <a:lnTo>
                  <a:pt x="3898844" y="6848407"/>
                </a:lnTo>
                <a:lnTo>
                  <a:pt x="3928799" y="6828212"/>
                </a:lnTo>
                <a:lnTo>
                  <a:pt x="3948996" y="6798257"/>
                </a:lnTo>
                <a:lnTo>
                  <a:pt x="3956403" y="6761574"/>
                </a:lnTo>
                <a:lnTo>
                  <a:pt x="3956403" y="94237"/>
                </a:lnTo>
                <a:lnTo>
                  <a:pt x="3948996" y="57554"/>
                </a:lnTo>
                <a:lnTo>
                  <a:pt x="3928799" y="27599"/>
                </a:lnTo>
                <a:lnTo>
                  <a:pt x="3898844" y="7405"/>
                </a:lnTo>
                <a:lnTo>
                  <a:pt x="3862165" y="0"/>
                </a:lnTo>
                <a:close/>
              </a:path>
            </a:pathLst>
          </a:custGeom>
          <a:solidFill>
            <a:srgbClr val="047390"/>
          </a:solidFill>
        </p:spPr>
        <p:txBody>
          <a:bodyPr wrap="square" lIns="0" tIns="0" rIns="0" bIns="0" rtlCol="0"/>
          <a:lstStyle/>
          <a:p>
            <a:endParaRPr/>
          </a:p>
        </p:txBody>
      </p:sp>
      <p:sp>
        <p:nvSpPr>
          <p:cNvPr id="7" name="object 7"/>
          <p:cNvSpPr txBox="1"/>
          <p:nvPr/>
        </p:nvSpPr>
        <p:spPr>
          <a:xfrm>
            <a:off x="1165274" y="779886"/>
            <a:ext cx="3463290" cy="7018588"/>
          </a:xfrm>
          <a:prstGeom prst="rect">
            <a:avLst/>
          </a:prstGeom>
        </p:spPr>
        <p:txBody>
          <a:bodyPr vert="horz" wrap="square" lIns="0" tIns="285750" rIns="0" bIns="0" rtlCol="0">
            <a:spAutoFit/>
          </a:bodyPr>
          <a:lstStyle/>
          <a:p>
            <a:pPr marL="12700">
              <a:lnSpc>
                <a:spcPct val="100000"/>
              </a:lnSpc>
              <a:spcBef>
                <a:spcPts val="2250"/>
              </a:spcBef>
            </a:pPr>
            <a:r>
              <a:rPr lang="en-CA" sz="3550" dirty="0">
                <a:solidFill>
                  <a:srgbClr val="FFFFFF"/>
                </a:solidFill>
                <a:latin typeface="Arial" panose="020B0604020202020204" pitchFamily="34" charset="0"/>
                <a:cs typeface="Arial" panose="020B0604020202020204" pitchFamily="34" charset="0"/>
              </a:rPr>
              <a:t>L’importance des </a:t>
            </a:r>
            <a:r>
              <a:rPr sz="3550" dirty="0">
                <a:solidFill>
                  <a:srgbClr val="FFFFFF"/>
                </a:solidFill>
                <a:latin typeface="Arial" panose="020B0604020202020204" pitchFamily="34" charset="0"/>
                <a:cs typeface="Arial" panose="020B0604020202020204" pitchFamily="34" charset="0"/>
              </a:rPr>
              <a:t>engagements</a:t>
            </a:r>
            <a:endParaRPr sz="3550">
              <a:latin typeface="Arial" panose="020B0604020202020204" pitchFamily="34" charset="0"/>
              <a:cs typeface="Arial" panose="020B0604020202020204" pitchFamily="34" charset="0"/>
            </a:endParaRPr>
          </a:p>
          <a:p>
            <a:pPr marL="12700" marR="5080">
              <a:lnSpc>
                <a:spcPct val="100000"/>
              </a:lnSpc>
              <a:spcBef>
                <a:spcPts val="1150"/>
              </a:spcBef>
            </a:pPr>
            <a:r>
              <a:rPr sz="1900" b="1" dirty="0">
                <a:solidFill>
                  <a:srgbClr val="FFFFFF"/>
                </a:solidFill>
                <a:latin typeface="Arial" panose="020B0604020202020204" pitchFamily="34" charset="0"/>
                <a:cs typeface="Arial" panose="020B0604020202020204" pitchFamily="34" charset="0"/>
              </a:rPr>
              <a:t>« Un engagement est une promesse écrite ou verbale qui témoigne du dévouement d’une personne envers une cause, un principe ou un organisme en particulier.</a:t>
            </a:r>
            <a:endParaRPr sz="1900" b="1">
              <a:latin typeface="Arial" panose="020B0604020202020204" pitchFamily="34" charset="0"/>
              <a:cs typeface="Arial" panose="020B0604020202020204" pitchFamily="34" charset="0"/>
            </a:endParaRPr>
          </a:p>
          <a:p>
            <a:pPr marL="12700" marR="351155">
              <a:lnSpc>
                <a:spcPts val="2280"/>
              </a:lnSpc>
              <a:spcBef>
                <a:spcPts val="50"/>
              </a:spcBef>
            </a:pPr>
            <a:r>
              <a:rPr sz="1900" b="1" dirty="0">
                <a:solidFill>
                  <a:srgbClr val="FFFFFF"/>
                </a:solidFill>
                <a:latin typeface="Arial" panose="020B0604020202020204" pitchFamily="34" charset="0"/>
                <a:cs typeface="Arial" panose="020B0604020202020204" pitchFamily="34" charset="0"/>
              </a:rPr>
              <a:t>Il joue un rôle essentiel pour renforcer les valeurs communes et établir une responsabilité mutuelle au sein des membres de la</a:t>
            </a:r>
            <a:endParaRPr sz="1900" b="1">
              <a:latin typeface="Arial" panose="020B0604020202020204" pitchFamily="34" charset="0"/>
              <a:cs typeface="Arial" panose="020B0604020202020204" pitchFamily="34" charset="0"/>
            </a:endParaRPr>
          </a:p>
          <a:p>
            <a:pPr marL="12700">
              <a:lnSpc>
                <a:spcPts val="2180"/>
              </a:lnSpc>
            </a:pPr>
            <a:r>
              <a:rPr sz="1900" b="1" dirty="0">
                <a:solidFill>
                  <a:srgbClr val="FFFFFF"/>
                </a:solidFill>
                <a:latin typeface="Arial" panose="020B0604020202020204" pitchFamily="34" charset="0"/>
                <a:cs typeface="Arial" panose="020B0604020202020204" pitchFamily="34" charset="0"/>
              </a:rPr>
              <a:t>collectivité. Pour les élèves,</a:t>
            </a:r>
            <a:endParaRPr sz="1900" b="1">
              <a:latin typeface="Arial" panose="020B0604020202020204" pitchFamily="34" charset="0"/>
              <a:cs typeface="Arial" panose="020B0604020202020204" pitchFamily="34" charset="0"/>
            </a:endParaRPr>
          </a:p>
          <a:p>
            <a:pPr marL="12700" marR="13335">
              <a:lnSpc>
                <a:spcPts val="2280"/>
              </a:lnSpc>
              <a:spcBef>
                <a:spcPts val="70"/>
              </a:spcBef>
            </a:pPr>
            <a:r>
              <a:rPr sz="1900" b="1" dirty="0">
                <a:solidFill>
                  <a:srgbClr val="FFFFFF"/>
                </a:solidFill>
                <a:latin typeface="Arial" panose="020B0604020202020204" pitchFamily="34" charset="0"/>
                <a:cs typeface="Arial" panose="020B0604020202020204" pitchFamily="34" charset="0"/>
              </a:rPr>
              <a:t>les engagements sont une occasion de bien comprendre la responsabilité qui découle d’un objectif qu’on se fixe ou d’une promesse. »</a:t>
            </a:r>
            <a:endParaRPr sz="1900" b="1">
              <a:latin typeface="Arial" panose="020B0604020202020204" pitchFamily="34" charset="0"/>
              <a:cs typeface="Arial" panose="020B0604020202020204" pitchFamily="34" charset="0"/>
            </a:endParaRPr>
          </a:p>
          <a:p>
            <a:pPr marL="12700">
              <a:lnSpc>
                <a:spcPct val="100000"/>
              </a:lnSpc>
              <a:spcBef>
                <a:spcPts val="1390"/>
              </a:spcBef>
            </a:pPr>
            <a:r>
              <a:rPr sz="1900" dirty="0">
                <a:solidFill>
                  <a:srgbClr val="FFFFFF"/>
                </a:solidFill>
                <a:latin typeface="Arial" panose="020B0604020202020204" pitchFamily="34" charset="0"/>
                <a:cs typeface="Arial" panose="020B0604020202020204" pitchFamily="34" charset="0"/>
              </a:rPr>
              <a:t>Source : </a:t>
            </a:r>
            <a:r>
              <a:rPr sz="1900" dirty="0">
                <a:solidFill>
                  <a:srgbClr val="FFFFFF"/>
                </a:solidFill>
                <a:latin typeface="Arial" panose="020B0604020202020204" pitchFamily="34" charset="0"/>
                <a:cs typeface="Arial" panose="020B0604020202020204" pitchFamily="34" charset="0"/>
                <a:hlinkClick r:id="rId3"/>
              </a:rPr>
              <a:t>www.pedagogue.app</a:t>
            </a:r>
            <a:endParaRPr sz="1900">
              <a:latin typeface="Arial" panose="020B0604020202020204" pitchFamily="34" charset="0"/>
              <a:cs typeface="Arial" panose="020B0604020202020204" pitchFamily="34" charset="0"/>
            </a:endParaRPr>
          </a:p>
        </p:txBody>
      </p:sp>
      <p:pic>
        <p:nvPicPr>
          <p:cNvPr id="10" name="Picture 9" descr="A white line on a black background&#10;&#10;Description automatically generated">
            <a:extLst>
              <a:ext uri="{FF2B5EF4-FFF2-40B4-BE49-F238E27FC236}">
                <a16:creationId xmlns:a16="http://schemas.microsoft.com/office/drawing/2014/main" id="{F80D6E87-E6DF-CAA4-1D56-23D248C2B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4450" y="-1584325"/>
            <a:ext cx="7772400" cy="3881093"/>
          </a:xfrm>
          <a:prstGeom prst="rect">
            <a:avLst/>
          </a:prstGeom>
        </p:spPr>
      </p:pic>
      <p:sp>
        <p:nvSpPr>
          <p:cNvPr id="2" name="object 10">
            <a:extLst>
              <a:ext uri="{FF2B5EF4-FFF2-40B4-BE49-F238E27FC236}">
                <a16:creationId xmlns:a16="http://schemas.microsoft.com/office/drawing/2014/main" id="{36C864BB-D0D8-ED18-A17D-EAD42DC7F380}"/>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4" name="object 11">
            <a:extLst>
              <a:ext uri="{FF2B5EF4-FFF2-40B4-BE49-F238E27FC236}">
                <a16:creationId xmlns:a16="http://schemas.microsoft.com/office/drawing/2014/main" id="{60296D90-5FB0-0E64-8578-CFCCB49424D0}"/>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42378" y="3501313"/>
            <a:ext cx="13125450" cy="6676390"/>
          </a:xfrm>
          <a:custGeom>
            <a:avLst/>
            <a:gdLst/>
            <a:ahLst/>
            <a:cxnLst/>
            <a:rect l="l" t="t" r="r" b="b"/>
            <a:pathLst>
              <a:path w="13125450" h="6676390">
                <a:moveTo>
                  <a:pt x="13031194" y="0"/>
                </a:moveTo>
                <a:lnTo>
                  <a:pt x="94237" y="0"/>
                </a:lnTo>
                <a:lnTo>
                  <a:pt x="57554" y="7405"/>
                </a:lnTo>
                <a:lnTo>
                  <a:pt x="27599" y="27599"/>
                </a:lnTo>
                <a:lnTo>
                  <a:pt x="7405" y="57554"/>
                </a:lnTo>
                <a:lnTo>
                  <a:pt x="0" y="94237"/>
                </a:lnTo>
                <a:lnTo>
                  <a:pt x="0" y="6582145"/>
                </a:lnTo>
                <a:lnTo>
                  <a:pt x="7405" y="6618828"/>
                </a:lnTo>
                <a:lnTo>
                  <a:pt x="27599" y="6648783"/>
                </a:lnTo>
                <a:lnTo>
                  <a:pt x="57554" y="6668978"/>
                </a:lnTo>
                <a:lnTo>
                  <a:pt x="94237" y="6676383"/>
                </a:lnTo>
                <a:lnTo>
                  <a:pt x="13031194" y="6676383"/>
                </a:lnTo>
                <a:lnTo>
                  <a:pt x="13067878" y="6668978"/>
                </a:lnTo>
                <a:lnTo>
                  <a:pt x="13097832" y="6648783"/>
                </a:lnTo>
                <a:lnTo>
                  <a:pt x="13118027" y="6618828"/>
                </a:lnTo>
                <a:lnTo>
                  <a:pt x="13125432" y="6582145"/>
                </a:lnTo>
                <a:lnTo>
                  <a:pt x="13125432" y="94237"/>
                </a:lnTo>
                <a:lnTo>
                  <a:pt x="13118027" y="57554"/>
                </a:lnTo>
                <a:lnTo>
                  <a:pt x="13097832" y="27599"/>
                </a:lnTo>
                <a:lnTo>
                  <a:pt x="13067878" y="7405"/>
                </a:lnTo>
                <a:lnTo>
                  <a:pt x="1303119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1165273" y="3655299"/>
            <a:ext cx="6193155" cy="6069931"/>
          </a:xfrm>
          <a:prstGeom prst="rect">
            <a:avLst/>
          </a:prstGeom>
        </p:spPr>
        <p:txBody>
          <a:bodyPr vert="horz" wrap="square" lIns="0" tIns="12065" rIns="0" bIns="0" rtlCol="0" anchor="t">
            <a:spAutoFit/>
          </a:bodyPr>
          <a:lstStyle/>
          <a:p>
            <a:pPr marL="12700" marR="563880">
              <a:lnSpc>
                <a:spcPct val="100000"/>
              </a:lnSpc>
              <a:spcBef>
                <a:spcPts val="95"/>
              </a:spcBef>
            </a:pPr>
            <a:r>
              <a:rPr sz="1900" b="1" dirty="0">
                <a:latin typeface="Arial"/>
                <a:cs typeface="Arial"/>
              </a:rPr>
              <a:t>Kianna Bear-Hetherington, </a:t>
            </a:r>
            <a:r>
              <a:rPr sz="1900" b="1" dirty="0" err="1">
                <a:latin typeface="Arial"/>
                <a:cs typeface="Arial"/>
              </a:rPr>
              <a:t>Gardienne</a:t>
            </a:r>
            <a:r>
              <a:rPr sz="1900" b="1" dirty="0">
                <a:latin typeface="Arial"/>
                <a:cs typeface="Arial"/>
              </a:rPr>
              <a:t> de </a:t>
            </a:r>
            <a:r>
              <a:rPr sz="1900" b="1" dirty="0" err="1">
                <a:latin typeface="Arial"/>
                <a:cs typeface="Arial"/>
              </a:rPr>
              <a:t>l’eau</a:t>
            </a:r>
            <a:r>
              <a:rPr sz="1900" b="1" dirty="0">
                <a:latin typeface="Arial"/>
                <a:cs typeface="Arial"/>
              </a:rPr>
              <a:t>, Nation </a:t>
            </a:r>
            <a:r>
              <a:rPr sz="1900" b="1" dirty="0" err="1">
                <a:latin typeface="Arial"/>
                <a:cs typeface="Arial"/>
              </a:rPr>
              <a:t>wolastoqey</a:t>
            </a:r>
            <a:r>
              <a:rPr sz="1900" b="1" dirty="0">
                <a:latin typeface="Arial"/>
                <a:cs typeface="Arial"/>
              </a:rPr>
              <a:t> </a:t>
            </a:r>
            <a:r>
              <a:rPr sz="1900" i="1" dirty="0">
                <a:latin typeface="Arial"/>
                <a:cs typeface="Arial"/>
              </a:rPr>
              <a:t>(Page 24 du RPVC 2025)</a:t>
            </a:r>
            <a:endParaRPr sz="1900">
              <a:latin typeface="Arial"/>
              <a:cs typeface="Arial"/>
            </a:endParaRPr>
          </a:p>
          <a:p>
            <a:pPr marL="342265" marR="582295">
              <a:lnSpc>
                <a:spcPct val="100000"/>
              </a:lnSpc>
              <a:spcBef>
                <a:spcPts val="730"/>
              </a:spcBef>
            </a:pPr>
            <a:r>
              <a:rPr sz="1900" dirty="0">
                <a:latin typeface="Arial"/>
                <a:cs typeface="Arial"/>
              </a:rPr>
              <a:t>Kianna Bear-Hetherington est </a:t>
            </a:r>
            <a:r>
              <a:rPr sz="1900" dirty="0" err="1">
                <a:latin typeface="Arial"/>
                <a:cs typeface="Arial"/>
              </a:rPr>
              <a:t>une</a:t>
            </a:r>
            <a:r>
              <a:rPr sz="1900" dirty="0">
                <a:latin typeface="Arial"/>
                <a:cs typeface="Arial"/>
              </a:rPr>
              <a:t> </a:t>
            </a:r>
            <a:r>
              <a:rPr sz="1900" dirty="0" err="1">
                <a:latin typeface="Arial"/>
                <a:cs typeface="Arial"/>
              </a:rPr>
              <a:t>fière</a:t>
            </a:r>
            <a:r>
              <a:rPr sz="1900" dirty="0">
                <a:latin typeface="Arial"/>
                <a:cs typeface="Arial"/>
              </a:rPr>
              <a:t> femme </a:t>
            </a:r>
            <a:r>
              <a:rPr sz="1900" dirty="0" err="1">
                <a:latin typeface="Arial"/>
                <a:cs typeface="Arial"/>
              </a:rPr>
              <a:t>wolastoqey</a:t>
            </a:r>
            <a:r>
              <a:rPr sz="1900" dirty="0">
                <a:latin typeface="Arial"/>
                <a:cs typeface="Arial"/>
              </a:rPr>
              <a:t> </a:t>
            </a:r>
            <a:r>
              <a:rPr sz="1900" dirty="0" err="1">
                <a:latin typeface="Arial"/>
                <a:cs typeface="Arial"/>
              </a:rPr>
              <a:t>originaire</a:t>
            </a:r>
            <a:r>
              <a:rPr sz="1900" dirty="0">
                <a:latin typeface="Arial"/>
                <a:cs typeface="Arial"/>
              </a:rPr>
              <a:t> de Sitansisk, </a:t>
            </a:r>
            <a:r>
              <a:rPr sz="1900" dirty="0" err="1">
                <a:latin typeface="Arial"/>
                <a:cs typeface="Arial"/>
              </a:rPr>
              <a:t>également</a:t>
            </a:r>
            <a:r>
              <a:rPr sz="1900" dirty="0">
                <a:latin typeface="Arial"/>
                <a:cs typeface="Arial"/>
              </a:rPr>
              <a:t> </a:t>
            </a:r>
            <a:r>
              <a:rPr sz="1900" dirty="0" err="1">
                <a:latin typeface="Arial"/>
                <a:cs typeface="Arial"/>
              </a:rPr>
              <a:t>connue</a:t>
            </a:r>
            <a:r>
              <a:rPr sz="1900" dirty="0">
                <a:latin typeface="Arial"/>
                <a:cs typeface="Arial"/>
              </a:rPr>
              <a:t> sous le nom de Première Nation de St. Mary, à Fredericton, au Nouveau-Brunswick.</a:t>
            </a:r>
            <a:endParaRPr sz="1900">
              <a:latin typeface="Arial"/>
              <a:cs typeface="Arial"/>
            </a:endParaRPr>
          </a:p>
          <a:p>
            <a:pPr marL="342265" marR="187960">
              <a:lnSpc>
                <a:spcPts val="2280"/>
              </a:lnSpc>
              <a:spcBef>
                <a:spcPts val="60"/>
              </a:spcBef>
            </a:pPr>
            <a:r>
              <a:rPr sz="1900" dirty="0">
                <a:latin typeface="Arial"/>
                <a:cs typeface="Arial"/>
              </a:rPr>
              <a:t>Pendant toute son </a:t>
            </a:r>
            <a:r>
              <a:rPr sz="1900" dirty="0" err="1">
                <a:latin typeface="Arial"/>
                <a:cs typeface="Arial"/>
              </a:rPr>
              <a:t>enfance</a:t>
            </a:r>
            <a:r>
              <a:rPr sz="1900" dirty="0">
                <a:latin typeface="Arial"/>
                <a:cs typeface="Arial"/>
              </a:rPr>
              <a:t>, </a:t>
            </a:r>
            <a:r>
              <a:rPr sz="1900" dirty="0" err="1">
                <a:latin typeface="Arial"/>
                <a:cs typeface="Arial"/>
              </a:rPr>
              <a:t>elle</a:t>
            </a:r>
            <a:r>
              <a:rPr sz="1900" dirty="0">
                <a:latin typeface="Arial"/>
                <a:cs typeface="Arial"/>
              </a:rPr>
              <a:t> a </a:t>
            </a:r>
            <a:r>
              <a:rPr sz="1900" dirty="0" err="1">
                <a:latin typeface="Arial"/>
                <a:cs typeface="Arial"/>
              </a:rPr>
              <a:t>nagé</a:t>
            </a:r>
            <a:r>
              <a:rPr sz="1900" dirty="0">
                <a:latin typeface="Arial"/>
                <a:cs typeface="Arial"/>
              </a:rPr>
              <a:t> et </a:t>
            </a:r>
            <a:r>
              <a:rPr sz="1900" dirty="0" err="1">
                <a:latin typeface="Arial"/>
                <a:cs typeface="Arial"/>
              </a:rPr>
              <a:t>pêché</a:t>
            </a:r>
            <a:r>
              <a:rPr sz="1900" dirty="0">
                <a:latin typeface="Arial"/>
                <a:cs typeface="Arial"/>
              </a:rPr>
              <a:t> dans les lacs et les rivières de </a:t>
            </a:r>
            <a:r>
              <a:rPr sz="1900" dirty="0" err="1">
                <a:latin typeface="Arial"/>
                <a:cs typeface="Arial"/>
              </a:rPr>
              <a:t>sa</a:t>
            </a:r>
            <a:r>
              <a:rPr sz="1900" dirty="0">
                <a:latin typeface="Arial"/>
                <a:cs typeface="Arial"/>
              </a:rPr>
              <a:t> </a:t>
            </a:r>
            <a:r>
              <a:rPr sz="1900" dirty="0" err="1">
                <a:latin typeface="Arial"/>
                <a:cs typeface="Arial"/>
              </a:rPr>
              <a:t>communauté</a:t>
            </a:r>
            <a:r>
              <a:rPr sz="1900" dirty="0">
                <a:latin typeface="Arial"/>
                <a:cs typeface="Arial"/>
              </a:rPr>
              <a:t> et a </a:t>
            </a:r>
            <a:r>
              <a:rPr sz="1900" dirty="0" err="1">
                <a:latin typeface="Arial"/>
                <a:cs typeface="Arial"/>
              </a:rPr>
              <a:t>toujours</a:t>
            </a:r>
            <a:r>
              <a:rPr sz="1900" dirty="0">
                <a:latin typeface="Arial"/>
                <a:cs typeface="Arial"/>
              </a:rPr>
              <a:t> </a:t>
            </a:r>
            <a:r>
              <a:rPr sz="1900" dirty="0" err="1">
                <a:latin typeface="Arial"/>
                <a:cs typeface="Arial"/>
              </a:rPr>
              <a:t>entretenu</a:t>
            </a:r>
            <a:r>
              <a:rPr sz="1900" dirty="0">
                <a:latin typeface="Arial"/>
                <a:cs typeface="Arial"/>
              </a:rPr>
              <a:t> un lien </a:t>
            </a:r>
            <a:r>
              <a:rPr sz="1900" dirty="0" err="1">
                <a:latin typeface="Arial"/>
                <a:cs typeface="Arial"/>
              </a:rPr>
              <a:t>profond</a:t>
            </a:r>
            <a:r>
              <a:rPr sz="1900" dirty="0">
                <a:latin typeface="Arial"/>
                <a:cs typeface="Arial"/>
              </a:rPr>
              <a:t> avec la terre et les eaux.</a:t>
            </a:r>
            <a:endParaRPr sz="1900">
              <a:latin typeface="Arial"/>
              <a:cs typeface="Arial"/>
            </a:endParaRPr>
          </a:p>
          <a:p>
            <a:pPr marL="342265" marR="73025">
              <a:lnSpc>
                <a:spcPct val="100000"/>
              </a:lnSpc>
              <a:spcBef>
                <a:spcPts val="650"/>
              </a:spcBef>
            </a:pPr>
            <a:r>
              <a:rPr sz="1900" dirty="0">
                <a:latin typeface="Arial"/>
                <a:cs typeface="Arial"/>
              </a:rPr>
              <a:t>En </a:t>
            </a:r>
            <a:r>
              <a:rPr sz="1900" dirty="0" err="1">
                <a:latin typeface="Arial"/>
                <a:cs typeface="Arial"/>
              </a:rPr>
              <a:t>écoutant</a:t>
            </a:r>
            <a:r>
              <a:rPr sz="1900" dirty="0">
                <a:latin typeface="Arial"/>
                <a:cs typeface="Arial"/>
              </a:rPr>
              <a:t> les </a:t>
            </a:r>
            <a:r>
              <a:rPr sz="1900" dirty="0" err="1">
                <a:latin typeface="Arial"/>
                <a:cs typeface="Arial"/>
              </a:rPr>
              <a:t>Aînés</a:t>
            </a:r>
            <a:r>
              <a:rPr sz="1900" dirty="0">
                <a:latin typeface="Arial"/>
                <a:cs typeface="Arial"/>
              </a:rPr>
              <a:t> et les </a:t>
            </a:r>
            <a:r>
              <a:rPr sz="1900" dirty="0" err="1">
                <a:latin typeface="Arial"/>
                <a:cs typeface="Arial"/>
              </a:rPr>
              <a:t>détenteurs</a:t>
            </a:r>
            <a:r>
              <a:rPr sz="1900" dirty="0">
                <a:latin typeface="Arial"/>
                <a:cs typeface="Arial"/>
              </a:rPr>
              <a:t> du savoir, </a:t>
            </a:r>
            <a:r>
              <a:rPr sz="1900" dirty="0" err="1">
                <a:latin typeface="Arial"/>
                <a:cs typeface="Arial"/>
              </a:rPr>
              <a:t>elle</a:t>
            </a:r>
            <a:r>
              <a:rPr sz="1900" dirty="0">
                <a:latin typeface="Arial"/>
                <a:cs typeface="Arial"/>
              </a:rPr>
              <a:t> a beaucoup </a:t>
            </a:r>
            <a:r>
              <a:rPr sz="1900" dirty="0" err="1">
                <a:latin typeface="Arial"/>
                <a:cs typeface="Arial"/>
              </a:rPr>
              <a:t>appris</a:t>
            </a:r>
            <a:r>
              <a:rPr sz="1900" dirty="0">
                <a:latin typeface="Arial"/>
                <a:cs typeface="Arial"/>
              </a:rPr>
              <a:t> sur la relation </a:t>
            </a:r>
            <a:r>
              <a:rPr sz="1900" dirty="0" err="1">
                <a:latin typeface="Arial"/>
                <a:cs typeface="Arial"/>
              </a:rPr>
              <a:t>sacrée</a:t>
            </a:r>
            <a:r>
              <a:rPr sz="1900" dirty="0">
                <a:latin typeface="Arial"/>
                <a:cs typeface="Arial"/>
              </a:rPr>
              <a:t> avec la terre et </a:t>
            </a:r>
            <a:r>
              <a:rPr sz="1900" dirty="0" err="1">
                <a:latin typeface="Arial"/>
                <a:cs typeface="Arial"/>
              </a:rPr>
              <a:t>l’eau</a:t>
            </a:r>
            <a:r>
              <a:rPr sz="1900" dirty="0">
                <a:latin typeface="Arial"/>
                <a:cs typeface="Arial"/>
              </a:rPr>
              <a:t>, </a:t>
            </a:r>
            <a:r>
              <a:rPr sz="1900" dirty="0" err="1">
                <a:latin typeface="Arial"/>
                <a:cs typeface="Arial"/>
              </a:rPr>
              <a:t>notamment</a:t>
            </a:r>
            <a:r>
              <a:rPr sz="1900" dirty="0">
                <a:latin typeface="Arial"/>
                <a:cs typeface="Arial"/>
              </a:rPr>
              <a:t> </a:t>
            </a:r>
            <a:r>
              <a:rPr sz="1900" dirty="0" err="1">
                <a:latin typeface="Arial"/>
                <a:cs typeface="Arial"/>
              </a:rPr>
              <a:t>que</a:t>
            </a:r>
            <a:r>
              <a:rPr sz="1900" dirty="0">
                <a:latin typeface="Arial"/>
                <a:cs typeface="Arial"/>
              </a:rPr>
              <a:t> nous ne devons pas nous </a:t>
            </a:r>
            <a:r>
              <a:rPr sz="1900" dirty="0" err="1">
                <a:latin typeface="Arial"/>
                <a:cs typeface="Arial"/>
              </a:rPr>
              <a:t>séparer</a:t>
            </a:r>
            <a:r>
              <a:rPr sz="1900" dirty="0">
                <a:latin typeface="Arial"/>
                <a:cs typeface="Arial"/>
              </a:rPr>
              <a:t> de la nature – un </a:t>
            </a:r>
            <a:r>
              <a:rPr sz="1900" dirty="0" err="1">
                <a:latin typeface="Arial"/>
                <a:cs typeface="Arial"/>
              </a:rPr>
              <a:t>enseignement</a:t>
            </a:r>
            <a:r>
              <a:rPr sz="1900" dirty="0">
                <a:latin typeface="Arial"/>
                <a:cs typeface="Arial"/>
              </a:rPr>
              <a:t> qui </a:t>
            </a:r>
            <a:r>
              <a:rPr sz="1900" dirty="0" err="1">
                <a:latin typeface="Arial"/>
                <a:cs typeface="Arial"/>
              </a:rPr>
              <a:t>l’a</a:t>
            </a:r>
            <a:r>
              <a:rPr sz="1900" dirty="0">
                <a:latin typeface="Arial"/>
                <a:cs typeface="Arial"/>
              </a:rPr>
              <a:t> </a:t>
            </a:r>
            <a:r>
              <a:rPr sz="1900" dirty="0" err="1">
                <a:latin typeface="Arial"/>
                <a:cs typeface="Arial"/>
              </a:rPr>
              <a:t>finalement</a:t>
            </a:r>
            <a:r>
              <a:rPr sz="1900" dirty="0">
                <a:latin typeface="Arial"/>
                <a:cs typeface="Arial"/>
              </a:rPr>
              <a:t> </a:t>
            </a:r>
            <a:r>
              <a:rPr sz="1900" dirty="0" err="1">
                <a:latin typeface="Arial"/>
                <a:cs typeface="Arial"/>
              </a:rPr>
              <a:t>amenée</a:t>
            </a:r>
            <a:r>
              <a:rPr sz="1900" dirty="0">
                <a:latin typeface="Arial"/>
                <a:cs typeface="Arial"/>
              </a:rPr>
              <a:t> à </a:t>
            </a:r>
            <a:r>
              <a:rPr sz="1900" dirty="0" err="1">
                <a:latin typeface="Arial"/>
                <a:cs typeface="Arial"/>
              </a:rPr>
              <a:t>travailler</a:t>
            </a:r>
            <a:r>
              <a:rPr sz="1900" dirty="0">
                <a:latin typeface="Arial"/>
                <a:cs typeface="Arial"/>
              </a:rPr>
              <a:t> dans le </a:t>
            </a:r>
            <a:r>
              <a:rPr sz="1900" dirty="0" err="1">
                <a:latin typeface="Arial"/>
                <a:cs typeface="Arial"/>
              </a:rPr>
              <a:t>domaine</a:t>
            </a:r>
            <a:endParaRPr sz="1900" err="1">
              <a:latin typeface="Arial"/>
              <a:cs typeface="Arial"/>
            </a:endParaRPr>
          </a:p>
          <a:p>
            <a:pPr marL="342265" marR="5080">
              <a:lnSpc>
                <a:spcPts val="2280"/>
              </a:lnSpc>
              <a:spcBef>
                <a:spcPts val="50"/>
              </a:spcBef>
            </a:pPr>
            <a:r>
              <a:rPr sz="1900" dirty="0">
                <a:latin typeface="Arial"/>
                <a:cs typeface="Arial"/>
              </a:rPr>
              <a:t>de la </a:t>
            </a:r>
            <a:r>
              <a:rPr sz="1900" dirty="0" err="1">
                <a:latin typeface="Arial"/>
                <a:cs typeface="Arial"/>
              </a:rPr>
              <a:t>pêche</a:t>
            </a:r>
            <a:r>
              <a:rPr sz="1900" dirty="0">
                <a:latin typeface="Arial"/>
                <a:cs typeface="Arial"/>
              </a:rPr>
              <a:t> au sein de </a:t>
            </a:r>
            <a:r>
              <a:rPr sz="1900" dirty="0" err="1">
                <a:latin typeface="Arial"/>
                <a:cs typeface="Arial"/>
              </a:rPr>
              <a:t>sa</a:t>
            </a:r>
            <a:r>
              <a:rPr sz="1900" dirty="0">
                <a:latin typeface="Arial"/>
                <a:cs typeface="Arial"/>
              </a:rPr>
              <a:t> </a:t>
            </a:r>
            <a:r>
              <a:rPr sz="1900" dirty="0" err="1">
                <a:latin typeface="Arial"/>
                <a:cs typeface="Arial"/>
              </a:rPr>
              <a:t>communauté</a:t>
            </a:r>
            <a:r>
              <a:rPr sz="1900" dirty="0">
                <a:latin typeface="Arial"/>
                <a:cs typeface="Arial"/>
              </a:rPr>
              <a:t>. Grâce à son travail </a:t>
            </a:r>
            <a:r>
              <a:rPr sz="1900" dirty="0" err="1">
                <a:latin typeface="Arial"/>
                <a:cs typeface="Arial"/>
              </a:rPr>
              <a:t>auprès</a:t>
            </a:r>
            <a:r>
              <a:rPr sz="1900" dirty="0">
                <a:latin typeface="Arial"/>
                <a:cs typeface="Arial"/>
              </a:rPr>
              <a:t> de la Nation </a:t>
            </a:r>
            <a:r>
              <a:rPr sz="1900" dirty="0" err="1">
                <a:latin typeface="Arial"/>
                <a:cs typeface="Arial"/>
              </a:rPr>
              <a:t>Wolastoqey</a:t>
            </a:r>
            <a:r>
              <a:rPr sz="1900" dirty="0">
                <a:latin typeface="Arial"/>
                <a:cs typeface="Arial"/>
              </a:rPr>
              <a:t> du Nouveau- Brunswick – </a:t>
            </a:r>
            <a:r>
              <a:rPr sz="1900" dirty="0" err="1">
                <a:latin typeface="Arial"/>
                <a:cs typeface="Arial"/>
              </a:rPr>
              <a:t>l’organisme</a:t>
            </a:r>
            <a:r>
              <a:rPr sz="1900" dirty="0">
                <a:latin typeface="Arial"/>
                <a:cs typeface="Arial"/>
              </a:rPr>
              <a:t> </a:t>
            </a:r>
            <a:r>
              <a:rPr sz="1900" dirty="0" err="1">
                <a:latin typeface="Arial"/>
                <a:cs typeface="Arial"/>
              </a:rPr>
              <a:t>consultatif</a:t>
            </a:r>
            <a:r>
              <a:rPr sz="1900" dirty="0">
                <a:latin typeface="Arial"/>
                <a:cs typeface="Arial"/>
              </a:rPr>
              <a:t> technique des six </a:t>
            </a:r>
            <a:r>
              <a:rPr sz="1900" dirty="0" err="1">
                <a:latin typeface="Arial"/>
                <a:cs typeface="Arial"/>
              </a:rPr>
              <a:t>communautés</a:t>
            </a:r>
            <a:r>
              <a:rPr sz="1900" dirty="0">
                <a:latin typeface="Arial"/>
                <a:cs typeface="Arial"/>
              </a:rPr>
              <a:t> </a:t>
            </a:r>
            <a:r>
              <a:rPr sz="1900" dirty="0" err="1">
                <a:latin typeface="Arial"/>
                <a:cs typeface="Arial"/>
              </a:rPr>
              <a:t>wolastoqey</a:t>
            </a:r>
            <a:r>
              <a:rPr sz="1900" dirty="0">
                <a:latin typeface="Arial"/>
                <a:cs typeface="Arial"/>
              </a:rPr>
              <a:t> de la province </a:t>
            </a:r>
            <a:r>
              <a:rPr lang="fr-FR" sz="1900" dirty="0">
                <a:latin typeface="Arial"/>
                <a:cs typeface="Arial"/>
              </a:rPr>
              <a:t>–</a:t>
            </a:r>
            <a:r>
              <a:rPr sz="1900" dirty="0">
                <a:latin typeface="Arial"/>
                <a:cs typeface="Arial"/>
              </a:rPr>
              <a:t> </a:t>
            </a:r>
            <a:r>
              <a:rPr sz="1900" dirty="0" err="1">
                <a:latin typeface="Arial"/>
                <a:cs typeface="Arial"/>
              </a:rPr>
              <a:t>elle</a:t>
            </a:r>
            <a:r>
              <a:rPr sz="1900" dirty="0">
                <a:latin typeface="Arial"/>
                <a:cs typeface="Arial"/>
              </a:rPr>
              <a:t> a </a:t>
            </a:r>
            <a:r>
              <a:rPr sz="1900" dirty="0" err="1">
                <a:latin typeface="Arial"/>
                <a:cs typeface="Arial"/>
              </a:rPr>
              <a:t>pu</a:t>
            </a:r>
            <a:r>
              <a:rPr sz="1900" dirty="0">
                <a:latin typeface="Arial"/>
                <a:cs typeface="Arial"/>
              </a:rPr>
              <a:t> </a:t>
            </a:r>
            <a:r>
              <a:rPr sz="1900" dirty="0" err="1">
                <a:latin typeface="Arial"/>
                <a:cs typeface="Arial"/>
              </a:rPr>
              <a:t>approfondir</a:t>
            </a:r>
            <a:r>
              <a:rPr sz="1900" dirty="0">
                <a:latin typeface="Arial"/>
                <a:cs typeface="Arial"/>
              </a:rPr>
              <a:t> </a:t>
            </a:r>
            <a:r>
              <a:rPr sz="1900" dirty="0" err="1">
                <a:latin typeface="Arial"/>
                <a:cs typeface="Arial"/>
              </a:rPr>
              <a:t>sa</a:t>
            </a:r>
            <a:r>
              <a:rPr sz="1900" dirty="0">
                <a:latin typeface="Arial"/>
                <a:cs typeface="Arial"/>
              </a:rPr>
              <a:t> </a:t>
            </a:r>
            <a:r>
              <a:rPr sz="1900" dirty="0" err="1">
                <a:latin typeface="Arial"/>
                <a:cs typeface="Arial"/>
              </a:rPr>
              <a:t>compréhension</a:t>
            </a:r>
            <a:r>
              <a:rPr sz="1900" dirty="0">
                <a:latin typeface="Arial"/>
                <a:cs typeface="Arial"/>
              </a:rPr>
              <a:t> de </a:t>
            </a:r>
            <a:r>
              <a:rPr sz="1900" dirty="0" err="1">
                <a:latin typeface="Arial"/>
                <a:cs typeface="Arial"/>
              </a:rPr>
              <a:t>sa</a:t>
            </a:r>
            <a:r>
              <a:rPr sz="1900" dirty="0">
                <a:latin typeface="Arial"/>
                <a:cs typeface="Arial"/>
              </a:rPr>
              <a:t> propre </a:t>
            </a:r>
            <a:r>
              <a:rPr sz="1900" dirty="0" err="1">
                <a:latin typeface="Arial"/>
                <a:cs typeface="Arial"/>
              </a:rPr>
              <a:t>identité</a:t>
            </a:r>
            <a:r>
              <a:rPr sz="1900" dirty="0">
                <a:latin typeface="Arial"/>
                <a:cs typeface="Arial"/>
              </a:rPr>
              <a:t>.</a:t>
            </a:r>
            <a:endParaRPr sz="1900">
              <a:latin typeface="Arial"/>
              <a:cs typeface="Arial"/>
            </a:endParaRPr>
          </a:p>
        </p:txBody>
      </p:sp>
      <p:sp>
        <p:nvSpPr>
          <p:cNvPr id="5" name="object 5"/>
          <p:cNvSpPr txBox="1"/>
          <p:nvPr/>
        </p:nvSpPr>
        <p:spPr>
          <a:xfrm>
            <a:off x="7610375" y="3655058"/>
            <a:ext cx="5934075" cy="5369740"/>
          </a:xfrm>
          <a:prstGeom prst="rect">
            <a:avLst/>
          </a:prstGeom>
        </p:spPr>
        <p:txBody>
          <a:bodyPr vert="horz" wrap="square" lIns="0" tIns="12065" rIns="0" bIns="0" rtlCol="0">
            <a:spAutoFit/>
          </a:bodyPr>
          <a:lstStyle/>
          <a:p>
            <a:pPr marL="12700" marR="26034">
              <a:lnSpc>
                <a:spcPct val="100000"/>
              </a:lnSpc>
              <a:spcBef>
                <a:spcPts val="95"/>
              </a:spcBef>
            </a:pPr>
            <a:r>
              <a:rPr sz="1900" b="1" dirty="0">
                <a:latin typeface="Arial" panose="020B0604020202020204" pitchFamily="34" charset="0"/>
                <a:cs typeface="Arial" panose="020B0604020202020204" pitchFamily="34" charset="0"/>
              </a:rPr>
              <a:t>Kianna: </a:t>
            </a:r>
            <a:r>
              <a:rPr sz="1900" b="1" i="1" dirty="0">
                <a:solidFill>
                  <a:srgbClr val="2E3092"/>
                </a:solidFill>
                <a:latin typeface="Arial" panose="020B0604020202020204" pitchFamily="34" charset="0"/>
                <a:cs typeface="Arial" panose="020B0604020202020204" pitchFamily="34" charset="0"/>
              </a:rPr>
              <a:t>Je sais que ces animaux et ces remèdes contribuent à l’équilibre de notre écosystème et qu’ils sont aussi profondément liés à notre mode de vie. Je m’inquiète de l’impact que les changements climatiques, toutes ces activités industrielles et la perturbation continue de nos terres et de nos eaux auront réellement sur leurs populations à l’avenir.</a:t>
            </a:r>
            <a:endParaRPr sz="1900">
              <a:latin typeface="Arial" panose="020B0604020202020204" pitchFamily="34" charset="0"/>
              <a:cs typeface="Arial" panose="020B0604020202020204" pitchFamily="34" charset="0"/>
            </a:endParaRPr>
          </a:p>
          <a:p>
            <a:pPr marL="12700" marR="147955">
              <a:lnSpc>
                <a:spcPct val="100000"/>
              </a:lnSpc>
              <a:spcBef>
                <a:spcPts val="710"/>
              </a:spcBef>
            </a:pPr>
            <a:r>
              <a:rPr sz="1900" b="1" i="1" dirty="0">
                <a:solidFill>
                  <a:srgbClr val="2E3092"/>
                </a:solidFill>
                <a:latin typeface="Arial" panose="020B0604020202020204" pitchFamily="34" charset="0"/>
                <a:cs typeface="Arial" panose="020B0604020202020204" pitchFamily="34" charset="0"/>
              </a:rPr>
              <a:t>Lorsque nous travaillons à guérir les eaux, nous ne guérissons pas seulement la terre, mais aussi nos communautés. Mon rôle est de veiller à ce que les générations futures conservent leur lien à la terre, aux eaux et aux espèces, comme ça a toujours</a:t>
            </a:r>
            <a:r>
              <a:rPr lang="en-CA" sz="1900">
                <a:latin typeface="Arial" panose="020B0604020202020204" pitchFamily="34" charset="0"/>
                <a:cs typeface="Arial" panose="020B0604020202020204" pitchFamily="34" charset="0"/>
              </a:rPr>
              <a:t> </a:t>
            </a:r>
            <a:r>
              <a:rPr sz="1900" b="1" i="1" dirty="0">
                <a:solidFill>
                  <a:srgbClr val="2E3092"/>
                </a:solidFill>
                <a:latin typeface="Arial" panose="020B0604020202020204" pitchFamily="34" charset="0"/>
                <a:cs typeface="Arial" panose="020B0604020202020204" pitchFamily="34" charset="0"/>
              </a:rPr>
              <a:t>été le cas pour nous. C’est tout ce que nous avons traversé en tant que peuple et notre lutte pour nos droits inhérents et issus des traités qui me motive à poursuivre mon travail pour ma nation.</a:t>
            </a:r>
            <a:endParaRPr sz="1900">
              <a:latin typeface="Arial" panose="020B0604020202020204" pitchFamily="34" charset="0"/>
              <a:cs typeface="Arial" panose="020B0604020202020204" pitchFamily="34" charset="0"/>
            </a:endParaRPr>
          </a:p>
        </p:txBody>
      </p:sp>
      <p:sp>
        <p:nvSpPr>
          <p:cNvPr id="6" name="object 6"/>
          <p:cNvSpPr txBox="1"/>
          <p:nvPr/>
        </p:nvSpPr>
        <p:spPr>
          <a:xfrm>
            <a:off x="15081250" y="3147907"/>
            <a:ext cx="4081389" cy="5846152"/>
          </a:xfrm>
          <a:prstGeom prst="rect">
            <a:avLst/>
          </a:prstGeom>
        </p:spPr>
        <p:txBody>
          <a:bodyPr vert="horz" wrap="square" lIns="0" tIns="285750" rIns="0" bIns="0" rtlCol="0">
            <a:spAutoFit/>
          </a:bodyPr>
          <a:lstStyle/>
          <a:p>
            <a:pPr marL="12700">
              <a:lnSpc>
                <a:spcPct val="100000"/>
              </a:lnSpc>
              <a:spcBef>
                <a:spcPts val="2250"/>
              </a:spcBef>
            </a:pPr>
            <a:r>
              <a:rPr sz="3550" b="1" dirty="0">
                <a:latin typeface="Arial" panose="020B0604020202020204" pitchFamily="34" charset="0"/>
                <a:cs typeface="Arial" panose="020B0604020202020204" pitchFamily="34" charset="0"/>
              </a:rPr>
              <a:t>Questions de suivi</a:t>
            </a:r>
            <a:endParaRPr sz="3550" b="1">
              <a:latin typeface="Arial" panose="020B0604020202020204" pitchFamily="34" charset="0"/>
              <a:cs typeface="Arial" panose="020B0604020202020204" pitchFamily="34" charset="0"/>
            </a:endParaRPr>
          </a:p>
          <a:p>
            <a:pPr marL="389255" marR="144780" indent="-377190">
              <a:lnSpc>
                <a:spcPct val="100000"/>
              </a:lnSpc>
              <a:spcBef>
                <a:spcPts val="1150"/>
              </a:spcBef>
              <a:buAutoNum type="arabicPeriod"/>
              <a:tabLst>
                <a:tab pos="389255" algn="l"/>
              </a:tabLst>
            </a:pPr>
            <a:r>
              <a:rPr sz="1900" b="1" dirty="0">
                <a:latin typeface="Arial" panose="020B0604020202020204" pitchFamily="34" charset="0"/>
                <a:cs typeface="Arial" panose="020B0604020202020204" pitchFamily="34" charset="0"/>
              </a:rPr>
              <a:t>Observation et liens : </a:t>
            </a:r>
            <a:r>
              <a:rPr sz="1900" dirty="0">
                <a:latin typeface="Arial" panose="020B0604020202020204" pitchFamily="34" charset="0"/>
                <a:cs typeface="Arial" panose="020B0604020202020204" pitchFamily="34" charset="0"/>
              </a:rPr>
              <a:t>Quels liens Kianna décrit-elle entre les animaux du territoire et les humains?</a:t>
            </a:r>
            <a:endParaRPr sz="1900">
              <a:latin typeface="Arial" panose="020B0604020202020204" pitchFamily="34" charset="0"/>
              <a:cs typeface="Arial" panose="020B0604020202020204" pitchFamily="34" charset="0"/>
            </a:endParaRPr>
          </a:p>
          <a:p>
            <a:pPr marL="389255" marR="5080" indent="-377190">
              <a:lnSpc>
                <a:spcPct val="100000"/>
              </a:lnSpc>
              <a:spcBef>
                <a:spcPts val="725"/>
              </a:spcBef>
              <a:buAutoNum type="arabicPeriod"/>
              <a:tabLst>
                <a:tab pos="389255" algn="l"/>
              </a:tabLst>
            </a:pPr>
            <a:r>
              <a:rPr sz="1900" b="1" dirty="0">
                <a:latin typeface="Arial" panose="020B0604020202020204" pitchFamily="34" charset="0"/>
                <a:cs typeface="Arial" panose="020B0604020202020204" pitchFamily="34" charset="0"/>
              </a:rPr>
              <a:t>Réflexion et impact : </a:t>
            </a:r>
            <a:r>
              <a:rPr sz="1900" dirty="0">
                <a:latin typeface="Arial" panose="020B0604020202020204" pitchFamily="34" charset="0"/>
                <a:cs typeface="Arial" panose="020B0604020202020204" pitchFamily="34" charset="0"/>
              </a:rPr>
              <a:t>Pourquoi la protection de la terre et de l’eau est-elle importante tant pour les écosystèmes que pour les communautés?</a:t>
            </a:r>
            <a:endParaRPr sz="1900">
              <a:latin typeface="Arial" panose="020B0604020202020204" pitchFamily="34" charset="0"/>
              <a:cs typeface="Arial" panose="020B0604020202020204" pitchFamily="34" charset="0"/>
            </a:endParaRPr>
          </a:p>
          <a:p>
            <a:pPr marL="389255" marR="249554" indent="-377190">
              <a:lnSpc>
                <a:spcPct val="100000"/>
              </a:lnSpc>
              <a:spcBef>
                <a:spcPts val="720"/>
              </a:spcBef>
              <a:buAutoNum type="arabicPeriod"/>
              <a:tabLst>
                <a:tab pos="389255" algn="l"/>
              </a:tabLst>
            </a:pPr>
            <a:r>
              <a:rPr sz="1900" b="1" dirty="0">
                <a:latin typeface="Arial" panose="020B0604020202020204" pitchFamily="34" charset="0"/>
                <a:cs typeface="Arial" panose="020B0604020202020204" pitchFamily="34" charset="0"/>
              </a:rPr>
              <a:t>Pensée critique/orientation vers l’avenir : </a:t>
            </a:r>
            <a:r>
              <a:rPr sz="1900" dirty="0">
                <a:latin typeface="Arial" panose="020B0604020202020204" pitchFamily="34" charset="0"/>
                <a:cs typeface="Arial" panose="020B0604020202020204" pitchFamily="34" charset="0"/>
              </a:rPr>
              <a:t>Que peuvent faire les gens aujourd’hui pour aider à garantir que les générations futures puissent</a:t>
            </a:r>
            <a:endParaRPr sz="1900">
              <a:latin typeface="Arial" panose="020B0604020202020204" pitchFamily="34" charset="0"/>
              <a:cs typeface="Arial" panose="020B0604020202020204" pitchFamily="34" charset="0"/>
            </a:endParaRPr>
          </a:p>
          <a:p>
            <a:pPr marL="389255" marR="135255">
              <a:lnSpc>
                <a:spcPts val="2280"/>
              </a:lnSpc>
              <a:spcBef>
                <a:spcPts val="55"/>
              </a:spcBef>
            </a:pPr>
            <a:r>
              <a:rPr sz="1900" dirty="0">
                <a:latin typeface="Arial" panose="020B0604020202020204" pitchFamily="34" charset="0"/>
                <a:cs typeface="Arial" panose="020B0604020202020204" pitchFamily="34" charset="0"/>
              </a:rPr>
              <a:t>conserver leur lien à la terre et aux espèces?</a:t>
            </a:r>
            <a:endParaRPr sz="1900">
              <a:latin typeface="Arial" panose="020B0604020202020204" pitchFamily="34" charset="0"/>
              <a:cs typeface="Arial" panose="020B0604020202020204" pitchFamily="34" charset="0"/>
            </a:endParaRPr>
          </a:p>
        </p:txBody>
      </p:sp>
      <p:sp>
        <p:nvSpPr>
          <p:cNvPr id="7" name="object 7"/>
          <p:cNvSpPr txBox="1"/>
          <p:nvPr/>
        </p:nvSpPr>
        <p:spPr>
          <a:xfrm>
            <a:off x="929681" y="1945000"/>
            <a:ext cx="12551410" cy="137033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NOTE À L’ENSEIGNANT</a:t>
            </a:r>
            <a:endParaRPr sz="1900" b="1">
              <a:latin typeface="Arial" panose="020B0604020202020204" pitchFamily="34" charset="0"/>
              <a:cs typeface="Arial" panose="020B0604020202020204" pitchFamily="34" charset="0"/>
            </a:endParaRPr>
          </a:p>
          <a:p>
            <a:pPr marL="12700" marR="5080">
              <a:lnSpc>
                <a:spcPct val="100000"/>
              </a:lnSpc>
              <a:spcBef>
                <a:spcPts val="740"/>
              </a:spcBef>
            </a:pPr>
            <a:r>
              <a:rPr sz="1900" i="1" dirty="0">
                <a:latin typeface="Arial" panose="020B0604020202020204" pitchFamily="34" charset="0"/>
                <a:cs typeface="Arial" panose="020B0604020202020204" pitchFamily="34" charset="0"/>
              </a:rPr>
              <a:t>Lisez à haute voix ce témoignage de Kianna Bear-Hetherington, gardienne de l’eau, tiré du </a:t>
            </a:r>
            <a:r>
              <a:rPr sz="1900" dirty="0">
                <a:latin typeface="Arial" panose="020B0604020202020204" pitchFamily="34" charset="0"/>
                <a:cs typeface="Arial" panose="020B0604020202020204" pitchFamily="34" charset="0"/>
              </a:rPr>
              <a:t>Rapport Planète vivante Canada 2025</a:t>
            </a:r>
            <a:r>
              <a:rPr sz="1900" i="1" dirty="0">
                <a:latin typeface="Arial" panose="020B0604020202020204" pitchFamily="34" charset="0"/>
                <a:cs typeface="Arial" panose="020B0604020202020204" pitchFamily="34" charset="0"/>
              </a:rPr>
              <a:t>. Si vous disposez d’une carte du Canada dans votre classe, prenez un instant pour situer Fredericton, au Nouveau-Brunswick.</a:t>
            </a:r>
            <a:endParaRPr sz="1900">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4BD40C6E-95C4-9EC8-5DC5-5EF176092DDB}"/>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3" name="object 11">
            <a:extLst>
              <a:ext uri="{FF2B5EF4-FFF2-40B4-BE49-F238E27FC236}">
                <a16:creationId xmlns:a16="http://schemas.microsoft.com/office/drawing/2014/main" id="{FEB3B2E2-F650-9F30-6F58-4F067033B8D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sp>
        <p:nvSpPr>
          <p:cNvPr id="16" name="object 5" descr="$PPTXTitle">
            <a:extLst>
              <a:ext uri="{FF2B5EF4-FFF2-40B4-BE49-F238E27FC236}">
                <a16:creationId xmlns:a16="http://schemas.microsoft.com/office/drawing/2014/main" id="{AD68C714-EBEE-4445-0DA5-1256E9934697}"/>
              </a:ext>
            </a:extLst>
          </p:cNvPr>
          <p:cNvSpPr txBox="1">
            <a:spLocks noGrp="1"/>
          </p:cNvSpPr>
          <p:nvPr>
            <p:ph type="title"/>
          </p:nvPr>
        </p:nvSpPr>
        <p:spPr>
          <a:xfrm>
            <a:off x="0" y="777799"/>
            <a:ext cx="20104100" cy="940001"/>
          </a:xfrm>
          <a:prstGeom prst="rect">
            <a:avLst/>
          </a:prstGeom>
        </p:spPr>
        <p:txBody>
          <a:bodyPr vert="horz" wrap="square" lIns="0" tIns="16510" rIns="0" bIns="0" rtlCol="0">
            <a:spAutoFit/>
          </a:bodyPr>
          <a:lstStyle/>
          <a:p>
            <a:pPr marL="12700" algn="ctr">
              <a:lnSpc>
                <a:spcPct val="100000"/>
              </a:lnSpc>
              <a:spcBef>
                <a:spcPts val="130"/>
              </a:spcBef>
            </a:pPr>
            <a:r>
              <a:rPr sz="6000" b="1" dirty="0">
                <a:solidFill>
                  <a:srgbClr val="292899"/>
                </a:solidFill>
                <a:latin typeface="Arial" panose="020B0604020202020204" pitchFamily="34" charset="0"/>
                <a:cs typeface="Arial" panose="020B0604020202020204" pitchFamily="34" charset="0"/>
              </a:rPr>
              <a:t>Perspectives autochtones :</a:t>
            </a:r>
          </a:p>
        </p:txBody>
      </p:sp>
      <p:pic>
        <p:nvPicPr>
          <p:cNvPr id="17" name="Picture 16" descr="A yellow spiral on a black background&#10;&#10;Description automatically generated">
            <a:extLst>
              <a:ext uri="{FF2B5EF4-FFF2-40B4-BE49-F238E27FC236}">
                <a16:creationId xmlns:a16="http://schemas.microsoft.com/office/drawing/2014/main" id="{F0CE8A33-E088-9D93-B935-9B980B4E8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0" y="810970"/>
            <a:ext cx="3380800" cy="781879"/>
          </a:xfrm>
          <a:prstGeom prst="rect">
            <a:avLst/>
          </a:prstGeom>
        </p:spPr>
      </p:pic>
      <p:pic>
        <p:nvPicPr>
          <p:cNvPr id="18" name="Picture 17" descr="A yellow spiral on a black background&#10;&#10;Description automatically generated">
            <a:extLst>
              <a:ext uri="{FF2B5EF4-FFF2-40B4-BE49-F238E27FC236}">
                <a16:creationId xmlns:a16="http://schemas.microsoft.com/office/drawing/2014/main" id="{C7B48B5B-11F7-410D-C255-8A1A257E8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81850" y="890032"/>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9679" y="898746"/>
            <a:ext cx="6350799" cy="2134302"/>
          </a:xfrm>
          <a:prstGeom prst="rect">
            <a:avLst/>
          </a:prstGeom>
        </p:spPr>
        <p:txBody>
          <a:bodyPr vert="horz" wrap="square" lIns="0" tIns="17145" rIns="0" bIns="0" rtlCol="0">
            <a:spAutoFit/>
          </a:bodyPr>
          <a:lstStyle/>
          <a:p>
            <a:pPr marL="12700">
              <a:lnSpc>
                <a:spcPts val="6135"/>
              </a:lnSpc>
              <a:spcBef>
                <a:spcPts val="135"/>
              </a:spcBef>
            </a:pPr>
            <a:r>
              <a:rPr sz="5400" b="1" dirty="0">
                <a:latin typeface="Arial" panose="020B0604020202020204" pitchFamily="34" charset="0"/>
                <a:cs typeface="Arial" panose="020B0604020202020204" pitchFamily="34" charset="0"/>
              </a:rPr>
              <a:t>Instructions pour</a:t>
            </a:r>
            <a:endParaRPr sz="5400" b="1">
              <a:latin typeface="Arial" panose="020B0604020202020204" pitchFamily="34" charset="0"/>
              <a:cs typeface="Arial" panose="020B0604020202020204" pitchFamily="34" charset="0"/>
            </a:endParaRPr>
          </a:p>
          <a:p>
            <a:pPr marL="12700" marR="930275">
              <a:lnSpc>
                <a:spcPct val="73400"/>
              </a:lnSpc>
              <a:spcBef>
                <a:spcPts val="940"/>
              </a:spcBef>
            </a:pPr>
            <a:r>
              <a:rPr sz="5400" b="1" dirty="0">
                <a:latin typeface="Arial" panose="020B0604020202020204" pitchFamily="34" charset="0"/>
                <a:cs typeface="Arial" panose="020B0604020202020204" pitchFamily="34" charset="0"/>
              </a:rPr>
              <a:t>l’activité de la mission :</a:t>
            </a:r>
            <a:endParaRPr sz="5400" b="1">
              <a:latin typeface="Arial" panose="020B0604020202020204" pitchFamily="34" charset="0"/>
              <a:cs typeface="Arial" panose="020B0604020202020204" pitchFamily="34" charset="0"/>
            </a:endParaRPr>
          </a:p>
        </p:txBody>
      </p:sp>
      <p:sp>
        <p:nvSpPr>
          <p:cNvPr id="4" name="object 4"/>
          <p:cNvSpPr txBox="1"/>
          <p:nvPr/>
        </p:nvSpPr>
        <p:spPr>
          <a:xfrm>
            <a:off x="929679" y="3063875"/>
            <a:ext cx="5923915" cy="7058664"/>
          </a:xfrm>
          <a:prstGeom prst="rect">
            <a:avLst/>
          </a:prstGeom>
        </p:spPr>
        <p:txBody>
          <a:bodyPr vert="horz" wrap="square" lIns="0" tIns="74295" rIns="0" bIns="0" rtlCol="0">
            <a:spAutoFit/>
          </a:bodyPr>
          <a:lstStyle/>
          <a:p>
            <a:pPr marL="1165225" marR="179070" indent="-1144588">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1</a:t>
            </a:r>
            <a:r>
              <a:rPr sz="23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Soulignez tous les efforts remarquables que les élèves ont déployés dans le cadre de leurs leçons « Mission : Explorer pour restaurer ». À ce stade, ils ont beaucoup appris sur la manière d’aider les espèces et ont compris que même de petits gestes, lorsqu’ils sont accomplis collectivement, peuvent contribuer au changement.</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Rappelez-leur qu’on se sent mieux lorsqu’on</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agit pour aider les autres. Vous pouvez faire un petit tour d’horizon auprès de vos élèves pour savoir ce qu’ils pensent de leur projet de surveillance (leçon 6) et de leur engagement envers les espèces.</a:t>
            </a:r>
            <a:endParaRPr sz="1900">
              <a:latin typeface="Arial" panose="020B0604020202020204" pitchFamily="34" charset="0"/>
              <a:cs typeface="Arial" panose="020B0604020202020204" pitchFamily="34" charset="0"/>
            </a:endParaRPr>
          </a:p>
          <a:p>
            <a:pPr marL="1165225" marR="8255" indent="-1144588">
              <a:lnSpc>
                <a:spcPts val="2280"/>
              </a:lnSpc>
              <a:spcBef>
                <a:spcPts val="1580"/>
              </a:spcBef>
            </a:pPr>
            <a:r>
              <a:rPr lang="en-CA" sz="2000" b="1" dirty="0">
                <a:solidFill>
                  <a:srgbClr val="047390"/>
                </a:solidFill>
                <a:latin typeface="Arial" panose="020B0604020202020204" pitchFamily="34" charset="0"/>
                <a:cs typeface="Arial" panose="020B0604020202020204" pitchFamily="34" charset="0"/>
              </a:rPr>
              <a:t>Étape 2	</a:t>
            </a:r>
            <a:r>
              <a:rPr sz="1900" dirty="0">
                <a:solidFill>
                  <a:srgbClr val="222222"/>
                </a:solidFill>
                <a:latin typeface="Arial" panose="020B0604020202020204" pitchFamily="34" charset="0"/>
                <a:cs typeface="Arial" panose="020B0604020202020204" pitchFamily="34" charset="0"/>
              </a:rPr>
              <a:t>Dirigez les élèves vers la section « Tout le monde peut aider » du site Web du RPVC pour enfants (wwf.ca/rpvcenfants). En rassemblant toute la classe ou en formant de petits groupes, passez en revue les différentes actions que les jeunes peuvent entreprendre pour soutenir les espèces, par exemple :</a:t>
            </a:r>
            <a:endParaRPr sz="1900">
              <a:latin typeface="Arial" panose="020B0604020202020204" pitchFamily="34" charset="0"/>
              <a:cs typeface="Arial" panose="020B0604020202020204" pitchFamily="34" charset="0"/>
            </a:endParaRPr>
          </a:p>
        </p:txBody>
      </p:sp>
      <p:sp>
        <p:nvSpPr>
          <p:cNvPr id="5" name="object 5"/>
          <p:cNvSpPr txBox="1"/>
          <p:nvPr/>
        </p:nvSpPr>
        <p:spPr>
          <a:xfrm>
            <a:off x="7526515" y="8490266"/>
            <a:ext cx="5649595" cy="1612265"/>
          </a:xfrm>
          <a:prstGeom prst="rect">
            <a:avLst/>
          </a:prstGeom>
        </p:spPr>
        <p:txBody>
          <a:bodyPr vert="horz" wrap="square" lIns="0" tIns="59055" rIns="0" bIns="0" rtlCol="0">
            <a:spAutoFit/>
          </a:bodyPr>
          <a:lstStyle/>
          <a:p>
            <a:pPr marL="247650" indent="-234950">
              <a:lnSpc>
                <a:spcPct val="100000"/>
              </a:lnSpc>
              <a:spcBef>
                <a:spcPts val="465"/>
              </a:spcBef>
              <a:buChar char="•"/>
              <a:tabLst>
                <a:tab pos="247650" algn="l"/>
              </a:tabLst>
            </a:pPr>
            <a:r>
              <a:rPr sz="1900" dirty="0">
                <a:solidFill>
                  <a:srgbClr val="222222"/>
                </a:solidFill>
                <a:latin typeface="Arial" panose="020B0604020202020204" pitchFamily="34" charset="0"/>
                <a:cs typeface="Arial" panose="020B0604020202020204" pitchFamily="34" charset="0"/>
              </a:rPr>
              <a:t>écrire une lettre aux élus de la région</a:t>
            </a:r>
            <a:endParaRPr sz="1900">
              <a:latin typeface="Arial" panose="020B0604020202020204" pitchFamily="34" charset="0"/>
              <a:cs typeface="Arial" panose="020B0604020202020204" pitchFamily="34" charset="0"/>
            </a:endParaRPr>
          </a:p>
          <a:p>
            <a:pPr marL="247650" marR="772795" indent="-235585">
              <a:lnSpc>
                <a:spcPct val="100000"/>
              </a:lnSpc>
              <a:spcBef>
                <a:spcPts val="370"/>
              </a:spcBef>
              <a:buChar char="•"/>
              <a:tabLst>
                <a:tab pos="247650" algn="l"/>
              </a:tabLst>
            </a:pPr>
            <a:r>
              <a:rPr sz="1900" dirty="0">
                <a:solidFill>
                  <a:srgbClr val="222222"/>
                </a:solidFill>
                <a:latin typeface="Arial" panose="020B0604020202020204" pitchFamily="34" charset="0"/>
                <a:cs typeface="Arial" panose="020B0604020202020204" pitchFamily="34" charset="0"/>
              </a:rPr>
              <a:t>créer des jardins-habitats à l’école ou à la maison avec des plantes indigènes</a:t>
            </a:r>
            <a:endParaRPr sz="1900">
              <a:latin typeface="Arial" panose="020B0604020202020204" pitchFamily="34" charset="0"/>
              <a:cs typeface="Arial" panose="020B0604020202020204" pitchFamily="34" charset="0"/>
            </a:endParaRPr>
          </a:p>
          <a:p>
            <a:pPr marL="247650" marR="5080" indent="-235585">
              <a:lnSpc>
                <a:spcPct val="100000"/>
              </a:lnSpc>
              <a:spcBef>
                <a:spcPts val="360"/>
              </a:spcBef>
              <a:buChar char="•"/>
              <a:tabLst>
                <a:tab pos="247650" algn="l"/>
              </a:tabLst>
            </a:pPr>
            <a:r>
              <a:rPr sz="1900" dirty="0">
                <a:solidFill>
                  <a:srgbClr val="222222"/>
                </a:solidFill>
                <a:latin typeface="Arial" panose="020B0604020202020204" pitchFamily="34" charset="0"/>
                <a:cs typeface="Arial" panose="020B0604020202020204" pitchFamily="34" charset="0"/>
              </a:rPr>
              <a:t>partager leurs connaissances avec leurs parents et leurs amis</a:t>
            </a:r>
            <a:endParaRPr sz="1900">
              <a:latin typeface="Arial" panose="020B0604020202020204" pitchFamily="34" charset="0"/>
              <a:cs typeface="Arial" panose="020B0604020202020204" pitchFamily="34" charset="0"/>
            </a:endParaRPr>
          </a:p>
        </p:txBody>
      </p:sp>
      <p:graphicFrame>
        <p:nvGraphicFramePr>
          <p:cNvPr id="6" name="object 6"/>
          <p:cNvGraphicFramePr>
            <a:graphicFrameLocks noGrp="1"/>
          </p:cNvGraphicFramePr>
          <p:nvPr>
            <p:extLst>
              <p:ext uri="{D42A27DB-BD31-4B8C-83A1-F6EECF244321}">
                <p14:modId xmlns:p14="http://schemas.microsoft.com/office/powerpoint/2010/main" val="3581011200"/>
              </p:ext>
            </p:extLst>
          </p:nvPr>
        </p:nvGraphicFramePr>
        <p:xfrm>
          <a:off x="7293181" y="2347368"/>
          <a:ext cx="11868150" cy="5843270"/>
        </p:xfrm>
        <a:graphic>
          <a:graphicData uri="http://schemas.openxmlformats.org/drawingml/2006/table">
            <a:tbl>
              <a:tblPr firstRow="1" bandRow="1">
                <a:tableStyleId>{2D5ABB26-0587-4C30-8999-92F81FD0307C}</a:tableStyleId>
              </a:tblPr>
              <a:tblGrid>
                <a:gridCol w="7071995">
                  <a:extLst>
                    <a:ext uri="{9D8B030D-6E8A-4147-A177-3AD203B41FA5}">
                      <a16:colId xmlns:a16="http://schemas.microsoft.com/office/drawing/2014/main" val="20000"/>
                    </a:ext>
                  </a:extLst>
                </a:gridCol>
                <a:gridCol w="4796155">
                  <a:extLst>
                    <a:ext uri="{9D8B030D-6E8A-4147-A177-3AD203B41FA5}">
                      <a16:colId xmlns:a16="http://schemas.microsoft.com/office/drawing/2014/main" val="20001"/>
                    </a:ext>
                  </a:extLst>
                </a:gridCol>
              </a:tblGrid>
              <a:tr h="878840">
                <a:tc>
                  <a:txBody>
                    <a:bodyPr/>
                    <a:lstStyle/>
                    <a:p>
                      <a:pPr marL="635" algn="ctr">
                        <a:lnSpc>
                          <a:spcPct val="100000"/>
                        </a:lnSpc>
                        <a:spcBef>
                          <a:spcPts val="1914"/>
                        </a:spcBef>
                      </a:pPr>
                      <a:r>
                        <a:rPr sz="2400" b="1" spc="0" dirty="0">
                          <a:solidFill>
                            <a:srgbClr val="FFFFFF"/>
                          </a:solidFill>
                          <a:latin typeface="Arial" panose="020B0604020202020204" pitchFamily="34" charset="0"/>
                          <a:cs typeface="Arial" panose="020B0604020202020204" pitchFamily="34" charset="0"/>
                        </a:rPr>
                        <a:t>Une initiative du WWF-Canada</a:t>
                      </a:r>
                      <a:endParaRPr sz="2400" b="1" spc="0">
                        <a:latin typeface="Arial" panose="020B0604020202020204" pitchFamily="34" charset="0"/>
                        <a:cs typeface="Arial" panose="020B0604020202020204" pitchFamily="34" charset="0"/>
                      </a:endParaRPr>
                    </a:p>
                  </a:txBody>
                  <a:tcPr marL="0" marR="0" marT="243204" marB="0">
                    <a:lnR w="28575">
                      <a:solidFill>
                        <a:srgbClr val="FFFFFF"/>
                      </a:solidFill>
                      <a:prstDash val="solid"/>
                    </a:lnR>
                    <a:solidFill>
                      <a:srgbClr val="047390"/>
                    </a:solidFill>
                  </a:tcPr>
                </a:tc>
                <a:tc>
                  <a:txBody>
                    <a:bodyPr/>
                    <a:lstStyle/>
                    <a:p>
                      <a:pPr algn="ctr">
                        <a:lnSpc>
                          <a:spcPct val="100000"/>
                        </a:lnSpc>
                        <a:spcBef>
                          <a:spcPts val="1914"/>
                        </a:spcBef>
                      </a:pPr>
                      <a:r>
                        <a:rPr sz="2400" b="1" spc="0" dirty="0">
                          <a:solidFill>
                            <a:srgbClr val="FFFFFF"/>
                          </a:solidFill>
                          <a:latin typeface="Arial" panose="020B0604020202020204" pitchFamily="34" charset="0"/>
                          <a:cs typeface="Arial" panose="020B0604020202020204" pitchFamily="34" charset="0"/>
                        </a:rPr>
                        <a:t>Lien Web</a:t>
                      </a:r>
                      <a:endParaRPr sz="2400" b="1" spc="0">
                        <a:latin typeface="Arial" panose="020B0604020202020204" pitchFamily="34" charset="0"/>
                        <a:cs typeface="Arial" panose="020B0604020202020204" pitchFamily="34" charset="0"/>
                      </a:endParaRPr>
                    </a:p>
                  </a:txBody>
                  <a:tcPr marL="0" marR="0" marT="243204" marB="0">
                    <a:lnL w="28575">
                      <a:solidFill>
                        <a:srgbClr val="FFFFFF"/>
                      </a:solidFill>
                      <a:prstDash val="solid"/>
                    </a:lnL>
                    <a:solidFill>
                      <a:srgbClr val="047390"/>
                    </a:solidFill>
                  </a:tcPr>
                </a:tc>
                <a:extLst>
                  <a:ext uri="{0D108BD9-81ED-4DB2-BD59-A6C34878D82A}">
                    <a16:rowId xmlns:a16="http://schemas.microsoft.com/office/drawing/2014/main" val="10000"/>
                  </a:ext>
                </a:extLst>
              </a:tr>
              <a:tr h="1414780">
                <a:tc>
                  <a:txBody>
                    <a:bodyPr/>
                    <a:lstStyle/>
                    <a:p>
                      <a:pPr marL="202565" marR="284480">
                        <a:lnSpc>
                          <a:spcPct val="112599"/>
                        </a:lnSpc>
                        <a:spcBef>
                          <a:spcPts val="1450"/>
                        </a:spcBef>
                      </a:pPr>
                      <a:r>
                        <a:rPr sz="2100" b="1" spc="0" dirty="0">
                          <a:latin typeface="Arial" panose="020B0604020202020204" pitchFamily="34" charset="0"/>
                          <a:cs typeface="Arial" panose="020B0604020202020204" pitchFamily="34" charset="0"/>
                        </a:rPr>
                        <a:t>Planète vivante @ l’école : </a:t>
                      </a:r>
                      <a:r>
                        <a:rPr sz="2100" spc="0" dirty="0">
                          <a:latin typeface="Arial" panose="020B0604020202020204" pitchFamily="34" charset="0"/>
                          <a:cs typeface="Arial" panose="020B0604020202020204" pitchFamily="34" charset="0"/>
                        </a:rPr>
                        <a:t>Des actions concrètes que les écoles et les élèves peuvent mener pour aider la nature à s’épanouir.</a:t>
                      </a:r>
                    </a:p>
                  </a:txBody>
                  <a:tcPr marL="0" marR="0" marT="184150" marB="0">
                    <a:lnR w="28575">
                      <a:solidFill>
                        <a:srgbClr val="FFFFFF"/>
                      </a:solidFill>
                      <a:prstDash val="solid"/>
                    </a:lnR>
                    <a:lnB w="28575">
                      <a:solidFill>
                        <a:srgbClr val="FFFFFF"/>
                      </a:solidFill>
                      <a:prstDash val="solid"/>
                    </a:lnB>
                    <a:solidFill>
                      <a:srgbClr val="FFCD03"/>
                    </a:solidFill>
                  </a:tcPr>
                </a:tc>
                <a:tc>
                  <a:txBody>
                    <a:bodyPr/>
                    <a:lstStyle/>
                    <a:p>
                      <a:pPr>
                        <a:lnSpc>
                          <a:spcPct val="100000"/>
                        </a:lnSpc>
                        <a:spcBef>
                          <a:spcPts val="455"/>
                        </a:spcBef>
                      </a:pPr>
                      <a:endParaRPr sz="2100" spc="0">
                        <a:latin typeface="Arial" panose="020B0604020202020204" pitchFamily="34" charset="0"/>
                        <a:cs typeface="Arial" panose="020B0604020202020204" pitchFamily="34" charset="0"/>
                      </a:endParaRPr>
                    </a:p>
                    <a:p>
                      <a:pPr marL="202565" marR="1384300">
                        <a:lnSpc>
                          <a:spcPct val="112599"/>
                        </a:lnSpc>
                      </a:pPr>
                      <a:r>
                        <a:rPr sz="2100" spc="0" dirty="0">
                          <a:latin typeface="Arial" panose="020B0604020202020204" pitchFamily="34" charset="0"/>
                          <a:cs typeface="Arial" panose="020B0604020202020204" pitchFamily="34" charset="0"/>
                        </a:rPr>
                        <a:t>https://schools.wwf.ca/fr/ inscription-et-connexion/</a:t>
                      </a:r>
                      <a:endParaRPr sz="2100" spc="0">
                        <a:latin typeface="Arial" panose="020B0604020202020204" pitchFamily="34" charset="0"/>
                        <a:cs typeface="Arial" panose="020B0604020202020204" pitchFamily="34" charset="0"/>
                      </a:endParaRPr>
                    </a:p>
                  </a:txBody>
                  <a:tcPr marL="0" marR="0" marT="57785" marB="0">
                    <a:lnL w="28575">
                      <a:solidFill>
                        <a:srgbClr val="FFFFFF"/>
                      </a:solidFill>
                      <a:prstDash val="solid"/>
                    </a:lnL>
                    <a:lnB w="28575">
                      <a:solidFill>
                        <a:srgbClr val="FFFFFF"/>
                      </a:solidFill>
                      <a:prstDash val="solid"/>
                    </a:lnB>
                    <a:solidFill>
                      <a:srgbClr val="FFCD03"/>
                    </a:solidFill>
                  </a:tcPr>
                </a:tc>
                <a:extLst>
                  <a:ext uri="{0D108BD9-81ED-4DB2-BD59-A6C34878D82A}">
                    <a16:rowId xmlns:a16="http://schemas.microsoft.com/office/drawing/2014/main" val="10001"/>
                  </a:ext>
                </a:extLst>
              </a:tr>
              <a:tr h="1774825">
                <a:tc>
                  <a:txBody>
                    <a:bodyPr/>
                    <a:lstStyle/>
                    <a:p>
                      <a:pPr marL="202565" marR="394970">
                        <a:lnSpc>
                          <a:spcPct val="112599"/>
                        </a:lnSpc>
                        <a:spcBef>
                          <a:spcPts val="1450"/>
                        </a:spcBef>
                      </a:pPr>
                      <a:r>
                        <a:rPr sz="2100" b="1" spc="0" dirty="0">
                          <a:latin typeface="Arial" panose="020B0604020202020204" pitchFamily="34" charset="0"/>
                          <a:cs typeface="Arial" panose="020B0604020202020204" pitchFamily="34" charset="0"/>
                        </a:rPr>
                        <a:t>Subventions Libérez votre nature : </a:t>
                      </a:r>
                      <a:r>
                        <a:rPr sz="2100" spc="0" dirty="0">
                          <a:latin typeface="Arial" panose="020B0604020202020204" pitchFamily="34" charset="0"/>
                          <a:cs typeface="Arial" panose="020B0604020202020204" pitchFamily="34" charset="0"/>
                        </a:rPr>
                        <a:t>Vous pourriez obtenir jusqu’à 1 500 $ pour financer des projets visant à protéger et à restaurer les habitats sur le terrain de l’école.</a:t>
                      </a:r>
                    </a:p>
                  </a:txBody>
                  <a:tcPr marL="0" marR="0" marT="184150" marB="0">
                    <a:lnR w="28575">
                      <a:solidFill>
                        <a:srgbClr val="FFFFFF"/>
                      </a:solidFill>
                      <a:prstDash val="solid"/>
                    </a:lnR>
                    <a:lnT w="28575">
                      <a:solidFill>
                        <a:srgbClr val="FFFFFF"/>
                      </a:solidFill>
                      <a:prstDash val="solid"/>
                    </a:lnT>
                    <a:lnB w="28575">
                      <a:solidFill>
                        <a:srgbClr val="FFFFFF"/>
                      </a:solidFill>
                      <a:prstDash val="solid"/>
                    </a:lnB>
                    <a:solidFill>
                      <a:srgbClr val="FFE393"/>
                    </a:solidFill>
                  </a:tcPr>
                </a:tc>
                <a:tc>
                  <a:txBody>
                    <a:bodyPr/>
                    <a:lstStyle/>
                    <a:p>
                      <a:pPr>
                        <a:lnSpc>
                          <a:spcPct val="100000"/>
                        </a:lnSpc>
                        <a:spcBef>
                          <a:spcPts val="455"/>
                        </a:spcBef>
                      </a:pPr>
                      <a:endParaRPr sz="2100" spc="0">
                        <a:latin typeface="Arial" panose="020B0604020202020204" pitchFamily="34" charset="0"/>
                        <a:cs typeface="Arial" panose="020B0604020202020204" pitchFamily="34" charset="0"/>
                      </a:endParaRPr>
                    </a:p>
                    <a:p>
                      <a:pPr marL="202565" marR="506095">
                        <a:lnSpc>
                          <a:spcPct val="112599"/>
                        </a:lnSpc>
                      </a:pPr>
                      <a:r>
                        <a:rPr sz="2100" spc="0" dirty="0">
                          <a:latin typeface="Arial" panose="020B0604020202020204" pitchFamily="34" charset="0"/>
                          <a:cs typeface="Arial" panose="020B0604020202020204" pitchFamily="34" charset="0"/>
                        </a:rPr>
                        <a:t>https://wwf.ca/fr/agir/presenter- une-demande-de-financement/ liberez-votre-nature-a-l-ecole/</a:t>
                      </a:r>
                      <a:endParaRPr sz="2100" spc="0">
                        <a:latin typeface="Arial" panose="020B0604020202020204" pitchFamily="34" charset="0"/>
                        <a:cs typeface="Arial" panose="020B0604020202020204" pitchFamily="34" charset="0"/>
                      </a:endParaRPr>
                    </a:p>
                  </a:txBody>
                  <a:tcPr marL="0" marR="0" marT="57785" marB="0">
                    <a:lnL w="28575">
                      <a:solidFill>
                        <a:srgbClr val="FFFFFF"/>
                      </a:solidFill>
                      <a:prstDash val="solid"/>
                    </a:lnL>
                    <a:lnT w="28575">
                      <a:solidFill>
                        <a:srgbClr val="FFFFFF"/>
                      </a:solidFill>
                      <a:prstDash val="solid"/>
                    </a:lnT>
                    <a:lnB w="28575">
                      <a:solidFill>
                        <a:srgbClr val="FFFFFF"/>
                      </a:solidFill>
                      <a:prstDash val="solid"/>
                    </a:lnB>
                    <a:solidFill>
                      <a:srgbClr val="FFE393"/>
                    </a:solidFill>
                  </a:tcPr>
                </a:tc>
                <a:extLst>
                  <a:ext uri="{0D108BD9-81ED-4DB2-BD59-A6C34878D82A}">
                    <a16:rowId xmlns:a16="http://schemas.microsoft.com/office/drawing/2014/main" val="10002"/>
                  </a:ext>
                </a:extLst>
              </a:tr>
              <a:tr h="1774825">
                <a:tc>
                  <a:txBody>
                    <a:bodyPr/>
                    <a:lstStyle/>
                    <a:p>
                      <a:pPr marL="202565" marR="425450">
                        <a:lnSpc>
                          <a:spcPct val="112599"/>
                        </a:lnSpc>
                        <a:spcBef>
                          <a:spcPts val="1450"/>
                        </a:spcBef>
                      </a:pPr>
                      <a:r>
                        <a:rPr sz="2100" b="1" spc="0" dirty="0">
                          <a:latin typeface="Arial" panose="020B0604020202020204" pitchFamily="34" charset="0"/>
                          <a:cs typeface="Arial" panose="020B0604020202020204" pitchFamily="34" charset="0"/>
                        </a:rPr>
                        <a:t>re:cultiver : </a:t>
                      </a:r>
                      <a:r>
                        <a:rPr sz="2100" spc="0" dirty="0">
                          <a:latin typeface="Arial" panose="020B0604020202020204" pitchFamily="34" charset="0"/>
                          <a:cs typeface="Arial" panose="020B0604020202020204" pitchFamily="34" charset="0"/>
                        </a:rPr>
                        <a:t>Découvrez comment cultiver des plan- tes indigènes étape par étape, chez vous ou dans n’importe quel endroit où vous disposez d’un peu d’espace pour quelques pots ou un petit jardin.</a:t>
                      </a:r>
                      <a:endParaRPr sz="2100" spc="0">
                        <a:latin typeface="Arial" panose="020B0604020202020204" pitchFamily="34" charset="0"/>
                        <a:cs typeface="Arial" panose="020B0604020202020204" pitchFamily="34" charset="0"/>
                      </a:endParaRPr>
                    </a:p>
                  </a:txBody>
                  <a:tcPr marL="0" marR="0" marT="184150" marB="0">
                    <a:lnR w="28575">
                      <a:solidFill>
                        <a:srgbClr val="FFFFFF"/>
                      </a:solidFill>
                      <a:prstDash val="solid"/>
                    </a:lnR>
                    <a:lnT w="28575">
                      <a:solidFill>
                        <a:srgbClr val="FFFFFF"/>
                      </a:solidFill>
                      <a:prstDash val="solid"/>
                    </a:lnT>
                    <a:solidFill>
                      <a:srgbClr val="FFCD03"/>
                    </a:solidFill>
                  </a:tcPr>
                </a:tc>
                <a:tc>
                  <a:txBody>
                    <a:bodyPr/>
                    <a:lstStyle/>
                    <a:p>
                      <a:pPr>
                        <a:lnSpc>
                          <a:spcPct val="100000"/>
                        </a:lnSpc>
                      </a:pPr>
                      <a:endParaRPr sz="2100" spc="0" dirty="0">
                        <a:latin typeface="Arial" panose="020B0604020202020204" pitchFamily="34" charset="0"/>
                        <a:cs typeface="Arial" panose="020B0604020202020204" pitchFamily="34" charset="0"/>
                      </a:endParaRPr>
                    </a:p>
                    <a:p>
                      <a:pPr>
                        <a:lnSpc>
                          <a:spcPct val="100000"/>
                        </a:lnSpc>
                        <a:spcBef>
                          <a:spcPts val="1195"/>
                        </a:spcBef>
                      </a:pPr>
                      <a:endParaRPr sz="2100" spc="0" dirty="0">
                        <a:latin typeface="Arial" panose="020B0604020202020204" pitchFamily="34" charset="0"/>
                        <a:cs typeface="Arial" panose="020B0604020202020204" pitchFamily="34" charset="0"/>
                      </a:endParaRPr>
                    </a:p>
                    <a:p>
                      <a:pPr marL="202565">
                        <a:lnSpc>
                          <a:spcPct val="100000"/>
                        </a:lnSpc>
                      </a:pPr>
                      <a:r>
                        <a:rPr sz="2100" spc="0" dirty="0">
                          <a:latin typeface="Arial" panose="020B0604020202020204" pitchFamily="34" charset="0"/>
                          <a:cs typeface="Arial" panose="020B0604020202020204" pitchFamily="34" charset="0"/>
                        </a:rPr>
                        <a:t>https://recultiver.wwf.ca/</a:t>
                      </a:r>
                    </a:p>
                  </a:txBody>
                  <a:tcPr marL="0" marR="0" marT="0" marB="0">
                    <a:lnL w="28575">
                      <a:solidFill>
                        <a:srgbClr val="FFFFFF"/>
                      </a:solidFill>
                      <a:prstDash val="solid"/>
                    </a:lnL>
                    <a:lnT w="28575">
                      <a:solidFill>
                        <a:srgbClr val="FFFFFF"/>
                      </a:solidFill>
                      <a:prstDash val="solid"/>
                    </a:lnT>
                    <a:solidFill>
                      <a:srgbClr val="FFCD03"/>
                    </a:solidFill>
                  </a:tcPr>
                </a:tc>
                <a:extLst>
                  <a:ext uri="{0D108BD9-81ED-4DB2-BD59-A6C34878D82A}">
                    <a16:rowId xmlns:a16="http://schemas.microsoft.com/office/drawing/2014/main" val="10003"/>
                  </a:ext>
                </a:extLst>
              </a:tr>
            </a:tbl>
          </a:graphicData>
        </a:graphic>
      </p:graphicFrame>
      <p:sp>
        <p:nvSpPr>
          <p:cNvPr id="7" name="object 7"/>
          <p:cNvSpPr txBox="1"/>
          <p:nvPr/>
        </p:nvSpPr>
        <p:spPr>
          <a:xfrm>
            <a:off x="7280478" y="1182619"/>
            <a:ext cx="11456670" cy="1016753"/>
          </a:xfrm>
          <a:prstGeom prst="rect">
            <a:avLst/>
          </a:prstGeom>
        </p:spPr>
        <p:txBody>
          <a:bodyPr vert="horz" wrap="square" lIns="0" tIns="12065" rIns="0" bIns="0" rtlCol="0">
            <a:spAutoFit/>
          </a:bodyPr>
          <a:lstStyle/>
          <a:p>
            <a:pPr marL="12700" marR="5080">
              <a:lnSpc>
                <a:spcPct val="101200"/>
              </a:lnSpc>
              <a:spcBef>
                <a:spcPts val="95"/>
              </a:spcBef>
            </a:pPr>
            <a:r>
              <a:rPr sz="2200" b="1" dirty="0">
                <a:latin typeface="Arial" panose="020B0604020202020204" pitchFamily="34" charset="0"/>
                <a:cs typeface="Arial" panose="020B0604020202020204" pitchFamily="34" charset="0"/>
              </a:rPr>
              <a:t>Vous trouverez des guides étape par étape pour créer des habitats à l’école et à la maison sur les sites des programmes Planète vivante @ l’école et re:cultiver du WWF-Canada.</a:t>
            </a:r>
            <a:endParaRPr sz="2200" b="1">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9A6DC062-6F15-85E2-C267-137C713D5DCE}"/>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33A5B64A-A4CE-4B74-B0F7-75401ED5DB5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2" name="Picture 11" descr="A yellow spiral on a black background&#10;&#10;Description automatically generated">
            <a:extLst>
              <a:ext uri="{FF2B5EF4-FFF2-40B4-BE49-F238E27FC236}">
                <a16:creationId xmlns:a16="http://schemas.microsoft.com/office/drawing/2014/main" id="{000E7328-E4E9-451A-03DB-5AC01808D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line on a black background&#10;&#10;Description automatically generated">
            <a:extLst>
              <a:ext uri="{FF2B5EF4-FFF2-40B4-BE49-F238E27FC236}">
                <a16:creationId xmlns:a16="http://schemas.microsoft.com/office/drawing/2014/main" id="{2CE7A1CC-109A-DA86-8EB8-432169E10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209" y="6241944"/>
            <a:ext cx="7772400" cy="3881093"/>
          </a:xfrm>
          <a:prstGeom prst="rect">
            <a:avLst/>
          </a:prstGeom>
        </p:spPr>
      </p:pic>
      <p:sp>
        <p:nvSpPr>
          <p:cNvPr id="2" name="object 2"/>
          <p:cNvSpPr txBox="1"/>
          <p:nvPr/>
        </p:nvSpPr>
        <p:spPr>
          <a:xfrm>
            <a:off x="929679" y="946259"/>
            <a:ext cx="5918835" cy="9465733"/>
          </a:xfrm>
          <a:prstGeom prst="rect">
            <a:avLst/>
          </a:prstGeom>
        </p:spPr>
        <p:txBody>
          <a:bodyPr vert="horz" wrap="square" lIns="0" tIns="12065" rIns="0" bIns="0" rtlCol="0" anchor="t">
            <a:spAutoFit/>
          </a:bodyPr>
          <a:lstStyle/>
          <a:p>
            <a:pPr marL="1080770" marR="50800">
              <a:lnSpc>
                <a:spcPct val="100000"/>
              </a:lnSpc>
              <a:spcBef>
                <a:spcPts val="95"/>
              </a:spcBef>
            </a:pPr>
            <a:r>
              <a:rPr sz="1900" dirty="0" err="1">
                <a:solidFill>
                  <a:srgbClr val="222222"/>
                </a:solidFill>
                <a:latin typeface="Arial"/>
                <a:cs typeface="Arial"/>
              </a:rPr>
              <a:t>Encouragez</a:t>
            </a:r>
            <a:r>
              <a:rPr sz="1900" dirty="0">
                <a:solidFill>
                  <a:srgbClr val="222222"/>
                </a:solidFill>
                <a:latin typeface="Arial"/>
                <a:cs typeface="Arial"/>
              </a:rPr>
              <a:t> les </a:t>
            </a:r>
            <a:r>
              <a:rPr sz="1900" dirty="0" err="1">
                <a:solidFill>
                  <a:srgbClr val="222222"/>
                </a:solidFill>
                <a:latin typeface="Arial"/>
                <a:cs typeface="Arial"/>
              </a:rPr>
              <a:t>élèves</a:t>
            </a:r>
            <a:r>
              <a:rPr sz="1900" dirty="0">
                <a:solidFill>
                  <a:srgbClr val="222222"/>
                </a:solidFill>
                <a:latin typeface="Arial"/>
                <a:cs typeface="Arial"/>
              </a:rPr>
              <a:t> à prendre conscience des </a:t>
            </a:r>
            <a:r>
              <a:rPr sz="1900" dirty="0" err="1">
                <a:solidFill>
                  <a:srgbClr val="222222"/>
                </a:solidFill>
                <a:latin typeface="Arial"/>
                <a:cs typeface="Arial"/>
              </a:rPr>
              <a:t>différentes</a:t>
            </a:r>
            <a:r>
              <a:rPr sz="1900" dirty="0">
                <a:solidFill>
                  <a:srgbClr val="222222"/>
                </a:solidFill>
                <a:latin typeface="Arial"/>
                <a:cs typeface="Arial"/>
              </a:rPr>
              <a:t> façons </a:t>
            </a:r>
            <a:r>
              <a:rPr sz="1900" dirty="0" err="1">
                <a:solidFill>
                  <a:srgbClr val="222222"/>
                </a:solidFill>
                <a:latin typeface="Arial"/>
                <a:cs typeface="Arial"/>
              </a:rPr>
              <a:t>dont</a:t>
            </a:r>
            <a:r>
              <a:rPr sz="1900" dirty="0">
                <a:solidFill>
                  <a:srgbClr val="222222"/>
                </a:solidFill>
                <a:latin typeface="Arial"/>
                <a:cs typeface="Arial"/>
              </a:rPr>
              <a:t> </a:t>
            </a:r>
            <a:r>
              <a:rPr sz="1900" dirty="0" err="1">
                <a:solidFill>
                  <a:srgbClr val="222222"/>
                </a:solidFill>
                <a:latin typeface="Arial"/>
                <a:cs typeface="Arial"/>
              </a:rPr>
              <a:t>ils</a:t>
            </a:r>
            <a:r>
              <a:rPr sz="1900" dirty="0">
                <a:solidFill>
                  <a:srgbClr val="222222"/>
                </a:solidFill>
                <a:latin typeface="Arial"/>
                <a:cs typeface="Arial"/>
              </a:rPr>
              <a:t> </a:t>
            </a:r>
            <a:r>
              <a:rPr sz="1900" dirty="0" err="1">
                <a:solidFill>
                  <a:srgbClr val="222222"/>
                </a:solidFill>
                <a:latin typeface="Arial"/>
                <a:cs typeface="Arial"/>
              </a:rPr>
              <a:t>peuvent</a:t>
            </a:r>
            <a:r>
              <a:rPr sz="1900" dirty="0">
                <a:solidFill>
                  <a:srgbClr val="222222"/>
                </a:solidFill>
                <a:latin typeface="Arial"/>
                <a:cs typeface="Arial"/>
              </a:rPr>
              <a:t> </a:t>
            </a:r>
            <a:r>
              <a:rPr sz="1900" dirty="0" err="1">
                <a:solidFill>
                  <a:srgbClr val="222222"/>
                </a:solidFill>
                <a:latin typeface="Arial"/>
                <a:cs typeface="Arial"/>
              </a:rPr>
              <a:t>apporter</a:t>
            </a:r>
            <a:r>
              <a:rPr sz="1900" dirty="0">
                <a:solidFill>
                  <a:srgbClr val="222222"/>
                </a:solidFill>
                <a:latin typeface="Arial"/>
                <a:cs typeface="Arial"/>
              </a:rPr>
              <a:t> </a:t>
            </a:r>
            <a:r>
              <a:rPr sz="1900" dirty="0" err="1">
                <a:solidFill>
                  <a:srgbClr val="222222"/>
                </a:solidFill>
                <a:latin typeface="Arial"/>
                <a:cs typeface="Arial"/>
              </a:rPr>
              <a:t>leur</a:t>
            </a:r>
            <a:r>
              <a:rPr sz="1900" dirty="0">
                <a:solidFill>
                  <a:srgbClr val="222222"/>
                </a:solidFill>
                <a:latin typeface="Arial"/>
                <a:cs typeface="Arial"/>
              </a:rPr>
              <a:t> aide (à la maison, à </a:t>
            </a:r>
            <a:r>
              <a:rPr sz="1900" dirty="0" err="1">
                <a:solidFill>
                  <a:srgbClr val="222222"/>
                </a:solidFill>
                <a:latin typeface="Arial"/>
                <a:cs typeface="Arial"/>
              </a:rPr>
              <a:t>l’école</a:t>
            </a:r>
            <a:r>
              <a:rPr sz="1900" dirty="0">
                <a:solidFill>
                  <a:srgbClr val="222222"/>
                </a:solidFill>
                <a:latin typeface="Arial"/>
                <a:cs typeface="Arial"/>
              </a:rPr>
              <a:t> et au sein de </a:t>
            </a:r>
            <a:r>
              <a:rPr sz="1900" dirty="0" err="1">
                <a:solidFill>
                  <a:srgbClr val="222222"/>
                </a:solidFill>
                <a:latin typeface="Arial"/>
                <a:cs typeface="Arial"/>
              </a:rPr>
              <a:t>leur</a:t>
            </a:r>
            <a:r>
              <a:rPr sz="1900" dirty="0">
                <a:solidFill>
                  <a:srgbClr val="222222"/>
                </a:solidFill>
                <a:latin typeface="Arial"/>
                <a:cs typeface="Arial"/>
              </a:rPr>
              <a:t> </a:t>
            </a:r>
            <a:r>
              <a:rPr sz="1900" dirty="0" err="1">
                <a:solidFill>
                  <a:srgbClr val="222222"/>
                </a:solidFill>
                <a:latin typeface="Arial"/>
                <a:cs typeface="Arial"/>
              </a:rPr>
              <a:t>communauté</a:t>
            </a:r>
            <a:r>
              <a:rPr sz="1900" dirty="0">
                <a:solidFill>
                  <a:srgbClr val="222222"/>
                </a:solidFill>
                <a:latin typeface="Arial"/>
                <a:cs typeface="Arial"/>
              </a:rPr>
              <a:t>), et à </a:t>
            </a:r>
            <a:r>
              <a:rPr sz="1900" dirty="0" err="1">
                <a:solidFill>
                  <a:srgbClr val="222222"/>
                </a:solidFill>
                <a:latin typeface="Arial"/>
                <a:cs typeface="Arial"/>
              </a:rPr>
              <a:t>réfléchir</a:t>
            </a:r>
            <a:r>
              <a:rPr sz="1900" dirty="0">
                <a:solidFill>
                  <a:srgbClr val="222222"/>
                </a:solidFill>
                <a:latin typeface="Arial"/>
                <a:cs typeface="Arial"/>
              </a:rPr>
              <a:t> aux actions qui </a:t>
            </a:r>
            <a:r>
              <a:rPr sz="1900" dirty="0" err="1">
                <a:solidFill>
                  <a:srgbClr val="222222"/>
                </a:solidFill>
                <a:latin typeface="Arial"/>
                <a:cs typeface="Arial"/>
              </a:rPr>
              <a:t>leur</a:t>
            </a:r>
            <a:r>
              <a:rPr sz="1900" dirty="0">
                <a:solidFill>
                  <a:srgbClr val="222222"/>
                </a:solidFill>
                <a:latin typeface="Arial"/>
                <a:cs typeface="Arial"/>
              </a:rPr>
              <a:t> </a:t>
            </a:r>
            <a:r>
              <a:rPr sz="1900" dirty="0" err="1">
                <a:solidFill>
                  <a:srgbClr val="222222"/>
                </a:solidFill>
                <a:latin typeface="Arial"/>
                <a:cs typeface="Arial"/>
              </a:rPr>
              <a:t>semblent</a:t>
            </a:r>
            <a:r>
              <a:rPr sz="1900" dirty="0">
                <a:solidFill>
                  <a:srgbClr val="222222"/>
                </a:solidFill>
                <a:latin typeface="Arial"/>
                <a:cs typeface="Arial"/>
              </a:rPr>
              <a:t> </a:t>
            </a:r>
            <a:r>
              <a:rPr sz="1900" dirty="0" err="1">
                <a:solidFill>
                  <a:srgbClr val="222222"/>
                </a:solidFill>
                <a:latin typeface="Arial"/>
                <a:cs typeface="Arial"/>
              </a:rPr>
              <a:t>réalistes</a:t>
            </a:r>
            <a:r>
              <a:rPr sz="1900" dirty="0">
                <a:solidFill>
                  <a:srgbClr val="222222"/>
                </a:solidFill>
                <a:latin typeface="Arial"/>
                <a:cs typeface="Arial"/>
              </a:rPr>
              <a:t> et </a:t>
            </a:r>
            <a:r>
              <a:rPr sz="1900" dirty="0" err="1">
                <a:solidFill>
                  <a:srgbClr val="222222"/>
                </a:solidFill>
                <a:latin typeface="Arial"/>
                <a:cs typeface="Arial"/>
              </a:rPr>
              <a:t>importantes</a:t>
            </a:r>
            <a:r>
              <a:rPr sz="1900" dirty="0">
                <a:solidFill>
                  <a:srgbClr val="222222"/>
                </a:solidFill>
                <a:latin typeface="Arial"/>
                <a:cs typeface="Arial"/>
              </a:rPr>
              <a:t>.</a:t>
            </a:r>
            <a:endParaRPr sz="1900">
              <a:latin typeface="Arial"/>
              <a:cs typeface="Arial"/>
            </a:endParaRPr>
          </a:p>
          <a:p>
            <a:pPr marL="1080770" marR="24765">
              <a:spcBef>
                <a:spcPts val="1085"/>
              </a:spcBef>
            </a:pPr>
            <a:r>
              <a:rPr sz="1900" dirty="0">
                <a:solidFill>
                  <a:srgbClr val="222222"/>
                </a:solidFill>
                <a:latin typeface="Arial"/>
                <a:cs typeface="Arial"/>
              </a:rPr>
              <a:t>Vous </a:t>
            </a:r>
            <a:r>
              <a:rPr sz="1900" dirty="0" err="1">
                <a:solidFill>
                  <a:srgbClr val="222222"/>
                </a:solidFill>
                <a:latin typeface="Arial"/>
                <a:cs typeface="Arial"/>
              </a:rPr>
              <a:t>pourriez</a:t>
            </a:r>
            <a:r>
              <a:rPr sz="1900" dirty="0">
                <a:solidFill>
                  <a:srgbClr val="222222"/>
                </a:solidFill>
                <a:latin typeface="Arial"/>
                <a:cs typeface="Arial"/>
              </a:rPr>
              <a:t> poser des questions </a:t>
            </a:r>
            <a:r>
              <a:rPr sz="1900" dirty="0" err="1">
                <a:solidFill>
                  <a:srgbClr val="222222"/>
                </a:solidFill>
                <a:latin typeface="Arial"/>
                <a:cs typeface="Arial"/>
              </a:rPr>
              <a:t>telles</a:t>
            </a:r>
            <a:r>
              <a:rPr sz="1900" dirty="0">
                <a:solidFill>
                  <a:srgbClr val="222222"/>
                </a:solidFill>
                <a:latin typeface="Arial"/>
                <a:cs typeface="Arial"/>
              </a:rPr>
              <a:t> </a:t>
            </a:r>
            <a:r>
              <a:rPr sz="1900" dirty="0" err="1">
                <a:solidFill>
                  <a:srgbClr val="222222"/>
                </a:solidFill>
                <a:latin typeface="Arial"/>
                <a:cs typeface="Arial"/>
              </a:rPr>
              <a:t>que</a:t>
            </a:r>
            <a:r>
              <a:rPr sz="1900" dirty="0">
                <a:solidFill>
                  <a:srgbClr val="222222"/>
                </a:solidFill>
                <a:latin typeface="Arial"/>
                <a:cs typeface="Arial"/>
              </a:rPr>
              <a:t> : « </a:t>
            </a:r>
            <a:r>
              <a:rPr lang="fr-FR" sz="1900" dirty="0">
                <a:solidFill>
                  <a:srgbClr val="222222"/>
                </a:solidFill>
                <a:latin typeface="Arial"/>
                <a:cs typeface="Arial"/>
              </a:rPr>
              <a:t>Les quelles</a:t>
            </a:r>
            <a:r>
              <a:rPr sz="1900" dirty="0">
                <a:solidFill>
                  <a:srgbClr val="222222"/>
                </a:solidFill>
                <a:latin typeface="Arial"/>
                <a:cs typeface="Arial"/>
              </a:rPr>
              <a:t> de </a:t>
            </a:r>
            <a:r>
              <a:rPr sz="1900" dirty="0" err="1">
                <a:solidFill>
                  <a:srgbClr val="222222"/>
                </a:solidFill>
                <a:latin typeface="Arial"/>
                <a:cs typeface="Arial"/>
              </a:rPr>
              <a:t>ces</a:t>
            </a:r>
            <a:r>
              <a:rPr sz="1900" dirty="0">
                <a:solidFill>
                  <a:srgbClr val="222222"/>
                </a:solidFill>
                <a:latin typeface="Arial"/>
                <a:cs typeface="Arial"/>
              </a:rPr>
              <a:t> actions </a:t>
            </a:r>
            <a:r>
              <a:rPr sz="1900" dirty="0" err="1">
                <a:solidFill>
                  <a:srgbClr val="222222"/>
                </a:solidFill>
                <a:latin typeface="Arial"/>
                <a:cs typeface="Arial"/>
              </a:rPr>
              <a:t>avez</a:t>
            </a:r>
            <a:r>
              <a:rPr sz="1900" dirty="0">
                <a:solidFill>
                  <a:srgbClr val="222222"/>
                </a:solidFill>
                <a:latin typeface="Arial"/>
                <a:cs typeface="Arial"/>
              </a:rPr>
              <a:t>-vous déjà </a:t>
            </a:r>
            <a:r>
              <a:rPr sz="1900" dirty="0" err="1">
                <a:solidFill>
                  <a:srgbClr val="222222"/>
                </a:solidFill>
                <a:latin typeface="Arial"/>
                <a:cs typeface="Arial"/>
              </a:rPr>
              <a:t>essayées</a:t>
            </a:r>
            <a:r>
              <a:rPr sz="1900" dirty="0">
                <a:solidFill>
                  <a:srgbClr val="222222"/>
                </a:solidFill>
                <a:latin typeface="Arial"/>
                <a:cs typeface="Arial"/>
              </a:rPr>
              <a:t>? », « </a:t>
            </a:r>
            <a:r>
              <a:rPr lang="fr-FR" sz="1900" dirty="0">
                <a:solidFill>
                  <a:srgbClr val="222222"/>
                </a:solidFill>
                <a:latin typeface="Arial"/>
                <a:cs typeface="Arial"/>
              </a:rPr>
              <a:t>Les quelles</a:t>
            </a:r>
            <a:r>
              <a:rPr sz="1900" dirty="0">
                <a:solidFill>
                  <a:srgbClr val="222222"/>
                </a:solidFill>
                <a:latin typeface="Arial"/>
                <a:cs typeface="Arial"/>
              </a:rPr>
              <a:t> </a:t>
            </a:r>
            <a:r>
              <a:rPr sz="1900" dirty="0" err="1">
                <a:solidFill>
                  <a:srgbClr val="222222"/>
                </a:solidFill>
                <a:latin typeface="Arial"/>
                <a:cs typeface="Arial"/>
              </a:rPr>
              <a:t>aimeriez</a:t>
            </a:r>
            <a:r>
              <a:rPr sz="1900" dirty="0">
                <a:solidFill>
                  <a:srgbClr val="222222"/>
                </a:solidFill>
                <a:latin typeface="Arial"/>
                <a:cs typeface="Arial"/>
              </a:rPr>
              <a:t>-vous essayer? » </a:t>
            </a:r>
            <a:r>
              <a:rPr sz="1900" dirty="0" err="1">
                <a:solidFill>
                  <a:srgbClr val="222222"/>
                </a:solidFill>
                <a:latin typeface="Arial"/>
                <a:cs typeface="Arial"/>
              </a:rPr>
              <a:t>ou</a:t>
            </a:r>
            <a:r>
              <a:rPr sz="1900" dirty="0">
                <a:solidFill>
                  <a:srgbClr val="222222"/>
                </a:solidFill>
                <a:latin typeface="Arial"/>
                <a:cs typeface="Arial"/>
              </a:rPr>
              <a:t> « Quels </a:t>
            </a:r>
            <a:r>
              <a:rPr sz="1900" dirty="0" err="1">
                <a:solidFill>
                  <a:srgbClr val="222222"/>
                </a:solidFill>
                <a:latin typeface="Arial"/>
                <a:cs typeface="Arial"/>
              </a:rPr>
              <a:t>gestes</a:t>
            </a:r>
            <a:r>
              <a:rPr sz="1900" dirty="0">
                <a:solidFill>
                  <a:srgbClr val="222222"/>
                </a:solidFill>
                <a:latin typeface="Arial"/>
                <a:cs typeface="Arial"/>
              </a:rPr>
              <a:t> </a:t>
            </a:r>
            <a:r>
              <a:rPr sz="1900" dirty="0" err="1">
                <a:solidFill>
                  <a:srgbClr val="222222"/>
                </a:solidFill>
                <a:latin typeface="Arial"/>
                <a:cs typeface="Arial"/>
              </a:rPr>
              <a:t>pourrions</a:t>
            </a:r>
            <a:r>
              <a:rPr sz="1900" dirty="0">
                <a:solidFill>
                  <a:srgbClr val="222222"/>
                </a:solidFill>
                <a:latin typeface="Arial"/>
                <a:cs typeface="Arial"/>
              </a:rPr>
              <a:t>- nous poser ensemble, </a:t>
            </a:r>
            <a:r>
              <a:rPr sz="1900" dirty="0" err="1">
                <a:solidFill>
                  <a:srgbClr val="222222"/>
                </a:solidFill>
                <a:latin typeface="Arial"/>
                <a:cs typeface="Arial"/>
              </a:rPr>
              <a:t>en</a:t>
            </a:r>
            <a:r>
              <a:rPr sz="1900" dirty="0">
                <a:solidFill>
                  <a:srgbClr val="222222"/>
                </a:solidFill>
                <a:latin typeface="Arial"/>
                <a:cs typeface="Arial"/>
              </a:rPr>
              <a:t> tant </a:t>
            </a:r>
            <a:r>
              <a:rPr sz="1900" dirty="0" err="1">
                <a:solidFill>
                  <a:srgbClr val="222222"/>
                </a:solidFill>
                <a:latin typeface="Arial"/>
                <a:cs typeface="Arial"/>
              </a:rPr>
              <a:t>que</a:t>
            </a:r>
            <a:r>
              <a:rPr sz="1900" dirty="0">
                <a:solidFill>
                  <a:srgbClr val="222222"/>
                </a:solidFill>
                <a:latin typeface="Arial"/>
                <a:cs typeface="Arial"/>
              </a:rPr>
              <a:t> </a:t>
            </a: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a:t>
            </a:r>
            <a:r>
              <a:rPr sz="1900" dirty="0" err="1">
                <a:solidFill>
                  <a:srgbClr val="222222"/>
                </a:solidFill>
                <a:latin typeface="Arial"/>
                <a:cs typeface="Arial"/>
              </a:rPr>
              <a:t>groupe</a:t>
            </a:r>
            <a:r>
              <a:rPr sz="1900" dirty="0">
                <a:solidFill>
                  <a:srgbClr val="222222"/>
                </a:solidFill>
                <a:latin typeface="Arial"/>
                <a:cs typeface="Arial"/>
              </a:rPr>
              <a:t>? »</a:t>
            </a:r>
            <a:endParaRPr sz="1900">
              <a:latin typeface="Arial"/>
              <a:cs typeface="Arial"/>
            </a:endParaRPr>
          </a:p>
          <a:p>
            <a:pPr marL="1080770" marR="288925" indent="-1060450">
              <a:lnSpc>
                <a:spcPts val="2280"/>
              </a:lnSpc>
              <a:spcBef>
                <a:spcPts val="1660"/>
              </a:spcBef>
            </a:pPr>
            <a:r>
              <a:rPr b="1" dirty="0">
                <a:solidFill>
                  <a:srgbClr val="047390"/>
                </a:solidFill>
                <a:latin typeface="Arial"/>
                <a:cs typeface="Arial"/>
              </a:rPr>
              <a:t>Étape 3</a:t>
            </a:r>
            <a:r>
              <a:rPr lang="en-CA" b="1" dirty="0">
                <a:solidFill>
                  <a:srgbClr val="047390"/>
                </a:solidFill>
                <a:latin typeface="Arial"/>
                <a:cs typeface="Arial"/>
              </a:rPr>
              <a:t>    	</a:t>
            </a:r>
            <a:r>
              <a:rPr sz="1900" dirty="0" err="1">
                <a:solidFill>
                  <a:srgbClr val="222222"/>
                </a:solidFill>
                <a:latin typeface="Arial"/>
                <a:cs typeface="Arial"/>
              </a:rPr>
              <a:t>Rédaction</a:t>
            </a:r>
            <a:r>
              <a:rPr sz="1900" dirty="0">
                <a:solidFill>
                  <a:srgbClr val="222222"/>
                </a:solidFill>
                <a:latin typeface="Arial"/>
                <a:cs typeface="Arial"/>
              </a:rPr>
              <a:t> d’un engagement. </a:t>
            </a:r>
            <a:r>
              <a:rPr sz="1900" dirty="0" err="1">
                <a:solidFill>
                  <a:srgbClr val="222222"/>
                </a:solidFill>
                <a:latin typeface="Arial"/>
                <a:cs typeface="Arial"/>
              </a:rPr>
              <a:t>L’enseignant</a:t>
            </a:r>
            <a:r>
              <a:rPr sz="1900" dirty="0">
                <a:solidFill>
                  <a:srgbClr val="222222"/>
                </a:solidFill>
                <a:latin typeface="Arial"/>
                <a:cs typeface="Arial"/>
              </a:rPr>
              <a:t> </a:t>
            </a:r>
            <a:r>
              <a:rPr sz="1900" dirty="0" err="1">
                <a:solidFill>
                  <a:srgbClr val="222222"/>
                </a:solidFill>
                <a:latin typeface="Arial"/>
                <a:cs typeface="Arial"/>
              </a:rPr>
              <a:t>pourrait</a:t>
            </a:r>
            <a:r>
              <a:rPr sz="1900" dirty="0">
                <a:solidFill>
                  <a:srgbClr val="222222"/>
                </a:solidFill>
                <a:latin typeface="Arial"/>
                <a:cs typeface="Arial"/>
              </a:rPr>
              <a:t> lancer la discussion </a:t>
            </a:r>
            <a:r>
              <a:rPr sz="1900" dirty="0" err="1">
                <a:solidFill>
                  <a:srgbClr val="222222"/>
                </a:solidFill>
                <a:latin typeface="Arial"/>
                <a:cs typeface="Arial"/>
              </a:rPr>
              <a:t>en</a:t>
            </a:r>
            <a:r>
              <a:rPr sz="1900" dirty="0">
                <a:solidFill>
                  <a:srgbClr val="222222"/>
                </a:solidFill>
                <a:latin typeface="Arial"/>
                <a:cs typeface="Arial"/>
              </a:rPr>
              <a:t> </a:t>
            </a:r>
            <a:r>
              <a:rPr sz="1900" dirty="0" err="1">
                <a:solidFill>
                  <a:srgbClr val="222222"/>
                </a:solidFill>
                <a:latin typeface="Arial"/>
                <a:cs typeface="Arial"/>
              </a:rPr>
              <a:t>disan</a:t>
            </a:r>
            <a:r>
              <a:rPr sz="1900" spc="300" dirty="0" err="1">
                <a:solidFill>
                  <a:srgbClr val="222222"/>
                </a:solidFill>
                <a:latin typeface="Arial"/>
                <a:cs typeface="Arial"/>
              </a:rPr>
              <a:t>t</a:t>
            </a:r>
            <a:r>
              <a:rPr sz="1900" spc="300" dirty="0">
                <a:solidFill>
                  <a:srgbClr val="222222"/>
                </a:solidFill>
                <a:latin typeface="Arial"/>
                <a:cs typeface="Arial"/>
              </a:rPr>
              <a:t>:</a:t>
            </a:r>
            <a:br>
              <a:rPr lang="en-CA" sz="1900" spc="300" dirty="0">
                <a:latin typeface="Arial"/>
                <a:cs typeface="Arial"/>
              </a:rPr>
            </a:br>
            <a:r>
              <a:rPr sz="1900" dirty="0">
                <a:solidFill>
                  <a:srgbClr val="222222"/>
                </a:solidFill>
                <a:latin typeface="Arial"/>
                <a:cs typeface="Arial"/>
              </a:rPr>
              <a:t>« Pour </a:t>
            </a:r>
            <a:r>
              <a:rPr sz="1900" dirty="0" err="1">
                <a:solidFill>
                  <a:srgbClr val="222222"/>
                </a:solidFill>
                <a:latin typeface="Arial"/>
                <a:cs typeface="Arial"/>
              </a:rPr>
              <a:t>montrer</a:t>
            </a:r>
            <a:r>
              <a:rPr sz="1900" dirty="0">
                <a:solidFill>
                  <a:srgbClr val="222222"/>
                </a:solidFill>
                <a:latin typeface="Arial"/>
                <a:cs typeface="Arial"/>
              </a:rPr>
              <a:t> à </a:t>
            </a:r>
            <a:r>
              <a:rPr sz="1900" dirty="0" err="1">
                <a:solidFill>
                  <a:srgbClr val="222222"/>
                </a:solidFill>
                <a:latin typeface="Arial"/>
                <a:cs typeface="Arial"/>
              </a:rPr>
              <a:t>quel</a:t>
            </a:r>
            <a:r>
              <a:rPr sz="1900" dirty="0">
                <a:solidFill>
                  <a:srgbClr val="222222"/>
                </a:solidFill>
                <a:latin typeface="Arial"/>
                <a:cs typeface="Arial"/>
              </a:rPr>
              <a:t> point </a:t>
            </a:r>
            <a:r>
              <a:rPr sz="1900" dirty="0" err="1">
                <a:solidFill>
                  <a:srgbClr val="222222"/>
                </a:solidFill>
                <a:latin typeface="Arial"/>
                <a:cs typeface="Arial"/>
              </a:rPr>
              <a:t>notre</a:t>
            </a:r>
            <a:endParaRPr sz="1900" dirty="0" err="1">
              <a:latin typeface="Arial"/>
              <a:cs typeface="Arial"/>
            </a:endParaRPr>
          </a:p>
          <a:p>
            <a:pPr marL="1080770" marR="290195">
              <a:lnSpc>
                <a:spcPts val="2280"/>
              </a:lnSpc>
              <a:spcBef>
                <a:spcPts val="70"/>
              </a:spcBef>
            </a:pP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estime</a:t>
            </a:r>
            <a:r>
              <a:rPr sz="1900" dirty="0">
                <a:solidFill>
                  <a:srgbClr val="222222"/>
                </a:solidFill>
                <a:latin typeface="Arial"/>
                <a:cs typeface="Arial"/>
              </a:rPr>
              <a:t> </a:t>
            </a:r>
            <a:r>
              <a:rPr sz="1900" dirty="0" err="1">
                <a:solidFill>
                  <a:srgbClr val="222222"/>
                </a:solidFill>
                <a:latin typeface="Arial"/>
                <a:cs typeface="Arial"/>
              </a:rPr>
              <a:t>qu’il</a:t>
            </a:r>
            <a:r>
              <a:rPr sz="1900" dirty="0">
                <a:solidFill>
                  <a:srgbClr val="222222"/>
                </a:solidFill>
                <a:latin typeface="Arial"/>
                <a:cs typeface="Arial"/>
              </a:rPr>
              <a:t> est important </a:t>
            </a:r>
            <a:r>
              <a:rPr sz="1900" dirty="0" err="1">
                <a:solidFill>
                  <a:srgbClr val="222222"/>
                </a:solidFill>
                <a:latin typeface="Arial"/>
                <a:cs typeface="Arial"/>
              </a:rPr>
              <a:t>d’aider</a:t>
            </a:r>
            <a:r>
              <a:rPr sz="1900" dirty="0">
                <a:solidFill>
                  <a:srgbClr val="222222"/>
                </a:solidFill>
                <a:latin typeface="Arial"/>
                <a:cs typeface="Arial"/>
              </a:rPr>
              <a:t> les </a:t>
            </a:r>
            <a:r>
              <a:rPr sz="1900" dirty="0" err="1">
                <a:solidFill>
                  <a:srgbClr val="222222"/>
                </a:solidFill>
                <a:latin typeface="Arial"/>
                <a:cs typeface="Arial"/>
              </a:rPr>
              <a:t>espèces</a:t>
            </a:r>
            <a:r>
              <a:rPr sz="1900" dirty="0">
                <a:solidFill>
                  <a:srgbClr val="222222"/>
                </a:solidFill>
                <a:latin typeface="Arial"/>
                <a:cs typeface="Arial"/>
              </a:rPr>
              <a:t>, nous </a:t>
            </a:r>
            <a:r>
              <a:rPr sz="1900" dirty="0" err="1">
                <a:solidFill>
                  <a:srgbClr val="222222"/>
                </a:solidFill>
                <a:latin typeface="Arial"/>
                <a:cs typeface="Arial"/>
              </a:rPr>
              <a:t>allons</a:t>
            </a:r>
            <a:r>
              <a:rPr sz="1900" dirty="0">
                <a:solidFill>
                  <a:srgbClr val="222222"/>
                </a:solidFill>
                <a:latin typeface="Arial"/>
                <a:cs typeface="Arial"/>
              </a:rPr>
              <a:t> prendre un engagement. » </a:t>
            </a:r>
            <a:r>
              <a:rPr sz="1900" dirty="0" err="1">
                <a:solidFill>
                  <a:srgbClr val="222222"/>
                </a:solidFill>
                <a:latin typeface="Arial"/>
                <a:cs typeface="Arial"/>
              </a:rPr>
              <a:t>Demandez</a:t>
            </a:r>
            <a:r>
              <a:rPr sz="1900" dirty="0">
                <a:solidFill>
                  <a:srgbClr val="222222"/>
                </a:solidFill>
                <a:latin typeface="Arial"/>
                <a:cs typeface="Arial"/>
              </a:rPr>
              <a:t> aux </a:t>
            </a:r>
            <a:r>
              <a:rPr sz="1900" dirty="0" err="1">
                <a:solidFill>
                  <a:srgbClr val="222222"/>
                </a:solidFill>
                <a:latin typeface="Arial"/>
                <a:cs typeface="Arial"/>
              </a:rPr>
              <a:t>élèves</a:t>
            </a:r>
            <a:r>
              <a:rPr sz="1900" dirty="0">
                <a:solidFill>
                  <a:srgbClr val="222222"/>
                </a:solidFill>
                <a:latin typeface="Arial"/>
                <a:cs typeface="Arial"/>
              </a:rPr>
              <a:t> de donner des </a:t>
            </a:r>
            <a:r>
              <a:rPr sz="1900" dirty="0" err="1">
                <a:solidFill>
                  <a:srgbClr val="222222"/>
                </a:solidFill>
                <a:latin typeface="Arial"/>
                <a:cs typeface="Arial"/>
              </a:rPr>
              <a:t>exemples</a:t>
            </a:r>
            <a:r>
              <a:rPr sz="1900" dirty="0">
                <a:solidFill>
                  <a:srgbClr val="222222"/>
                </a:solidFill>
                <a:latin typeface="Arial"/>
                <a:cs typeface="Arial"/>
              </a:rPr>
              <a:t> </a:t>
            </a:r>
            <a:r>
              <a:rPr sz="1900" dirty="0" err="1">
                <a:solidFill>
                  <a:srgbClr val="222222"/>
                </a:solidFill>
                <a:latin typeface="Arial"/>
                <a:cs typeface="Arial"/>
              </a:rPr>
              <a:t>d’engagement</a:t>
            </a:r>
            <a:r>
              <a:rPr sz="1900" dirty="0">
                <a:solidFill>
                  <a:srgbClr val="222222"/>
                </a:solidFill>
                <a:latin typeface="Arial"/>
                <a:cs typeface="Arial"/>
              </a:rPr>
              <a:t>. Par </a:t>
            </a:r>
            <a:r>
              <a:rPr sz="1900" dirty="0" err="1">
                <a:solidFill>
                  <a:srgbClr val="222222"/>
                </a:solidFill>
                <a:latin typeface="Arial"/>
                <a:cs typeface="Arial"/>
              </a:rPr>
              <a:t>exemple</a:t>
            </a:r>
            <a:r>
              <a:rPr sz="1900" dirty="0">
                <a:solidFill>
                  <a:srgbClr val="222222"/>
                </a:solidFill>
                <a:latin typeface="Arial"/>
                <a:cs typeface="Arial"/>
              </a:rPr>
              <a:t>, la </a:t>
            </a:r>
            <a:r>
              <a:rPr sz="1900" dirty="0" err="1">
                <a:solidFill>
                  <a:srgbClr val="222222"/>
                </a:solidFill>
                <a:latin typeface="Arial"/>
                <a:cs typeface="Arial"/>
              </a:rPr>
              <a:t>plupart</a:t>
            </a:r>
            <a:r>
              <a:rPr sz="1900" dirty="0">
                <a:solidFill>
                  <a:srgbClr val="222222"/>
                </a:solidFill>
                <a:latin typeface="Arial"/>
                <a:cs typeface="Arial"/>
              </a:rPr>
              <a:t> des classes </a:t>
            </a:r>
            <a:r>
              <a:rPr sz="1900" dirty="0" err="1">
                <a:solidFill>
                  <a:srgbClr val="222222"/>
                </a:solidFill>
                <a:latin typeface="Arial"/>
                <a:cs typeface="Arial"/>
              </a:rPr>
              <a:t>formulent</a:t>
            </a:r>
            <a:r>
              <a:rPr sz="1900" dirty="0">
                <a:solidFill>
                  <a:srgbClr val="222222"/>
                </a:solidFill>
                <a:latin typeface="Arial"/>
                <a:cs typeface="Arial"/>
              </a:rPr>
              <a:t> un engagement sur la manière </a:t>
            </a:r>
            <a:r>
              <a:rPr sz="1900" dirty="0" err="1">
                <a:solidFill>
                  <a:srgbClr val="222222"/>
                </a:solidFill>
                <a:latin typeface="Arial"/>
                <a:cs typeface="Arial"/>
              </a:rPr>
              <a:t>dont</a:t>
            </a:r>
            <a:r>
              <a:rPr sz="1900" dirty="0">
                <a:solidFill>
                  <a:srgbClr val="222222"/>
                </a:solidFill>
                <a:latin typeface="Arial"/>
                <a:cs typeface="Arial"/>
              </a:rPr>
              <a:t> les </a:t>
            </a:r>
            <a:r>
              <a:rPr sz="1900" dirty="0" err="1">
                <a:solidFill>
                  <a:srgbClr val="222222"/>
                </a:solidFill>
                <a:latin typeface="Arial"/>
                <a:cs typeface="Arial"/>
              </a:rPr>
              <a:t>élèves</a:t>
            </a:r>
            <a:r>
              <a:rPr sz="1900" dirty="0">
                <a:solidFill>
                  <a:srgbClr val="222222"/>
                </a:solidFill>
                <a:latin typeface="Arial"/>
                <a:cs typeface="Arial"/>
              </a:rPr>
              <a:t> </a:t>
            </a:r>
            <a:r>
              <a:rPr sz="1900" dirty="0" err="1">
                <a:solidFill>
                  <a:srgbClr val="222222"/>
                </a:solidFill>
                <a:latin typeface="Arial"/>
                <a:cs typeface="Arial"/>
              </a:rPr>
              <a:t>vont</a:t>
            </a:r>
            <a:r>
              <a:rPr sz="1900" dirty="0">
                <a:solidFill>
                  <a:srgbClr val="222222"/>
                </a:solidFill>
                <a:latin typeface="Arial"/>
                <a:cs typeface="Arial"/>
              </a:rPr>
              <a:t> se </a:t>
            </a:r>
            <a:r>
              <a:rPr sz="1900" dirty="0" err="1">
                <a:solidFill>
                  <a:srgbClr val="222222"/>
                </a:solidFill>
                <a:latin typeface="Arial"/>
                <a:cs typeface="Arial"/>
              </a:rPr>
              <a:t>traiter</a:t>
            </a:r>
            <a:r>
              <a:rPr sz="1900" dirty="0">
                <a:solidFill>
                  <a:srgbClr val="222222"/>
                </a:solidFill>
                <a:latin typeface="Arial"/>
                <a:cs typeface="Arial"/>
              </a:rPr>
              <a:t> les </a:t>
            </a:r>
            <a:r>
              <a:rPr sz="1900" dirty="0" err="1">
                <a:solidFill>
                  <a:srgbClr val="222222"/>
                </a:solidFill>
                <a:latin typeface="Arial"/>
                <a:cs typeface="Arial"/>
              </a:rPr>
              <a:t>uns</a:t>
            </a:r>
            <a:r>
              <a:rPr sz="1900" dirty="0">
                <a:solidFill>
                  <a:srgbClr val="222222"/>
                </a:solidFill>
                <a:latin typeface="Arial"/>
                <a:cs typeface="Arial"/>
              </a:rPr>
              <a:t> les </a:t>
            </a:r>
            <a:r>
              <a:rPr sz="1900" dirty="0" err="1">
                <a:solidFill>
                  <a:srgbClr val="222222"/>
                </a:solidFill>
                <a:latin typeface="Arial"/>
                <a:cs typeface="Arial"/>
              </a:rPr>
              <a:t>autres</a:t>
            </a:r>
            <a:r>
              <a:rPr sz="1900" dirty="0">
                <a:solidFill>
                  <a:srgbClr val="222222"/>
                </a:solidFill>
                <a:latin typeface="Arial"/>
                <a:cs typeface="Arial"/>
              </a:rPr>
              <a:t>, </a:t>
            </a:r>
            <a:r>
              <a:rPr sz="1900" dirty="0" err="1">
                <a:solidFill>
                  <a:srgbClr val="222222"/>
                </a:solidFill>
                <a:latin typeface="Arial"/>
                <a:cs typeface="Arial"/>
              </a:rPr>
              <a:t>traiter</a:t>
            </a:r>
            <a:r>
              <a:rPr sz="1900" dirty="0">
                <a:solidFill>
                  <a:srgbClr val="222222"/>
                </a:solidFill>
                <a:latin typeface="Arial"/>
                <a:cs typeface="Arial"/>
              </a:rPr>
              <a:t> les </a:t>
            </a:r>
            <a:r>
              <a:rPr sz="1900" dirty="0" err="1">
                <a:solidFill>
                  <a:srgbClr val="222222"/>
                </a:solidFill>
                <a:latin typeface="Arial"/>
                <a:cs typeface="Arial"/>
              </a:rPr>
              <a:t>biens</a:t>
            </a:r>
            <a:r>
              <a:rPr sz="1900" dirty="0">
                <a:solidFill>
                  <a:srgbClr val="222222"/>
                </a:solidFill>
                <a:latin typeface="Arial"/>
                <a:cs typeface="Arial"/>
              </a:rPr>
              <a:t> de </a:t>
            </a:r>
            <a:r>
              <a:rPr sz="1900" dirty="0" err="1">
                <a:solidFill>
                  <a:srgbClr val="222222"/>
                </a:solidFill>
                <a:latin typeface="Arial"/>
                <a:cs typeface="Arial"/>
              </a:rPr>
              <a:t>l’école</a:t>
            </a:r>
            <a:r>
              <a:rPr sz="1900" dirty="0">
                <a:solidFill>
                  <a:srgbClr val="222222"/>
                </a:solidFill>
                <a:latin typeface="Arial"/>
                <a:cs typeface="Arial"/>
              </a:rPr>
              <a:t> et prendre </a:t>
            </a:r>
            <a:r>
              <a:rPr sz="1900" dirty="0" err="1">
                <a:solidFill>
                  <a:srgbClr val="222222"/>
                </a:solidFill>
                <a:latin typeface="Arial"/>
                <a:cs typeface="Arial"/>
              </a:rPr>
              <a:t>soin</a:t>
            </a:r>
            <a:endParaRPr sz="1900" err="1">
              <a:latin typeface="Arial"/>
              <a:cs typeface="Arial"/>
            </a:endParaRPr>
          </a:p>
          <a:p>
            <a:pPr marL="1080770">
              <a:lnSpc>
                <a:spcPts val="2165"/>
              </a:lnSpc>
            </a:pPr>
            <a:r>
              <a:rPr sz="1900" dirty="0" err="1">
                <a:solidFill>
                  <a:srgbClr val="222222"/>
                </a:solidFill>
                <a:latin typeface="Arial"/>
                <a:cs typeface="Arial"/>
              </a:rPr>
              <a:t>d’eux-mêmes</a:t>
            </a:r>
            <a:r>
              <a:rPr sz="1900" dirty="0">
                <a:solidFill>
                  <a:srgbClr val="222222"/>
                </a:solidFill>
                <a:latin typeface="Arial"/>
                <a:cs typeface="Arial"/>
              </a:rPr>
              <a:t>, </a:t>
            </a:r>
            <a:r>
              <a:rPr sz="1900" dirty="0" err="1">
                <a:solidFill>
                  <a:srgbClr val="222222"/>
                </a:solidFill>
                <a:latin typeface="Arial"/>
                <a:cs typeface="Arial"/>
              </a:rPr>
              <a:t>en</a:t>
            </a:r>
            <a:r>
              <a:rPr sz="1900" dirty="0">
                <a:solidFill>
                  <a:srgbClr val="222222"/>
                </a:solidFill>
                <a:latin typeface="Arial"/>
                <a:cs typeface="Arial"/>
              </a:rPr>
              <a:t> </a:t>
            </a:r>
            <a:r>
              <a:rPr sz="1900" dirty="0" err="1">
                <a:solidFill>
                  <a:srgbClr val="222222"/>
                </a:solidFill>
                <a:latin typeface="Arial"/>
                <a:cs typeface="Arial"/>
              </a:rPr>
              <a:t>faisant</a:t>
            </a:r>
            <a:r>
              <a:rPr sz="1900" dirty="0">
                <a:solidFill>
                  <a:srgbClr val="222222"/>
                </a:solidFill>
                <a:latin typeface="Arial"/>
                <a:cs typeface="Arial"/>
              </a:rPr>
              <a:t> </a:t>
            </a:r>
            <a:r>
              <a:rPr sz="1900" dirty="0" err="1">
                <a:solidFill>
                  <a:srgbClr val="222222"/>
                </a:solidFill>
                <a:latin typeface="Arial"/>
                <a:cs typeface="Arial"/>
              </a:rPr>
              <a:t>preuve</a:t>
            </a:r>
            <a:r>
              <a:rPr sz="1900" dirty="0">
                <a:solidFill>
                  <a:srgbClr val="222222"/>
                </a:solidFill>
                <a:latin typeface="Arial"/>
                <a:cs typeface="Arial"/>
              </a:rPr>
              <a:t> de respect</a:t>
            </a:r>
            <a:endParaRPr sz="1900">
              <a:latin typeface="Arial"/>
              <a:cs typeface="Arial"/>
            </a:endParaRPr>
          </a:p>
          <a:p>
            <a:pPr marL="1080770" marR="5080">
              <a:lnSpc>
                <a:spcPts val="2280"/>
              </a:lnSpc>
              <a:spcBef>
                <a:spcPts val="75"/>
              </a:spcBef>
            </a:pPr>
            <a:r>
              <a:rPr sz="1900" dirty="0" err="1">
                <a:solidFill>
                  <a:srgbClr val="222222"/>
                </a:solidFill>
                <a:latin typeface="Arial"/>
                <a:cs typeface="Arial"/>
              </a:rPr>
              <a:t>envers</a:t>
            </a:r>
            <a:r>
              <a:rPr sz="1900" dirty="0">
                <a:solidFill>
                  <a:srgbClr val="222222"/>
                </a:solidFill>
                <a:latin typeface="Arial"/>
                <a:cs typeface="Arial"/>
              </a:rPr>
              <a:t> </a:t>
            </a:r>
            <a:r>
              <a:rPr sz="1900" dirty="0" err="1">
                <a:solidFill>
                  <a:srgbClr val="222222"/>
                </a:solidFill>
                <a:latin typeface="Arial"/>
                <a:cs typeface="Arial"/>
              </a:rPr>
              <a:t>eux-mêmes</a:t>
            </a:r>
            <a:r>
              <a:rPr sz="1900" dirty="0">
                <a:solidFill>
                  <a:srgbClr val="222222"/>
                </a:solidFill>
                <a:latin typeface="Arial"/>
                <a:cs typeface="Arial"/>
              </a:rPr>
              <a:t>, les </a:t>
            </a:r>
            <a:r>
              <a:rPr sz="1900" dirty="0" err="1">
                <a:solidFill>
                  <a:srgbClr val="222222"/>
                </a:solidFill>
                <a:latin typeface="Arial"/>
                <a:cs typeface="Arial"/>
              </a:rPr>
              <a:t>autres</a:t>
            </a:r>
            <a:r>
              <a:rPr sz="1900" dirty="0">
                <a:solidFill>
                  <a:srgbClr val="222222"/>
                </a:solidFill>
                <a:latin typeface="Arial"/>
                <a:cs typeface="Arial"/>
              </a:rPr>
              <a:t> et les </a:t>
            </a:r>
            <a:r>
              <a:rPr sz="1900" dirty="0" err="1">
                <a:solidFill>
                  <a:srgbClr val="222222"/>
                </a:solidFill>
                <a:latin typeface="Arial"/>
                <a:cs typeface="Arial"/>
              </a:rPr>
              <a:t>biens</a:t>
            </a:r>
            <a:r>
              <a:rPr sz="1900" dirty="0">
                <a:solidFill>
                  <a:srgbClr val="222222"/>
                </a:solidFill>
                <a:latin typeface="Arial"/>
                <a:cs typeface="Arial"/>
              </a:rPr>
              <a:t>. Les </a:t>
            </a:r>
            <a:r>
              <a:rPr sz="1900" dirty="0" err="1">
                <a:solidFill>
                  <a:srgbClr val="222222"/>
                </a:solidFill>
                <a:latin typeface="Arial"/>
                <a:cs typeface="Arial"/>
              </a:rPr>
              <a:t>groupes</a:t>
            </a:r>
            <a:r>
              <a:rPr sz="1900" dirty="0">
                <a:solidFill>
                  <a:srgbClr val="222222"/>
                </a:solidFill>
                <a:latin typeface="Arial"/>
                <a:cs typeface="Arial"/>
              </a:rPr>
              <a:t> de guides et de scouts </a:t>
            </a:r>
            <a:r>
              <a:rPr sz="1900" dirty="0" err="1">
                <a:solidFill>
                  <a:srgbClr val="222222"/>
                </a:solidFill>
                <a:latin typeface="Arial"/>
                <a:cs typeface="Arial"/>
              </a:rPr>
              <a:t>ont</a:t>
            </a:r>
            <a:r>
              <a:rPr sz="1900" dirty="0">
                <a:solidFill>
                  <a:srgbClr val="222222"/>
                </a:solidFill>
                <a:latin typeface="Arial"/>
                <a:cs typeface="Arial"/>
              </a:rPr>
              <a:t> des engagements, etc. Si les </a:t>
            </a:r>
            <a:r>
              <a:rPr sz="1900" dirty="0" err="1">
                <a:solidFill>
                  <a:srgbClr val="222222"/>
                </a:solidFill>
                <a:latin typeface="Arial"/>
                <a:cs typeface="Arial"/>
              </a:rPr>
              <a:t>élèves</a:t>
            </a:r>
            <a:r>
              <a:rPr sz="1900" dirty="0">
                <a:solidFill>
                  <a:srgbClr val="222222"/>
                </a:solidFill>
                <a:latin typeface="Arial"/>
                <a:cs typeface="Arial"/>
              </a:rPr>
              <a:t> </a:t>
            </a:r>
            <a:r>
              <a:rPr sz="1900" dirty="0" err="1">
                <a:solidFill>
                  <a:srgbClr val="222222"/>
                </a:solidFill>
                <a:latin typeface="Arial"/>
                <a:cs typeface="Arial"/>
              </a:rPr>
              <a:t>ont</a:t>
            </a:r>
            <a:r>
              <a:rPr sz="1900" dirty="0">
                <a:solidFill>
                  <a:srgbClr val="222222"/>
                </a:solidFill>
                <a:latin typeface="Arial"/>
                <a:cs typeface="Arial"/>
              </a:rPr>
              <a:t> </a:t>
            </a:r>
            <a:r>
              <a:rPr sz="1900" dirty="0" err="1">
                <a:solidFill>
                  <a:srgbClr val="222222"/>
                </a:solidFill>
                <a:latin typeface="Arial"/>
                <a:cs typeface="Arial"/>
              </a:rPr>
              <a:t>besoin</a:t>
            </a:r>
            <a:r>
              <a:rPr sz="1900" dirty="0">
                <a:solidFill>
                  <a:srgbClr val="222222"/>
                </a:solidFill>
                <a:latin typeface="Arial"/>
                <a:cs typeface="Arial"/>
              </a:rPr>
              <a:t> </a:t>
            </a:r>
            <a:r>
              <a:rPr sz="1900" dirty="0" err="1">
                <a:solidFill>
                  <a:srgbClr val="222222"/>
                </a:solidFill>
                <a:latin typeface="Arial"/>
                <a:cs typeface="Arial"/>
              </a:rPr>
              <a:t>d’aide</a:t>
            </a:r>
            <a:r>
              <a:rPr sz="1900" dirty="0">
                <a:solidFill>
                  <a:srgbClr val="222222"/>
                </a:solidFill>
                <a:latin typeface="Arial"/>
                <a:cs typeface="Arial"/>
              </a:rPr>
              <a:t>, </a:t>
            </a:r>
            <a:r>
              <a:rPr sz="1900" dirty="0" err="1">
                <a:solidFill>
                  <a:srgbClr val="222222"/>
                </a:solidFill>
                <a:latin typeface="Arial"/>
                <a:cs typeface="Arial"/>
              </a:rPr>
              <a:t>rappelez-leur</a:t>
            </a:r>
            <a:r>
              <a:rPr sz="1900" dirty="0">
                <a:solidFill>
                  <a:srgbClr val="222222"/>
                </a:solidFill>
                <a:latin typeface="Arial"/>
                <a:cs typeface="Arial"/>
              </a:rPr>
              <a:t> </a:t>
            </a:r>
            <a:r>
              <a:rPr sz="1900" dirty="0" err="1">
                <a:solidFill>
                  <a:srgbClr val="222222"/>
                </a:solidFill>
                <a:latin typeface="Arial"/>
                <a:cs typeface="Arial"/>
              </a:rPr>
              <a:t>qu’un</a:t>
            </a:r>
            <a:r>
              <a:rPr sz="1900" dirty="0">
                <a:solidFill>
                  <a:srgbClr val="222222"/>
                </a:solidFill>
                <a:latin typeface="Arial"/>
                <a:cs typeface="Arial"/>
              </a:rPr>
              <a:t> engagement est </a:t>
            </a:r>
            <a:r>
              <a:rPr sz="1900" dirty="0" err="1">
                <a:solidFill>
                  <a:srgbClr val="222222"/>
                </a:solidFill>
                <a:latin typeface="Arial"/>
                <a:cs typeface="Arial"/>
              </a:rPr>
              <a:t>une</a:t>
            </a:r>
            <a:r>
              <a:rPr sz="1900" dirty="0">
                <a:solidFill>
                  <a:srgbClr val="222222"/>
                </a:solidFill>
                <a:latin typeface="Arial"/>
                <a:cs typeface="Arial"/>
              </a:rPr>
              <a:t> </a:t>
            </a:r>
            <a:r>
              <a:rPr sz="1900" dirty="0" err="1">
                <a:solidFill>
                  <a:srgbClr val="222222"/>
                </a:solidFill>
                <a:latin typeface="Arial"/>
                <a:cs typeface="Arial"/>
              </a:rPr>
              <a:t>promesse</a:t>
            </a:r>
            <a:r>
              <a:rPr sz="1900" dirty="0">
                <a:solidFill>
                  <a:srgbClr val="222222"/>
                </a:solidFill>
                <a:latin typeface="Arial"/>
                <a:cs typeface="Arial"/>
              </a:rPr>
              <a:t> </a:t>
            </a:r>
            <a:r>
              <a:rPr sz="1900" dirty="0" err="1">
                <a:solidFill>
                  <a:srgbClr val="222222"/>
                </a:solidFill>
                <a:latin typeface="Arial"/>
                <a:cs typeface="Arial"/>
              </a:rPr>
              <a:t>faite</a:t>
            </a:r>
            <a:r>
              <a:rPr sz="1900" dirty="0">
                <a:solidFill>
                  <a:srgbClr val="222222"/>
                </a:solidFill>
                <a:latin typeface="Arial"/>
                <a:cs typeface="Arial"/>
              </a:rPr>
              <a:t> par </a:t>
            </a:r>
            <a:r>
              <a:rPr sz="1900" dirty="0" err="1">
                <a:solidFill>
                  <a:srgbClr val="222222"/>
                </a:solidFill>
                <a:latin typeface="Arial"/>
                <a:cs typeface="Arial"/>
              </a:rPr>
              <a:t>une</a:t>
            </a:r>
            <a:r>
              <a:rPr sz="1900" dirty="0">
                <a:solidFill>
                  <a:srgbClr val="222222"/>
                </a:solidFill>
                <a:latin typeface="Arial"/>
                <a:cs typeface="Arial"/>
              </a:rPr>
              <a:t> </a:t>
            </a:r>
            <a:r>
              <a:rPr sz="1900" dirty="0" err="1">
                <a:solidFill>
                  <a:srgbClr val="222222"/>
                </a:solidFill>
                <a:latin typeface="Arial"/>
                <a:cs typeface="Arial"/>
              </a:rPr>
              <a:t>personne</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un </a:t>
            </a:r>
            <a:r>
              <a:rPr sz="1900" dirty="0" err="1">
                <a:solidFill>
                  <a:srgbClr val="222222"/>
                </a:solidFill>
                <a:latin typeface="Arial"/>
                <a:cs typeface="Arial"/>
              </a:rPr>
              <a:t>groupe</a:t>
            </a:r>
            <a:r>
              <a:rPr sz="1900" dirty="0">
                <a:solidFill>
                  <a:srgbClr val="222222"/>
                </a:solidFill>
                <a:latin typeface="Arial"/>
                <a:cs typeface="Arial"/>
              </a:rPr>
              <a:t> pour </a:t>
            </a:r>
            <a:r>
              <a:rPr sz="1900" dirty="0" err="1">
                <a:solidFill>
                  <a:srgbClr val="222222"/>
                </a:solidFill>
                <a:latin typeface="Arial"/>
                <a:cs typeface="Arial"/>
              </a:rPr>
              <a:t>atteindre</a:t>
            </a:r>
            <a:r>
              <a:rPr sz="1900" dirty="0">
                <a:solidFill>
                  <a:srgbClr val="222222"/>
                </a:solidFill>
                <a:latin typeface="Arial"/>
                <a:cs typeface="Arial"/>
              </a:rPr>
              <a:t> un </a:t>
            </a:r>
            <a:r>
              <a:rPr sz="1900" dirty="0" err="1">
                <a:solidFill>
                  <a:srgbClr val="222222"/>
                </a:solidFill>
                <a:latin typeface="Arial"/>
                <a:cs typeface="Arial"/>
              </a:rPr>
              <a:t>objectif</a:t>
            </a:r>
            <a:r>
              <a:rPr sz="1900" dirty="0">
                <a:solidFill>
                  <a:srgbClr val="222222"/>
                </a:solidFill>
                <a:latin typeface="Arial"/>
                <a:cs typeface="Arial"/>
              </a:rPr>
              <a:t> </a:t>
            </a:r>
            <a:r>
              <a:rPr sz="1900" dirty="0" err="1">
                <a:solidFill>
                  <a:srgbClr val="222222"/>
                </a:solidFill>
                <a:latin typeface="Arial"/>
                <a:cs typeface="Arial"/>
              </a:rPr>
              <a:t>commun</a:t>
            </a:r>
            <a:r>
              <a:rPr sz="1900" dirty="0">
                <a:solidFill>
                  <a:srgbClr val="222222"/>
                </a:solidFill>
                <a:latin typeface="Arial"/>
                <a:cs typeface="Arial"/>
              </a:rPr>
              <a:t>.</a:t>
            </a:r>
            <a:endParaRPr sz="1900">
              <a:latin typeface="Arial"/>
              <a:cs typeface="Arial"/>
            </a:endParaRPr>
          </a:p>
        </p:txBody>
      </p:sp>
      <p:sp>
        <p:nvSpPr>
          <p:cNvPr id="4" name="object 4"/>
          <p:cNvSpPr txBox="1"/>
          <p:nvPr/>
        </p:nvSpPr>
        <p:spPr>
          <a:xfrm>
            <a:off x="7461250" y="893904"/>
            <a:ext cx="6021705" cy="3006272"/>
          </a:xfrm>
          <a:prstGeom prst="rect">
            <a:avLst/>
          </a:prstGeom>
        </p:spPr>
        <p:txBody>
          <a:bodyPr vert="horz" wrap="square" lIns="0" tIns="74295" rIns="0" bIns="0" rtlCol="0">
            <a:spAutoFit/>
          </a:bodyPr>
          <a:lstStyle/>
          <a:p>
            <a:pPr marL="1123950" marR="5080" indent="-1103313">
              <a:lnSpc>
                <a:spcPts val="2280"/>
              </a:lnSpc>
              <a:spcBef>
                <a:spcPts val="585"/>
              </a:spcBef>
            </a:pPr>
            <a:r>
              <a:rPr b="1" dirty="0">
                <a:solidFill>
                  <a:srgbClr val="047390"/>
                </a:solidFill>
                <a:latin typeface="Arial" panose="020B0604020202020204" pitchFamily="34" charset="0"/>
                <a:cs typeface="Arial" panose="020B0604020202020204" pitchFamily="34" charset="0"/>
              </a:rPr>
              <a:t>Étape 4</a:t>
            </a:r>
            <a:r>
              <a:rPr lang="en-CA"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fonction de votre classe et du ou des projets choisis, vous pouvez décider si vous souhaitez que les élèves rédigent leur propre engagement individuel ou qu’ils travaillent ensemble pour créer un engagement de classe. Dans tous les cas, les élèves devront signer cet engagement. L’engagement</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 classe doit être précis en décrivant cequ’ils souhaitent accomplir et comment ils tiendront ces </a:t>
            </a:r>
            <a:r>
              <a:rPr sz="1900" dirty="0" err="1">
                <a:solidFill>
                  <a:srgbClr val="222222"/>
                </a:solidFill>
                <a:latin typeface="Arial" panose="020B0604020202020204" pitchFamily="34" charset="0"/>
                <a:cs typeface="Arial" panose="020B0604020202020204" pitchFamily="34" charset="0"/>
              </a:rPr>
              <a:t>promesses</a:t>
            </a:r>
            <a:r>
              <a:rPr sz="1900" dirty="0">
                <a:solidFill>
                  <a:srgbClr val="22222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p:txBody>
      </p:sp>
      <p:sp>
        <p:nvSpPr>
          <p:cNvPr id="5" name="object 5"/>
          <p:cNvSpPr/>
          <p:nvPr/>
        </p:nvSpPr>
        <p:spPr>
          <a:xfrm>
            <a:off x="14471650" y="951501"/>
            <a:ext cx="4515851" cy="7827374"/>
          </a:xfrm>
          <a:custGeom>
            <a:avLst/>
            <a:gdLst/>
            <a:ahLst/>
            <a:cxnLst/>
            <a:rect l="l" t="t" r="r" b="b"/>
            <a:pathLst>
              <a:path w="5156200" h="6106795">
                <a:moveTo>
                  <a:pt x="5061468" y="0"/>
                </a:moveTo>
                <a:lnTo>
                  <a:pt x="94237" y="0"/>
                </a:lnTo>
                <a:lnTo>
                  <a:pt x="57554" y="7405"/>
                </a:lnTo>
                <a:lnTo>
                  <a:pt x="27599" y="27599"/>
                </a:lnTo>
                <a:lnTo>
                  <a:pt x="7405" y="57554"/>
                </a:lnTo>
                <a:lnTo>
                  <a:pt x="0" y="94237"/>
                </a:lnTo>
                <a:lnTo>
                  <a:pt x="0" y="6012382"/>
                </a:lnTo>
                <a:lnTo>
                  <a:pt x="7405" y="6049065"/>
                </a:lnTo>
                <a:lnTo>
                  <a:pt x="27599" y="6079020"/>
                </a:lnTo>
                <a:lnTo>
                  <a:pt x="57554" y="6099215"/>
                </a:lnTo>
                <a:lnTo>
                  <a:pt x="94237" y="6106620"/>
                </a:lnTo>
                <a:lnTo>
                  <a:pt x="5061468" y="6106620"/>
                </a:lnTo>
                <a:lnTo>
                  <a:pt x="5098148" y="6099215"/>
                </a:lnTo>
                <a:lnTo>
                  <a:pt x="5128103" y="6079020"/>
                </a:lnTo>
                <a:lnTo>
                  <a:pt x="5148300" y="6049065"/>
                </a:lnTo>
                <a:lnTo>
                  <a:pt x="5155706" y="6012382"/>
                </a:lnTo>
                <a:lnTo>
                  <a:pt x="5155706" y="94237"/>
                </a:lnTo>
                <a:lnTo>
                  <a:pt x="5148300" y="57554"/>
                </a:lnTo>
                <a:lnTo>
                  <a:pt x="5128103" y="27599"/>
                </a:lnTo>
                <a:lnTo>
                  <a:pt x="5098148" y="7405"/>
                </a:lnTo>
                <a:lnTo>
                  <a:pt x="5061468"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a:spLocks noGrp="1"/>
          </p:cNvSpPr>
          <p:nvPr>
            <p:ph type="ftr" sz="quarter" idx="5"/>
          </p:nvPr>
        </p:nvSpPr>
        <p:spPr>
          <a:xfrm>
            <a:off x="929679" y="10939744"/>
            <a:ext cx="6830059"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 Explorer pour restaurer — Rapport Planète vivante Canada pour enfants</a:t>
            </a:r>
          </a:p>
        </p:txBody>
      </p:sp>
      <p:sp>
        <p:nvSpPr>
          <p:cNvPr id="9" name="object 9"/>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
        <p:nvSpPr>
          <p:cNvPr id="7" name="object 7"/>
          <p:cNvSpPr txBox="1"/>
          <p:nvPr/>
        </p:nvSpPr>
        <p:spPr>
          <a:xfrm>
            <a:off x="14841244" y="1209581"/>
            <a:ext cx="3942237" cy="6942285"/>
          </a:xfrm>
          <a:prstGeom prst="rect">
            <a:avLst/>
          </a:prstGeom>
        </p:spPr>
        <p:txBody>
          <a:bodyPr vert="horz" wrap="square" lIns="0" tIns="12065" rIns="0" bIns="0" rtlCol="0">
            <a:spAutoFit/>
          </a:bodyPr>
          <a:lstStyle/>
          <a:p>
            <a:pPr marL="12700">
              <a:lnSpc>
                <a:spcPts val="3760"/>
              </a:lnSpc>
              <a:spcBef>
                <a:spcPts val="95"/>
              </a:spcBef>
            </a:pPr>
            <a:r>
              <a:rPr lang="en-CA" sz="3550" dirty="0">
                <a:solidFill>
                  <a:srgbClr val="FFFFFF"/>
                </a:solidFill>
                <a:latin typeface="Arial" panose="020B0604020202020204" pitchFamily="34" charset="0"/>
                <a:cs typeface="Arial" panose="020B0604020202020204" pitchFamily="34" charset="0"/>
              </a:rPr>
              <a:t>Idées pour lancer les</a:t>
            </a:r>
            <a:r>
              <a:rPr lang="en-CA" sz="3550" dirty="0">
                <a:latin typeface="Arial" panose="020B0604020202020204" pitchFamily="34" charset="0"/>
                <a:cs typeface="Arial" panose="020B0604020202020204" pitchFamily="34" charset="0"/>
              </a:rPr>
              <a:t> </a:t>
            </a:r>
            <a:r>
              <a:rPr sz="3550" dirty="0">
                <a:solidFill>
                  <a:srgbClr val="FFFFFF"/>
                </a:solidFill>
                <a:latin typeface="Arial" panose="020B0604020202020204" pitchFamily="34" charset="0"/>
                <a:cs typeface="Arial" panose="020B0604020202020204" pitchFamily="34" charset="0"/>
              </a:rPr>
              <a:t>engagements pour la faune</a:t>
            </a:r>
            <a:endParaRPr sz="3550" dirty="0">
              <a:latin typeface="Arial" panose="020B0604020202020204" pitchFamily="34" charset="0"/>
              <a:cs typeface="Arial" panose="020B0604020202020204" pitchFamily="34" charset="0"/>
            </a:endParaRPr>
          </a:p>
          <a:p>
            <a:pPr marL="12700">
              <a:lnSpc>
                <a:spcPct val="100000"/>
              </a:lnSpc>
              <a:spcBef>
                <a:spcPts val="1889"/>
              </a:spcBef>
            </a:pPr>
            <a:r>
              <a:rPr sz="1900" b="1" dirty="0">
                <a:solidFill>
                  <a:srgbClr val="FFFFFF"/>
                </a:solidFill>
                <a:latin typeface="Arial" panose="020B0604020202020204" pitchFamily="34" charset="0"/>
                <a:cs typeface="Arial" panose="020B0604020202020204" pitchFamily="34" charset="0"/>
              </a:rPr>
              <a:t>« Je promets d’aider les espèces en… »</a:t>
            </a:r>
            <a:endParaRPr sz="1900" b="1" dirty="0">
              <a:latin typeface="Arial" panose="020B0604020202020204" pitchFamily="34" charset="0"/>
              <a:cs typeface="Arial" panose="020B0604020202020204" pitchFamily="34" charset="0"/>
            </a:endParaRPr>
          </a:p>
          <a:p>
            <a:pPr marL="12700" marR="394335">
              <a:lnSpc>
                <a:spcPct val="100000"/>
              </a:lnSpc>
              <a:spcBef>
                <a:spcPts val="1850"/>
              </a:spcBef>
            </a:pPr>
            <a:r>
              <a:rPr sz="1900" b="1" dirty="0">
                <a:solidFill>
                  <a:srgbClr val="FFFFFF"/>
                </a:solidFill>
                <a:latin typeface="Arial" panose="020B0604020202020204" pitchFamily="34" charset="0"/>
                <a:cs typeface="Arial" panose="020B0604020202020204" pitchFamily="34" charset="0"/>
              </a:rPr>
              <a:t>« Voici un geste que je poserai pour protéger les </a:t>
            </a:r>
            <a:r>
              <a:rPr sz="1900" b="1" dirty="0" err="1">
                <a:solidFill>
                  <a:srgbClr val="FFFFFF"/>
                </a:solidFill>
                <a:latin typeface="Arial" panose="020B0604020202020204" pitchFamily="34" charset="0"/>
                <a:cs typeface="Arial" panose="020B0604020202020204" pitchFamily="34" charset="0"/>
              </a:rPr>
              <a:t>animaux</a:t>
            </a:r>
            <a:r>
              <a:rPr sz="1900" b="1" dirty="0">
                <a:solidFill>
                  <a:srgbClr val="FFFFFF"/>
                </a:solidFill>
                <a:latin typeface="Arial" panose="020B0604020202020204" pitchFamily="34" charset="0"/>
                <a:cs typeface="Arial" panose="020B0604020202020204" pitchFamily="34" charset="0"/>
              </a:rPr>
              <a:t> :</a:t>
            </a:r>
            <a:r>
              <a:rPr lang="fr-CA" sz="1900" b="1" dirty="0">
                <a:solidFill>
                  <a:srgbClr val="FFFFFF"/>
                </a:solidFill>
                <a:latin typeface="Arial" panose="020B0604020202020204" pitchFamily="34" charset="0"/>
                <a:cs typeface="Arial" panose="020B0604020202020204" pitchFamily="34" charset="0"/>
              </a:rPr>
              <a:t>..</a:t>
            </a:r>
            <a:r>
              <a:rPr sz="1900" b="1" dirty="0">
                <a:solidFill>
                  <a:srgbClr val="FFFFFF"/>
                </a:solidFill>
                <a:latin typeface="Arial" panose="020B0604020202020204" pitchFamily="34" charset="0"/>
                <a:cs typeface="Arial" panose="020B0604020202020204" pitchFamily="34" charset="0"/>
              </a:rPr>
              <a:t> »</a:t>
            </a:r>
            <a:endParaRPr sz="1900" b="1" dirty="0">
              <a:latin typeface="Arial" panose="020B0604020202020204" pitchFamily="34" charset="0"/>
              <a:cs typeface="Arial" panose="020B0604020202020204" pitchFamily="34" charset="0"/>
            </a:endParaRPr>
          </a:p>
          <a:p>
            <a:pPr marL="12700" marR="5080">
              <a:lnSpc>
                <a:spcPct val="100000"/>
              </a:lnSpc>
              <a:spcBef>
                <a:spcPts val="1845"/>
              </a:spcBef>
            </a:pPr>
            <a:r>
              <a:rPr sz="1900" b="1" dirty="0">
                <a:solidFill>
                  <a:srgbClr val="FFFFFF"/>
                </a:solidFill>
                <a:latin typeface="Arial" panose="020B0604020202020204" pitchFamily="34" charset="0"/>
                <a:cs typeface="Arial" panose="020B0604020202020204" pitchFamily="34" charset="0"/>
              </a:rPr>
              <a:t>« Je rendrai le monde meilleur pour les animaux en… »</a:t>
            </a:r>
            <a:endParaRPr sz="1900" b="1" dirty="0">
              <a:latin typeface="Arial" panose="020B0604020202020204" pitchFamily="34" charset="0"/>
              <a:cs typeface="Arial" panose="020B0604020202020204" pitchFamily="34" charset="0"/>
            </a:endParaRPr>
          </a:p>
          <a:p>
            <a:pPr marL="12700">
              <a:lnSpc>
                <a:spcPct val="100000"/>
              </a:lnSpc>
              <a:spcBef>
                <a:spcPts val="1845"/>
              </a:spcBef>
            </a:pPr>
            <a:r>
              <a:rPr sz="1900" b="1" dirty="0">
                <a:solidFill>
                  <a:srgbClr val="FFFFFF"/>
                </a:solidFill>
                <a:latin typeface="Arial" panose="020B0604020202020204" pitchFamily="34" charset="0"/>
                <a:cs typeface="Arial" panose="020B0604020202020204" pitchFamily="34" charset="0"/>
              </a:rPr>
              <a:t>« Je défendrai les espèces en… »</a:t>
            </a:r>
            <a:endParaRPr sz="1900" b="1" dirty="0">
              <a:latin typeface="Arial" panose="020B0604020202020204" pitchFamily="34" charset="0"/>
              <a:cs typeface="Arial" panose="020B0604020202020204" pitchFamily="34" charset="0"/>
            </a:endParaRPr>
          </a:p>
          <a:p>
            <a:pPr marL="12700">
              <a:lnSpc>
                <a:spcPct val="100000"/>
              </a:lnSpc>
              <a:spcBef>
                <a:spcPts val="1850"/>
              </a:spcBef>
            </a:pPr>
            <a:r>
              <a:rPr sz="1900" b="1" dirty="0">
                <a:solidFill>
                  <a:srgbClr val="FFFFFF"/>
                </a:solidFill>
                <a:latin typeface="Arial" panose="020B0604020202020204" pitchFamily="34" charset="0"/>
                <a:cs typeface="Arial" panose="020B0604020202020204" pitchFamily="34" charset="0"/>
              </a:rPr>
              <a:t>« Ma classe et moi promettons de… »</a:t>
            </a:r>
            <a:endParaRPr sz="1900" b="1" dirty="0">
              <a:latin typeface="Arial" panose="020B0604020202020204" pitchFamily="34" charset="0"/>
              <a:cs typeface="Arial" panose="020B0604020202020204" pitchFamily="34" charset="0"/>
            </a:endParaRPr>
          </a:p>
          <a:p>
            <a:pPr marL="12700" marR="144145">
              <a:lnSpc>
                <a:spcPct val="100000"/>
              </a:lnSpc>
              <a:spcBef>
                <a:spcPts val="1850"/>
              </a:spcBef>
            </a:pPr>
            <a:r>
              <a:rPr sz="1900" b="1" dirty="0">
                <a:solidFill>
                  <a:srgbClr val="FFFFFF"/>
                </a:solidFill>
                <a:latin typeface="Arial" panose="020B0604020202020204" pitchFamily="34" charset="0"/>
                <a:cs typeface="Arial" panose="020B0604020202020204" pitchFamily="34" charset="0"/>
              </a:rPr>
              <a:t>« Je montrerai que j’aime les animaux en… »</a:t>
            </a:r>
            <a:endParaRPr sz="1900" b="1" dirty="0">
              <a:latin typeface="Arial" panose="020B0604020202020204" pitchFamily="34" charset="0"/>
              <a:cs typeface="Arial" panose="020B0604020202020204" pitchFamily="34" charset="0"/>
            </a:endParaRPr>
          </a:p>
          <a:p>
            <a:pPr marL="12700" marR="85725">
              <a:lnSpc>
                <a:spcPct val="100000"/>
              </a:lnSpc>
              <a:spcBef>
                <a:spcPts val="1845"/>
              </a:spcBef>
            </a:pPr>
            <a:r>
              <a:rPr sz="1900" b="1" dirty="0">
                <a:solidFill>
                  <a:srgbClr val="FFFFFF"/>
                </a:solidFill>
                <a:latin typeface="Arial" panose="020B0604020202020204" pitchFamily="34" charset="0"/>
                <a:cs typeface="Arial" panose="020B0604020202020204" pitchFamily="34" charset="0"/>
              </a:rPr>
              <a:t>« Pour aider les espèces, je poserai les gestes suivants :… »</a:t>
            </a:r>
            <a:endParaRPr sz="19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39557" y="942379"/>
            <a:ext cx="11386040" cy="5748516"/>
          </a:xfrm>
          <a:prstGeom prst="rect">
            <a:avLst/>
          </a:prstGeom>
        </p:spPr>
      </p:pic>
      <p:sp>
        <p:nvSpPr>
          <p:cNvPr id="3" name="object 3"/>
          <p:cNvSpPr txBox="1"/>
          <p:nvPr/>
        </p:nvSpPr>
        <p:spPr>
          <a:xfrm>
            <a:off x="1013508" y="765168"/>
            <a:ext cx="5915660" cy="9874178"/>
          </a:xfrm>
          <a:prstGeom prst="rect">
            <a:avLst/>
          </a:prstGeom>
        </p:spPr>
        <p:txBody>
          <a:bodyPr vert="horz" wrap="square" lIns="0" tIns="25400" rIns="0" bIns="0" rtlCol="0" anchor="t">
            <a:spAutoFit/>
          </a:bodyPr>
          <a:lstStyle/>
          <a:p>
            <a:pPr marL="1123950" marR="800735" indent="-1102995">
              <a:spcBef>
                <a:spcPts val="200"/>
              </a:spcBef>
            </a:pPr>
            <a:r>
              <a:rPr sz="2000" b="1" dirty="0">
                <a:solidFill>
                  <a:srgbClr val="047390"/>
                </a:solidFill>
                <a:latin typeface="Arial"/>
                <a:cs typeface="Arial"/>
              </a:rPr>
              <a:t>Étape 5</a:t>
            </a:r>
            <a:r>
              <a:rPr lang="en-CA" sz="2000" b="1" dirty="0">
                <a:solidFill>
                  <a:srgbClr val="047390"/>
                </a:solidFill>
                <a:latin typeface="Arial"/>
                <a:cs typeface="Arial"/>
              </a:rPr>
              <a:t>	</a:t>
            </a:r>
            <a:r>
              <a:rPr sz="1900" dirty="0">
                <a:solidFill>
                  <a:srgbClr val="222222"/>
                </a:solidFill>
                <a:latin typeface="Arial"/>
                <a:cs typeface="Arial"/>
              </a:rPr>
              <a:t>En petits </a:t>
            </a:r>
            <a:r>
              <a:rPr sz="1900" dirty="0" err="1">
                <a:solidFill>
                  <a:srgbClr val="222222"/>
                </a:solidFill>
                <a:latin typeface="Arial"/>
                <a:cs typeface="Arial"/>
              </a:rPr>
              <a:t>groupes</a:t>
            </a:r>
            <a:r>
              <a:rPr sz="1900" dirty="0">
                <a:solidFill>
                  <a:srgbClr val="222222"/>
                </a:solidFill>
                <a:latin typeface="Arial"/>
                <a:cs typeface="Arial"/>
              </a:rPr>
              <a:t>, </a:t>
            </a:r>
            <a:r>
              <a:rPr sz="1900" dirty="0" err="1">
                <a:solidFill>
                  <a:srgbClr val="222222"/>
                </a:solidFill>
                <a:latin typeface="Arial"/>
                <a:cs typeface="Arial"/>
              </a:rPr>
              <a:t>donnez</a:t>
            </a:r>
            <a:r>
              <a:rPr sz="1900" dirty="0">
                <a:solidFill>
                  <a:srgbClr val="222222"/>
                </a:solidFill>
                <a:latin typeface="Arial"/>
                <a:cs typeface="Arial"/>
              </a:rPr>
              <a:t> aux </a:t>
            </a:r>
            <a:r>
              <a:rPr sz="1900" dirty="0" err="1">
                <a:solidFill>
                  <a:srgbClr val="222222"/>
                </a:solidFill>
                <a:latin typeface="Arial"/>
                <a:cs typeface="Arial"/>
              </a:rPr>
              <a:t>élèves</a:t>
            </a:r>
            <a:r>
              <a:rPr sz="1900" dirty="0">
                <a:solidFill>
                  <a:srgbClr val="222222"/>
                </a:solidFill>
                <a:latin typeface="Arial"/>
                <a:cs typeface="Arial"/>
              </a:rPr>
              <a:t> le temps de </a:t>
            </a:r>
            <a:r>
              <a:rPr sz="1900" dirty="0" err="1">
                <a:solidFill>
                  <a:srgbClr val="222222"/>
                </a:solidFill>
                <a:latin typeface="Arial"/>
                <a:cs typeface="Arial"/>
              </a:rPr>
              <a:t>rédiger</a:t>
            </a:r>
            <a:r>
              <a:rPr sz="1900" dirty="0">
                <a:solidFill>
                  <a:srgbClr val="222222"/>
                </a:solidFill>
                <a:latin typeface="Arial"/>
                <a:cs typeface="Arial"/>
              </a:rPr>
              <a:t> un engagement</a:t>
            </a:r>
            <a:r>
              <a:rPr lang="en-CA" sz="1900" dirty="0">
                <a:latin typeface="Arial"/>
                <a:cs typeface="Arial"/>
              </a:rPr>
              <a:t> </a:t>
            </a:r>
            <a:r>
              <a:rPr sz="1900" dirty="0" err="1">
                <a:solidFill>
                  <a:srgbClr val="222222"/>
                </a:solidFill>
                <a:latin typeface="Arial"/>
                <a:cs typeface="Arial"/>
              </a:rPr>
              <a:t>concernant</a:t>
            </a:r>
            <a:r>
              <a:rPr sz="1900" dirty="0">
                <a:solidFill>
                  <a:srgbClr val="222222"/>
                </a:solidFill>
                <a:latin typeface="Arial"/>
                <a:cs typeface="Arial"/>
              </a:rPr>
              <a:t> </a:t>
            </a:r>
            <a:r>
              <a:rPr sz="1900" dirty="0" err="1">
                <a:solidFill>
                  <a:srgbClr val="222222"/>
                </a:solidFill>
                <a:latin typeface="Arial"/>
                <a:cs typeface="Arial"/>
              </a:rPr>
              <a:t>leur</a:t>
            </a:r>
            <a:r>
              <a:rPr sz="1900" dirty="0">
                <a:solidFill>
                  <a:srgbClr val="222222"/>
                </a:solidFill>
                <a:latin typeface="Arial"/>
                <a:cs typeface="Arial"/>
              </a:rPr>
              <a:t> </a:t>
            </a:r>
            <a:r>
              <a:rPr sz="1900" dirty="0" err="1">
                <a:solidFill>
                  <a:srgbClr val="222222"/>
                </a:solidFill>
                <a:latin typeface="Arial"/>
                <a:cs typeface="Arial"/>
              </a:rPr>
              <a:t>volonté</a:t>
            </a:r>
            <a:r>
              <a:rPr sz="1900" dirty="0">
                <a:solidFill>
                  <a:srgbClr val="222222"/>
                </a:solidFill>
                <a:latin typeface="Arial"/>
                <a:cs typeface="Arial"/>
              </a:rPr>
              <a:t> </a:t>
            </a:r>
            <a:r>
              <a:rPr sz="1900" dirty="0" err="1">
                <a:solidFill>
                  <a:srgbClr val="222222"/>
                </a:solidFill>
                <a:latin typeface="Arial"/>
                <a:cs typeface="Arial"/>
              </a:rPr>
              <a:t>d’aider</a:t>
            </a:r>
            <a:r>
              <a:rPr sz="1900" dirty="0">
                <a:solidFill>
                  <a:srgbClr val="222222"/>
                </a:solidFill>
                <a:latin typeface="Arial"/>
                <a:cs typeface="Arial"/>
              </a:rPr>
              <a:t> les </a:t>
            </a:r>
            <a:r>
              <a:rPr sz="1900" dirty="0" err="1">
                <a:solidFill>
                  <a:srgbClr val="222222"/>
                </a:solidFill>
                <a:latin typeface="Arial"/>
                <a:cs typeface="Arial"/>
              </a:rPr>
              <a:t>espèces</a:t>
            </a:r>
            <a:r>
              <a:rPr sz="1900" dirty="0">
                <a:solidFill>
                  <a:srgbClr val="222222"/>
                </a:solidFill>
                <a:latin typeface="Arial"/>
                <a:cs typeface="Arial"/>
              </a:rPr>
              <a:t>. Par </a:t>
            </a:r>
            <a:r>
              <a:rPr sz="1900" dirty="0" err="1">
                <a:solidFill>
                  <a:srgbClr val="222222"/>
                </a:solidFill>
                <a:latin typeface="Arial"/>
                <a:cs typeface="Arial"/>
              </a:rPr>
              <a:t>exemple</a:t>
            </a:r>
            <a:r>
              <a:rPr sz="1900" dirty="0">
                <a:solidFill>
                  <a:srgbClr val="222222"/>
                </a:solidFill>
                <a:latin typeface="Arial"/>
                <a:cs typeface="Arial"/>
              </a:rPr>
              <a:t>, </a:t>
            </a:r>
            <a:r>
              <a:rPr sz="1900" dirty="0" err="1">
                <a:solidFill>
                  <a:srgbClr val="222222"/>
                </a:solidFill>
                <a:latin typeface="Arial"/>
                <a:cs typeface="Arial"/>
              </a:rPr>
              <a:t>si</a:t>
            </a:r>
            <a:r>
              <a:rPr sz="1900" dirty="0">
                <a:solidFill>
                  <a:srgbClr val="222222"/>
                </a:solidFill>
                <a:latin typeface="Arial"/>
                <a:cs typeface="Arial"/>
              </a:rPr>
              <a:t> la </a:t>
            </a:r>
            <a:r>
              <a:rPr sz="1900" dirty="0" err="1">
                <a:solidFill>
                  <a:srgbClr val="222222"/>
                </a:solidFill>
                <a:latin typeface="Arial"/>
                <a:cs typeface="Arial"/>
              </a:rPr>
              <a:t>classe</a:t>
            </a:r>
            <a:r>
              <a:rPr sz="1900" dirty="0">
                <a:solidFill>
                  <a:srgbClr val="222222"/>
                </a:solidFill>
                <a:latin typeface="Arial"/>
                <a:cs typeface="Arial"/>
              </a:rPr>
              <a:t> a </a:t>
            </a:r>
            <a:r>
              <a:rPr sz="1900" dirty="0" err="1">
                <a:solidFill>
                  <a:srgbClr val="222222"/>
                </a:solidFill>
                <a:latin typeface="Arial"/>
                <a:cs typeface="Arial"/>
              </a:rPr>
              <a:t>décidé</a:t>
            </a:r>
            <a:r>
              <a:rPr sz="1900" dirty="0">
                <a:solidFill>
                  <a:srgbClr val="222222"/>
                </a:solidFill>
                <a:latin typeface="Arial"/>
                <a:cs typeface="Arial"/>
              </a:rPr>
              <a:t> de planter des fleurs </a:t>
            </a:r>
            <a:r>
              <a:rPr sz="1900" dirty="0" err="1">
                <a:solidFill>
                  <a:srgbClr val="222222"/>
                </a:solidFill>
                <a:latin typeface="Arial"/>
                <a:cs typeface="Arial"/>
              </a:rPr>
              <a:t>sauvages</a:t>
            </a:r>
            <a:r>
              <a:rPr sz="1900" dirty="0">
                <a:solidFill>
                  <a:srgbClr val="222222"/>
                </a:solidFill>
                <a:latin typeface="Arial"/>
                <a:cs typeface="Arial"/>
              </a:rPr>
              <a:t> pour </a:t>
            </a:r>
            <a:r>
              <a:rPr sz="1900" dirty="0" err="1">
                <a:solidFill>
                  <a:srgbClr val="222222"/>
                </a:solidFill>
                <a:latin typeface="Arial"/>
                <a:cs typeface="Arial"/>
              </a:rPr>
              <a:t>soutenir</a:t>
            </a:r>
            <a:r>
              <a:rPr sz="1900" dirty="0">
                <a:solidFill>
                  <a:srgbClr val="222222"/>
                </a:solidFill>
                <a:latin typeface="Arial"/>
                <a:cs typeface="Arial"/>
              </a:rPr>
              <a:t> les </a:t>
            </a:r>
            <a:r>
              <a:rPr sz="1900" dirty="0" err="1">
                <a:solidFill>
                  <a:srgbClr val="222222"/>
                </a:solidFill>
                <a:latin typeface="Arial"/>
                <a:cs typeface="Arial"/>
              </a:rPr>
              <a:t>pollinisateurs</a:t>
            </a:r>
            <a:r>
              <a:rPr sz="1900" dirty="0">
                <a:solidFill>
                  <a:srgbClr val="222222"/>
                </a:solidFill>
                <a:latin typeface="Arial"/>
                <a:cs typeface="Arial"/>
              </a:rPr>
              <a:t> dans la </a:t>
            </a:r>
            <a:r>
              <a:rPr sz="1900" dirty="0" err="1">
                <a:solidFill>
                  <a:srgbClr val="222222"/>
                </a:solidFill>
                <a:latin typeface="Arial"/>
                <a:cs typeface="Arial"/>
              </a:rPr>
              <a:t>cour</a:t>
            </a:r>
            <a:r>
              <a:rPr sz="1900" dirty="0">
                <a:solidFill>
                  <a:srgbClr val="222222"/>
                </a:solidFill>
                <a:latin typeface="Arial"/>
                <a:cs typeface="Arial"/>
              </a:rPr>
              <a:t> de </a:t>
            </a:r>
            <a:r>
              <a:rPr sz="1900" dirty="0" err="1">
                <a:solidFill>
                  <a:srgbClr val="222222"/>
                </a:solidFill>
                <a:latin typeface="Arial"/>
                <a:cs typeface="Arial"/>
              </a:rPr>
              <a:t>l’école</a:t>
            </a:r>
            <a:r>
              <a:rPr sz="1900" dirty="0">
                <a:solidFill>
                  <a:srgbClr val="222222"/>
                </a:solidFill>
                <a:latin typeface="Arial"/>
                <a:cs typeface="Arial"/>
              </a:rPr>
              <a:t>, </a:t>
            </a:r>
            <a:r>
              <a:rPr sz="1900" dirty="0" err="1">
                <a:solidFill>
                  <a:srgbClr val="222222"/>
                </a:solidFill>
                <a:latin typeface="Arial"/>
                <a:cs typeface="Arial"/>
              </a:rPr>
              <a:t>leur</a:t>
            </a:r>
            <a:r>
              <a:rPr sz="1900" dirty="0">
                <a:solidFill>
                  <a:srgbClr val="222222"/>
                </a:solidFill>
                <a:latin typeface="Arial"/>
                <a:cs typeface="Arial"/>
              </a:rPr>
              <a:t> engagement doit </a:t>
            </a:r>
            <a:r>
              <a:rPr sz="1900" dirty="0" err="1">
                <a:solidFill>
                  <a:srgbClr val="222222"/>
                </a:solidFill>
                <a:latin typeface="Arial"/>
                <a:cs typeface="Arial"/>
              </a:rPr>
              <a:t>mentionner</a:t>
            </a:r>
            <a:r>
              <a:rPr sz="1900" dirty="0">
                <a:solidFill>
                  <a:srgbClr val="222222"/>
                </a:solidFill>
                <a:latin typeface="Arial"/>
                <a:cs typeface="Arial"/>
              </a:rPr>
              <a:t> le </a:t>
            </a:r>
            <a:r>
              <a:rPr sz="1900" dirty="0" err="1">
                <a:solidFill>
                  <a:srgbClr val="222222"/>
                </a:solidFill>
                <a:latin typeface="Arial"/>
                <a:cs typeface="Arial"/>
              </a:rPr>
              <a:t>projet</a:t>
            </a:r>
            <a:r>
              <a:rPr sz="1900" dirty="0">
                <a:solidFill>
                  <a:srgbClr val="222222"/>
                </a:solidFill>
                <a:latin typeface="Arial"/>
                <a:cs typeface="Arial"/>
              </a:rPr>
              <a:t> et les actions </a:t>
            </a:r>
            <a:r>
              <a:rPr sz="1900" dirty="0" err="1">
                <a:solidFill>
                  <a:srgbClr val="222222"/>
                </a:solidFill>
                <a:latin typeface="Arial"/>
                <a:cs typeface="Arial"/>
              </a:rPr>
              <a:t>qu’ils</a:t>
            </a:r>
            <a:r>
              <a:rPr sz="1900" dirty="0">
                <a:solidFill>
                  <a:srgbClr val="222222"/>
                </a:solidFill>
                <a:latin typeface="Arial"/>
                <a:cs typeface="Arial"/>
              </a:rPr>
              <a:t> </a:t>
            </a:r>
            <a:r>
              <a:rPr sz="1900" dirty="0" err="1">
                <a:solidFill>
                  <a:srgbClr val="222222"/>
                </a:solidFill>
                <a:latin typeface="Arial"/>
                <a:cs typeface="Arial"/>
              </a:rPr>
              <a:t>mèneront</a:t>
            </a:r>
            <a:r>
              <a:rPr sz="1900" dirty="0">
                <a:solidFill>
                  <a:srgbClr val="222222"/>
                </a:solidFill>
                <a:latin typeface="Arial"/>
                <a:cs typeface="Arial"/>
              </a:rPr>
              <a:t> pour y arriver.</a:t>
            </a:r>
            <a:endParaRPr sz="1900">
              <a:latin typeface="Arial"/>
              <a:cs typeface="Arial"/>
            </a:endParaRPr>
          </a:p>
          <a:p>
            <a:pPr marL="1123950" marR="252095" indent="-1102995">
              <a:lnSpc>
                <a:spcPts val="2280"/>
              </a:lnSpc>
              <a:spcBef>
                <a:spcPts val="1580"/>
              </a:spcBef>
              <a:spcAft>
                <a:spcPts val="1200"/>
              </a:spcAft>
            </a:pPr>
            <a:r>
              <a:rPr lang="en-CA" sz="1800" b="1" dirty="0">
                <a:solidFill>
                  <a:srgbClr val="047390"/>
                </a:solidFill>
                <a:latin typeface="Arial"/>
                <a:cs typeface="Arial"/>
              </a:rPr>
              <a:t>Étape </a:t>
            </a:r>
            <a:r>
              <a:rPr lang="en-CA" b="1" dirty="0">
                <a:solidFill>
                  <a:srgbClr val="047390"/>
                </a:solidFill>
                <a:latin typeface="Arial"/>
                <a:cs typeface="Arial"/>
              </a:rPr>
              <a:t>6     </a:t>
            </a:r>
            <a:r>
              <a:rPr sz="1900" dirty="0" err="1">
                <a:solidFill>
                  <a:srgbClr val="222222"/>
                </a:solidFill>
                <a:latin typeface="Arial"/>
                <a:cs typeface="Arial"/>
              </a:rPr>
              <a:t>Affichez</a:t>
            </a:r>
            <a:r>
              <a:rPr sz="1900" dirty="0">
                <a:solidFill>
                  <a:srgbClr val="222222"/>
                </a:solidFill>
                <a:latin typeface="Arial"/>
                <a:cs typeface="Arial"/>
              </a:rPr>
              <a:t> les engagements. </a:t>
            </a:r>
            <a:r>
              <a:rPr sz="1900" dirty="0" err="1">
                <a:solidFill>
                  <a:srgbClr val="222222"/>
                </a:solidFill>
                <a:latin typeface="Arial"/>
                <a:cs typeface="Arial"/>
              </a:rPr>
              <a:t>Que</a:t>
            </a:r>
            <a:r>
              <a:rPr sz="1900" dirty="0">
                <a:solidFill>
                  <a:srgbClr val="222222"/>
                </a:solidFill>
                <a:latin typeface="Arial"/>
                <a:cs typeface="Arial"/>
              </a:rPr>
              <a:t> les </a:t>
            </a:r>
            <a:r>
              <a:rPr sz="1900" dirty="0" err="1">
                <a:solidFill>
                  <a:srgbClr val="222222"/>
                </a:solidFill>
                <a:latin typeface="Arial"/>
                <a:cs typeface="Arial"/>
              </a:rPr>
              <a:t>élèves</a:t>
            </a:r>
            <a:r>
              <a:rPr sz="1900" dirty="0">
                <a:solidFill>
                  <a:srgbClr val="222222"/>
                </a:solidFill>
                <a:latin typeface="Arial"/>
                <a:cs typeface="Arial"/>
              </a:rPr>
              <a:t> </a:t>
            </a:r>
            <a:r>
              <a:rPr sz="1900" dirty="0" err="1">
                <a:solidFill>
                  <a:srgbClr val="222222"/>
                </a:solidFill>
                <a:latin typeface="Arial"/>
                <a:cs typeface="Arial"/>
              </a:rPr>
              <a:t>aient</a:t>
            </a:r>
            <a:r>
              <a:rPr sz="1900" dirty="0">
                <a:solidFill>
                  <a:srgbClr val="222222"/>
                </a:solidFill>
                <a:latin typeface="Arial"/>
                <a:cs typeface="Arial"/>
              </a:rPr>
              <a:t> </a:t>
            </a:r>
            <a:r>
              <a:rPr sz="1900" dirty="0" err="1">
                <a:solidFill>
                  <a:srgbClr val="222222"/>
                </a:solidFill>
                <a:latin typeface="Arial"/>
                <a:cs typeface="Arial"/>
              </a:rPr>
              <a:t>rédigé</a:t>
            </a:r>
            <a:r>
              <a:rPr sz="1900" dirty="0">
                <a:solidFill>
                  <a:srgbClr val="222222"/>
                </a:solidFill>
                <a:latin typeface="Arial"/>
                <a:cs typeface="Arial"/>
              </a:rPr>
              <a:t> des engagements </a:t>
            </a:r>
            <a:r>
              <a:rPr sz="1900" dirty="0" err="1">
                <a:solidFill>
                  <a:srgbClr val="222222"/>
                </a:solidFill>
                <a:latin typeface="Arial"/>
                <a:cs typeface="Arial"/>
              </a:rPr>
              <a:t>individuels</a:t>
            </a:r>
            <a:r>
              <a:rPr sz="1900" dirty="0">
                <a:solidFill>
                  <a:srgbClr val="222222"/>
                </a:solidFill>
                <a:latin typeface="Arial"/>
                <a:cs typeface="Arial"/>
              </a:rPr>
              <a:t> </a:t>
            </a:r>
            <a:r>
              <a:rPr sz="1900" dirty="0" err="1">
                <a:solidFill>
                  <a:srgbClr val="222222"/>
                </a:solidFill>
                <a:latin typeface="Arial"/>
                <a:cs typeface="Arial"/>
              </a:rPr>
              <a:t>ou</a:t>
            </a:r>
            <a:r>
              <a:rPr sz="1900" dirty="0">
                <a:solidFill>
                  <a:srgbClr val="222222"/>
                </a:solidFill>
                <a:latin typeface="Arial"/>
                <a:cs typeface="Arial"/>
              </a:rPr>
              <a:t> un engagement de </a:t>
            </a:r>
            <a:r>
              <a:rPr sz="1900" dirty="0" err="1">
                <a:solidFill>
                  <a:srgbClr val="222222"/>
                </a:solidFill>
                <a:latin typeface="Arial"/>
                <a:cs typeface="Arial"/>
              </a:rPr>
              <a:t>groupe</a:t>
            </a:r>
            <a:r>
              <a:rPr sz="1900" dirty="0">
                <a:solidFill>
                  <a:srgbClr val="222222"/>
                </a:solidFill>
                <a:latin typeface="Arial"/>
                <a:cs typeface="Arial"/>
              </a:rPr>
              <a:t>, la </a:t>
            </a: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peut</a:t>
            </a:r>
            <a:r>
              <a:rPr sz="1900" dirty="0">
                <a:solidFill>
                  <a:srgbClr val="222222"/>
                </a:solidFill>
                <a:latin typeface="Arial"/>
                <a:cs typeface="Arial"/>
              </a:rPr>
              <a:t> </a:t>
            </a:r>
            <a:r>
              <a:rPr sz="1900" dirty="0" err="1">
                <a:solidFill>
                  <a:srgbClr val="222222"/>
                </a:solidFill>
                <a:latin typeface="Arial"/>
                <a:cs typeface="Arial"/>
              </a:rPr>
              <a:t>afficher</a:t>
            </a:r>
            <a:r>
              <a:rPr sz="1900" dirty="0">
                <a:solidFill>
                  <a:srgbClr val="222222"/>
                </a:solidFill>
                <a:latin typeface="Arial"/>
                <a:cs typeface="Arial"/>
              </a:rPr>
              <a:t> le </a:t>
            </a:r>
            <a:r>
              <a:rPr sz="1900" dirty="0" err="1">
                <a:solidFill>
                  <a:srgbClr val="222222"/>
                </a:solidFill>
                <a:latin typeface="Arial"/>
                <a:cs typeface="Arial"/>
              </a:rPr>
              <a:t>résultat</a:t>
            </a:r>
            <a:r>
              <a:rPr sz="1900" dirty="0">
                <a:solidFill>
                  <a:srgbClr val="222222"/>
                </a:solidFill>
                <a:latin typeface="Arial"/>
                <a:cs typeface="Arial"/>
              </a:rPr>
              <a:t> au </a:t>
            </a:r>
            <a:r>
              <a:rPr sz="1900" dirty="0" err="1">
                <a:solidFill>
                  <a:srgbClr val="222222"/>
                </a:solidFill>
                <a:latin typeface="Arial"/>
                <a:cs typeface="Arial"/>
              </a:rPr>
              <a:t>mur</a:t>
            </a:r>
            <a:r>
              <a:rPr sz="1900" dirty="0">
                <a:solidFill>
                  <a:srgbClr val="222222"/>
                </a:solidFill>
                <a:latin typeface="Arial"/>
                <a:cs typeface="Arial"/>
              </a:rPr>
              <a:t>, avec les signatures de tout le monde. Cet </a:t>
            </a:r>
            <a:r>
              <a:rPr sz="1900" dirty="0" err="1">
                <a:solidFill>
                  <a:srgbClr val="222222"/>
                </a:solidFill>
                <a:latin typeface="Arial"/>
                <a:cs typeface="Arial"/>
              </a:rPr>
              <a:t>espace</a:t>
            </a:r>
            <a:r>
              <a:rPr sz="1900" dirty="0">
                <a:solidFill>
                  <a:srgbClr val="222222"/>
                </a:solidFill>
                <a:latin typeface="Arial"/>
                <a:cs typeface="Arial"/>
              </a:rPr>
              <a:t> dans la salle de </a:t>
            </a: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servira</a:t>
            </a:r>
            <a:r>
              <a:rPr sz="1900" dirty="0">
                <a:solidFill>
                  <a:srgbClr val="222222"/>
                </a:solidFill>
                <a:latin typeface="Arial"/>
                <a:cs typeface="Arial"/>
              </a:rPr>
              <a:t> de rappel </a:t>
            </a:r>
            <a:r>
              <a:rPr sz="1900" dirty="0" err="1">
                <a:solidFill>
                  <a:srgbClr val="222222"/>
                </a:solidFill>
                <a:latin typeface="Arial"/>
                <a:cs typeface="Arial"/>
              </a:rPr>
              <a:t>visuel</a:t>
            </a:r>
            <a:r>
              <a:rPr sz="1900" dirty="0">
                <a:solidFill>
                  <a:srgbClr val="222222"/>
                </a:solidFill>
                <a:latin typeface="Arial"/>
                <a:cs typeface="Arial"/>
              </a:rPr>
              <a:t> </a:t>
            </a:r>
            <a:r>
              <a:rPr sz="1900" dirty="0" err="1">
                <a:solidFill>
                  <a:srgbClr val="222222"/>
                </a:solidFill>
                <a:latin typeface="Arial"/>
                <a:cs typeface="Arial"/>
              </a:rPr>
              <a:t>favorisant</a:t>
            </a:r>
            <a:r>
              <a:rPr sz="1900" dirty="0">
                <a:solidFill>
                  <a:srgbClr val="222222"/>
                </a:solidFill>
                <a:latin typeface="Arial"/>
                <a:cs typeface="Arial"/>
              </a:rPr>
              <a:t> la </a:t>
            </a:r>
            <a:r>
              <a:rPr sz="1900" dirty="0" err="1">
                <a:solidFill>
                  <a:srgbClr val="222222"/>
                </a:solidFill>
                <a:latin typeface="Arial"/>
                <a:cs typeface="Arial"/>
              </a:rPr>
              <a:t>responsabilisation</a:t>
            </a:r>
            <a:r>
              <a:rPr sz="1900" dirty="0">
                <a:solidFill>
                  <a:srgbClr val="222222"/>
                </a:solidFill>
                <a:latin typeface="Arial"/>
                <a:cs typeface="Arial"/>
              </a:rPr>
              <a:t> des </a:t>
            </a:r>
            <a:r>
              <a:rPr sz="1900" dirty="0" err="1">
                <a:solidFill>
                  <a:srgbClr val="222222"/>
                </a:solidFill>
                <a:latin typeface="Arial"/>
                <a:cs typeface="Arial"/>
              </a:rPr>
              <a:t>élèves</a:t>
            </a:r>
            <a:r>
              <a:rPr sz="1900" dirty="0">
                <a:solidFill>
                  <a:srgbClr val="222222"/>
                </a:solidFill>
                <a:latin typeface="Arial"/>
                <a:cs typeface="Arial"/>
              </a:rPr>
              <a:t>. Toute </a:t>
            </a:r>
            <a:r>
              <a:rPr sz="1900" dirty="0" err="1">
                <a:solidFill>
                  <a:srgbClr val="222222"/>
                </a:solidFill>
                <a:latin typeface="Arial"/>
                <a:cs typeface="Arial"/>
              </a:rPr>
              <a:t>personne</a:t>
            </a:r>
            <a:r>
              <a:rPr sz="1900" dirty="0">
                <a:solidFill>
                  <a:srgbClr val="222222"/>
                </a:solidFill>
                <a:latin typeface="Arial"/>
                <a:cs typeface="Arial"/>
              </a:rPr>
              <a:t> qui </a:t>
            </a:r>
            <a:r>
              <a:rPr sz="1900" dirty="0" err="1">
                <a:solidFill>
                  <a:srgbClr val="222222"/>
                </a:solidFill>
                <a:latin typeface="Arial"/>
                <a:cs typeface="Arial"/>
              </a:rPr>
              <a:t>visite</a:t>
            </a:r>
            <a:r>
              <a:rPr sz="1900" dirty="0">
                <a:solidFill>
                  <a:srgbClr val="222222"/>
                </a:solidFill>
                <a:latin typeface="Arial"/>
                <a:cs typeface="Arial"/>
              </a:rPr>
              <a:t> la </a:t>
            </a:r>
            <a:r>
              <a:rPr sz="1900" dirty="0" err="1">
                <a:solidFill>
                  <a:srgbClr val="222222"/>
                </a:solidFill>
                <a:latin typeface="Arial"/>
                <a:cs typeface="Arial"/>
              </a:rPr>
              <a:t>classe</a:t>
            </a:r>
            <a:r>
              <a:rPr sz="1900" dirty="0">
                <a:solidFill>
                  <a:srgbClr val="222222"/>
                </a:solidFill>
                <a:latin typeface="Arial"/>
                <a:cs typeface="Arial"/>
              </a:rPr>
              <a:t> (</a:t>
            </a:r>
            <a:r>
              <a:rPr sz="1900" dirty="0" err="1">
                <a:solidFill>
                  <a:srgbClr val="222222"/>
                </a:solidFill>
                <a:latin typeface="Arial"/>
                <a:cs typeface="Arial"/>
              </a:rPr>
              <a:t>directeur</a:t>
            </a:r>
            <a:r>
              <a:rPr sz="1900" dirty="0">
                <a:solidFill>
                  <a:srgbClr val="222222"/>
                </a:solidFill>
                <a:latin typeface="Arial"/>
                <a:cs typeface="Arial"/>
              </a:rPr>
              <a:t>, </a:t>
            </a:r>
            <a:r>
              <a:rPr sz="1900" dirty="0" err="1">
                <a:solidFill>
                  <a:srgbClr val="222222"/>
                </a:solidFill>
                <a:latin typeface="Arial"/>
                <a:cs typeface="Arial"/>
              </a:rPr>
              <a:t>directeur</a:t>
            </a:r>
            <a:r>
              <a:rPr sz="1900" dirty="0">
                <a:solidFill>
                  <a:srgbClr val="222222"/>
                </a:solidFill>
                <a:latin typeface="Arial"/>
                <a:cs typeface="Arial"/>
              </a:rPr>
              <a:t> adjoint, </a:t>
            </a:r>
            <a:r>
              <a:rPr sz="1900" dirty="0" err="1">
                <a:solidFill>
                  <a:srgbClr val="222222"/>
                </a:solidFill>
                <a:latin typeface="Arial"/>
                <a:cs typeface="Arial"/>
              </a:rPr>
              <a:t>invité</a:t>
            </a:r>
            <a:r>
              <a:rPr sz="1900" dirty="0">
                <a:solidFill>
                  <a:srgbClr val="222222"/>
                </a:solidFill>
                <a:latin typeface="Arial"/>
                <a:cs typeface="Arial"/>
              </a:rPr>
              <a:t>, parent </a:t>
            </a:r>
            <a:r>
              <a:rPr sz="1900" dirty="0" err="1">
                <a:solidFill>
                  <a:srgbClr val="222222"/>
                </a:solidFill>
                <a:latin typeface="Arial"/>
                <a:cs typeface="Arial"/>
              </a:rPr>
              <a:t>ou</a:t>
            </a:r>
            <a:r>
              <a:rPr sz="1900" dirty="0">
                <a:solidFill>
                  <a:srgbClr val="222222"/>
                </a:solidFill>
                <a:latin typeface="Arial"/>
                <a:cs typeface="Arial"/>
              </a:rPr>
              <a:t> </a:t>
            </a:r>
            <a:r>
              <a:rPr sz="1900" dirty="0" err="1">
                <a:solidFill>
                  <a:srgbClr val="222222"/>
                </a:solidFill>
                <a:latin typeface="Arial"/>
                <a:cs typeface="Arial"/>
              </a:rPr>
              <a:t>autres</a:t>
            </a:r>
            <a:r>
              <a:rPr sz="1900" dirty="0">
                <a:solidFill>
                  <a:srgbClr val="222222"/>
                </a:solidFill>
                <a:latin typeface="Arial"/>
                <a:cs typeface="Arial"/>
              </a:rPr>
              <a:t> </a:t>
            </a:r>
            <a:r>
              <a:rPr sz="1900" dirty="0" err="1">
                <a:solidFill>
                  <a:srgbClr val="222222"/>
                </a:solidFill>
                <a:latin typeface="Arial"/>
                <a:cs typeface="Arial"/>
              </a:rPr>
              <a:t>élèves</a:t>
            </a:r>
            <a:r>
              <a:rPr sz="1900" dirty="0">
                <a:solidFill>
                  <a:srgbClr val="222222"/>
                </a:solidFill>
                <a:latin typeface="Arial"/>
                <a:cs typeface="Arial"/>
              </a:rPr>
              <a:t> et </a:t>
            </a:r>
            <a:r>
              <a:rPr sz="1900" dirty="0" err="1">
                <a:solidFill>
                  <a:srgbClr val="222222"/>
                </a:solidFill>
                <a:latin typeface="Arial"/>
                <a:cs typeface="Arial"/>
              </a:rPr>
              <a:t>enseignants</a:t>
            </a:r>
            <a:r>
              <a:rPr sz="1900" dirty="0">
                <a:solidFill>
                  <a:srgbClr val="222222"/>
                </a:solidFill>
                <a:latin typeface="Arial"/>
                <a:cs typeface="Arial"/>
              </a:rPr>
              <a:t>) verra</a:t>
            </a:r>
            <a:r>
              <a:rPr lang="en-CA" sz="1900" dirty="0">
                <a:latin typeface="Arial"/>
                <a:cs typeface="Arial"/>
              </a:rPr>
              <a:t> </a:t>
            </a:r>
            <a:r>
              <a:rPr sz="1900" dirty="0">
                <a:solidFill>
                  <a:srgbClr val="222222"/>
                </a:solidFill>
                <a:latin typeface="Arial"/>
                <a:cs typeface="Arial"/>
              </a:rPr>
              <a:t>les engagements au </a:t>
            </a:r>
            <a:r>
              <a:rPr sz="1900" dirty="0" err="1">
                <a:solidFill>
                  <a:srgbClr val="222222"/>
                </a:solidFill>
                <a:latin typeface="Arial"/>
                <a:cs typeface="Arial"/>
              </a:rPr>
              <a:t>mur</a:t>
            </a:r>
            <a:r>
              <a:rPr sz="1900" dirty="0">
                <a:solidFill>
                  <a:srgbClr val="222222"/>
                </a:solidFill>
                <a:latin typeface="Arial"/>
                <a:cs typeface="Arial"/>
              </a:rPr>
              <a:t>. </a:t>
            </a:r>
            <a:r>
              <a:rPr sz="1900" dirty="0" err="1">
                <a:solidFill>
                  <a:srgbClr val="222222"/>
                </a:solidFill>
                <a:latin typeface="Arial"/>
                <a:cs typeface="Arial"/>
              </a:rPr>
              <a:t>C’est</a:t>
            </a:r>
            <a:r>
              <a:rPr sz="1900" dirty="0">
                <a:solidFill>
                  <a:srgbClr val="222222"/>
                </a:solidFill>
                <a:latin typeface="Arial"/>
                <a:cs typeface="Arial"/>
              </a:rPr>
              <a:t> </a:t>
            </a:r>
            <a:r>
              <a:rPr sz="1900" dirty="0" err="1">
                <a:solidFill>
                  <a:srgbClr val="222222"/>
                </a:solidFill>
                <a:latin typeface="Arial"/>
                <a:cs typeface="Arial"/>
              </a:rPr>
              <a:t>une</a:t>
            </a:r>
            <a:r>
              <a:rPr sz="1900" dirty="0">
                <a:solidFill>
                  <a:srgbClr val="222222"/>
                </a:solidFill>
                <a:latin typeface="Arial"/>
                <a:cs typeface="Arial"/>
              </a:rPr>
              <a:t> façon</a:t>
            </a:r>
            <a:r>
              <a:rPr lang="en-CA" sz="1900" dirty="0">
                <a:latin typeface="Arial"/>
                <a:cs typeface="Arial"/>
              </a:rPr>
              <a:t> </a:t>
            </a:r>
            <a:r>
              <a:rPr sz="1900" dirty="0">
                <a:solidFill>
                  <a:srgbClr val="222222"/>
                </a:solidFill>
                <a:latin typeface="Arial"/>
                <a:cs typeface="Arial"/>
              </a:rPr>
              <a:t>de </a:t>
            </a:r>
            <a:r>
              <a:rPr sz="1900" dirty="0" err="1">
                <a:solidFill>
                  <a:srgbClr val="222222"/>
                </a:solidFill>
                <a:latin typeface="Arial"/>
                <a:cs typeface="Arial"/>
              </a:rPr>
              <a:t>motiver</a:t>
            </a:r>
            <a:r>
              <a:rPr sz="1900" dirty="0">
                <a:solidFill>
                  <a:srgbClr val="222222"/>
                </a:solidFill>
                <a:latin typeface="Arial"/>
                <a:cs typeface="Arial"/>
              </a:rPr>
              <a:t> les </a:t>
            </a:r>
            <a:r>
              <a:rPr sz="1900" dirty="0" err="1">
                <a:solidFill>
                  <a:srgbClr val="222222"/>
                </a:solidFill>
                <a:latin typeface="Arial"/>
                <a:cs typeface="Arial"/>
              </a:rPr>
              <a:t>élèves</a:t>
            </a:r>
            <a:r>
              <a:rPr sz="1900" dirty="0">
                <a:solidFill>
                  <a:srgbClr val="222222"/>
                </a:solidFill>
                <a:latin typeface="Arial"/>
                <a:cs typeface="Arial"/>
              </a:rPr>
              <a:t> à respecter </a:t>
            </a:r>
            <a:r>
              <a:rPr sz="1900" dirty="0" err="1">
                <a:solidFill>
                  <a:srgbClr val="222222"/>
                </a:solidFill>
                <a:latin typeface="Arial"/>
                <a:cs typeface="Arial"/>
              </a:rPr>
              <a:t>leur</a:t>
            </a:r>
            <a:r>
              <a:rPr sz="1900" dirty="0">
                <a:solidFill>
                  <a:srgbClr val="222222"/>
                </a:solidFill>
                <a:latin typeface="Arial"/>
                <a:cs typeface="Arial"/>
              </a:rPr>
              <a:t> </a:t>
            </a:r>
            <a:r>
              <a:rPr sz="1900" dirty="0" err="1">
                <a:solidFill>
                  <a:srgbClr val="222222"/>
                </a:solidFill>
                <a:latin typeface="Arial"/>
                <a:cs typeface="Arial"/>
              </a:rPr>
              <a:t>promesse</a:t>
            </a:r>
            <a:r>
              <a:rPr sz="1900" dirty="0">
                <a:solidFill>
                  <a:srgbClr val="222222"/>
                </a:solidFill>
                <a:latin typeface="Arial"/>
                <a:cs typeface="Arial"/>
              </a:rPr>
              <a:t> </a:t>
            </a:r>
            <a:r>
              <a:rPr sz="1900" dirty="0" err="1">
                <a:solidFill>
                  <a:srgbClr val="222222"/>
                </a:solidFill>
                <a:latin typeface="Arial"/>
                <a:cs typeface="Arial"/>
              </a:rPr>
              <a:t>envers</a:t>
            </a:r>
            <a:r>
              <a:rPr sz="1900" dirty="0">
                <a:solidFill>
                  <a:srgbClr val="222222"/>
                </a:solidFill>
                <a:latin typeface="Arial"/>
                <a:cs typeface="Arial"/>
              </a:rPr>
              <a:t> les </a:t>
            </a:r>
            <a:r>
              <a:rPr sz="1900" dirty="0" err="1">
                <a:solidFill>
                  <a:srgbClr val="222222"/>
                </a:solidFill>
                <a:latin typeface="Arial"/>
                <a:cs typeface="Arial"/>
              </a:rPr>
              <a:t>espèces</a:t>
            </a:r>
            <a:r>
              <a:rPr sz="1900" dirty="0">
                <a:solidFill>
                  <a:srgbClr val="222222"/>
                </a:solidFill>
                <a:latin typeface="Arial"/>
                <a:cs typeface="Arial"/>
              </a:rPr>
              <a:t>.</a:t>
            </a:r>
            <a:endParaRPr lang="en-CA" sz="1900" dirty="0">
              <a:solidFill>
                <a:srgbClr val="222222"/>
              </a:solidFill>
              <a:latin typeface="Arial"/>
              <a:cs typeface="Arial"/>
            </a:endParaRPr>
          </a:p>
          <a:p>
            <a:pPr marL="1123950" indent="-1102995" algn="just">
              <a:spcBef>
                <a:spcPts val="455"/>
              </a:spcBef>
            </a:pPr>
            <a:r>
              <a:rPr lang="en-CA" sz="2000" b="1" dirty="0">
                <a:solidFill>
                  <a:srgbClr val="047390"/>
                </a:solidFill>
                <a:latin typeface="Arial"/>
                <a:cs typeface="Arial"/>
              </a:rPr>
              <a:t>Étape 7  </a:t>
            </a:r>
            <a:r>
              <a:rPr lang="en-CA" sz="2450" dirty="0" err="1">
                <a:solidFill>
                  <a:srgbClr val="222222"/>
                </a:solidFill>
                <a:latin typeface="Arial"/>
                <a:cs typeface="Arial"/>
              </a:rPr>
              <a:t>Cérémonie</a:t>
            </a:r>
            <a:r>
              <a:rPr lang="en-CA" sz="2450" dirty="0">
                <a:solidFill>
                  <a:srgbClr val="222222"/>
                </a:solidFill>
                <a:latin typeface="Arial"/>
                <a:cs typeface="Arial"/>
              </a:rPr>
              <a:t> </a:t>
            </a:r>
            <a:r>
              <a:rPr lang="en-CA" sz="2450" dirty="0" err="1">
                <a:solidFill>
                  <a:srgbClr val="222222"/>
                </a:solidFill>
                <a:latin typeface="Arial"/>
                <a:cs typeface="Arial"/>
              </a:rPr>
              <a:t>d’engagement</a:t>
            </a:r>
            <a:endParaRPr lang="en-CA" sz="2450" dirty="0" err="1">
              <a:latin typeface="Arial"/>
              <a:cs typeface="Arial"/>
            </a:endParaRPr>
          </a:p>
          <a:p>
            <a:pPr marL="1123950" marR="12700" algn="l">
              <a:lnSpc>
                <a:spcPct val="100000"/>
              </a:lnSpc>
              <a:spcBef>
                <a:spcPts val="254"/>
              </a:spcBef>
            </a:pPr>
            <a:r>
              <a:rPr lang="en-CA" sz="1900" dirty="0">
                <a:solidFill>
                  <a:srgbClr val="222222"/>
                </a:solidFill>
                <a:latin typeface="Arial"/>
                <a:cs typeface="Arial"/>
              </a:rPr>
              <a:t>Un court moment </a:t>
            </a:r>
            <a:r>
              <a:rPr lang="en-CA" sz="1900" dirty="0" err="1">
                <a:solidFill>
                  <a:srgbClr val="222222"/>
                </a:solidFill>
                <a:latin typeface="Arial"/>
                <a:cs typeface="Arial"/>
              </a:rPr>
              <a:t>symbolique</a:t>
            </a:r>
            <a:r>
              <a:rPr lang="en-CA" sz="1900" dirty="0">
                <a:solidFill>
                  <a:srgbClr val="222222"/>
                </a:solidFill>
                <a:latin typeface="Arial"/>
                <a:cs typeface="Arial"/>
              </a:rPr>
              <a:t>. Les </a:t>
            </a:r>
            <a:r>
              <a:rPr lang="en-CA" sz="1900" dirty="0" err="1">
                <a:solidFill>
                  <a:srgbClr val="222222"/>
                </a:solidFill>
                <a:latin typeface="Arial"/>
                <a:cs typeface="Arial"/>
              </a:rPr>
              <a:t>élèves</a:t>
            </a:r>
            <a:r>
              <a:rPr lang="en-CA" sz="1900" dirty="0">
                <a:solidFill>
                  <a:srgbClr val="222222"/>
                </a:solidFill>
                <a:latin typeface="Arial"/>
                <a:cs typeface="Arial"/>
              </a:rPr>
              <a:t> </a:t>
            </a:r>
            <a:r>
              <a:rPr lang="en-CA" sz="1900" dirty="0" err="1">
                <a:solidFill>
                  <a:srgbClr val="222222"/>
                </a:solidFill>
                <a:latin typeface="Arial"/>
                <a:cs typeface="Arial"/>
              </a:rPr>
              <a:t>ont</a:t>
            </a:r>
            <a:r>
              <a:rPr lang="en-CA" sz="1900" dirty="0">
                <a:solidFill>
                  <a:srgbClr val="222222"/>
                </a:solidFill>
                <a:latin typeface="Arial"/>
                <a:cs typeface="Arial"/>
              </a:rPr>
              <a:t> accompli un travail </a:t>
            </a:r>
            <a:r>
              <a:rPr lang="en-CA" sz="1900" dirty="0" err="1">
                <a:solidFill>
                  <a:srgbClr val="222222"/>
                </a:solidFill>
                <a:latin typeface="Arial"/>
                <a:cs typeface="Arial"/>
              </a:rPr>
              <a:t>sérieux</a:t>
            </a:r>
            <a:r>
              <a:rPr lang="en-CA" sz="1900" dirty="0">
                <a:solidFill>
                  <a:srgbClr val="222222"/>
                </a:solidFill>
                <a:latin typeface="Arial"/>
                <a:cs typeface="Arial"/>
              </a:rPr>
              <a:t> et </a:t>
            </a:r>
            <a:r>
              <a:rPr lang="en-CA" sz="1900" dirty="0" err="1">
                <a:solidFill>
                  <a:srgbClr val="222222"/>
                </a:solidFill>
                <a:latin typeface="Arial"/>
                <a:cs typeface="Arial"/>
              </a:rPr>
              <a:t>réfléchi</a:t>
            </a:r>
            <a:r>
              <a:rPr lang="en-CA" sz="1900" dirty="0">
                <a:solidFill>
                  <a:srgbClr val="222222"/>
                </a:solidFill>
                <a:latin typeface="Arial"/>
                <a:cs typeface="Arial"/>
              </a:rPr>
              <a:t>, et </a:t>
            </a:r>
            <a:r>
              <a:rPr lang="en-CA" sz="1900" dirty="0" err="1">
                <a:solidFill>
                  <a:srgbClr val="222222"/>
                </a:solidFill>
                <a:latin typeface="Arial"/>
                <a:cs typeface="Arial"/>
              </a:rPr>
              <a:t>c’est</a:t>
            </a:r>
            <a:r>
              <a:rPr lang="en-CA" sz="1900" dirty="0">
                <a:solidFill>
                  <a:srgbClr val="222222"/>
                </a:solidFill>
                <a:latin typeface="Arial"/>
                <a:cs typeface="Arial"/>
              </a:rPr>
              <a:t> </a:t>
            </a:r>
            <a:r>
              <a:rPr lang="en-CA" sz="1900" dirty="0" err="1">
                <a:solidFill>
                  <a:srgbClr val="222222"/>
                </a:solidFill>
                <a:latin typeface="Arial"/>
                <a:cs typeface="Arial"/>
              </a:rPr>
              <a:t>une</a:t>
            </a:r>
            <a:r>
              <a:rPr lang="en-CA" sz="1900" dirty="0">
                <a:solidFill>
                  <a:srgbClr val="222222"/>
                </a:solidFill>
                <a:latin typeface="Arial"/>
                <a:cs typeface="Arial"/>
              </a:rPr>
              <a:t> bonne idée de </a:t>
            </a:r>
            <a:r>
              <a:rPr lang="en-CA" sz="1900" dirty="0" err="1">
                <a:solidFill>
                  <a:srgbClr val="222222"/>
                </a:solidFill>
                <a:latin typeface="Arial"/>
                <a:cs typeface="Arial"/>
              </a:rPr>
              <a:t>marquer</a:t>
            </a:r>
            <a:r>
              <a:rPr lang="en-CA" sz="1900" dirty="0">
                <a:latin typeface="Arial"/>
                <a:cs typeface="Arial"/>
              </a:rPr>
              <a:t> </a:t>
            </a:r>
            <a:r>
              <a:rPr lang="en-CA" sz="1900" dirty="0" err="1">
                <a:solidFill>
                  <a:srgbClr val="222222"/>
                </a:solidFill>
                <a:latin typeface="Arial"/>
                <a:cs typeface="Arial"/>
              </a:rPr>
              <a:t>ce</a:t>
            </a:r>
            <a:r>
              <a:rPr lang="en-CA" sz="1900" dirty="0">
                <a:solidFill>
                  <a:srgbClr val="222222"/>
                </a:solidFill>
                <a:latin typeface="Arial"/>
                <a:cs typeface="Arial"/>
              </a:rPr>
              <a:t> moment par </a:t>
            </a:r>
            <a:r>
              <a:rPr lang="en-CA" sz="1900" dirty="0" err="1">
                <a:solidFill>
                  <a:srgbClr val="222222"/>
                </a:solidFill>
                <a:latin typeface="Arial"/>
                <a:cs typeface="Arial"/>
              </a:rPr>
              <a:t>une</a:t>
            </a:r>
            <a:r>
              <a:rPr lang="en-CA" sz="1900" dirty="0">
                <a:solidFill>
                  <a:srgbClr val="222222"/>
                </a:solidFill>
                <a:latin typeface="Arial"/>
                <a:cs typeface="Arial"/>
              </a:rPr>
              <a:t> </a:t>
            </a:r>
            <a:r>
              <a:rPr lang="en-CA" sz="1900" dirty="0" err="1">
                <a:solidFill>
                  <a:srgbClr val="222222"/>
                </a:solidFill>
                <a:latin typeface="Arial"/>
                <a:cs typeface="Arial"/>
              </a:rPr>
              <a:t>brève</a:t>
            </a:r>
            <a:r>
              <a:rPr lang="en-CA" sz="1900" dirty="0">
                <a:solidFill>
                  <a:srgbClr val="222222"/>
                </a:solidFill>
                <a:latin typeface="Arial"/>
                <a:cs typeface="Arial"/>
              </a:rPr>
              <a:t> </a:t>
            </a:r>
            <a:r>
              <a:rPr lang="en-CA" sz="1900" dirty="0" err="1">
                <a:solidFill>
                  <a:srgbClr val="222222"/>
                </a:solidFill>
                <a:latin typeface="Arial"/>
                <a:cs typeface="Arial"/>
              </a:rPr>
              <a:t>cérémonie</a:t>
            </a:r>
            <a:r>
              <a:rPr lang="en-CA" sz="1900" dirty="0">
                <a:solidFill>
                  <a:srgbClr val="222222"/>
                </a:solidFill>
                <a:latin typeface="Arial"/>
                <a:cs typeface="Arial"/>
              </a:rPr>
              <a:t>. </a:t>
            </a:r>
            <a:r>
              <a:rPr lang="en-CA" sz="1900" dirty="0" err="1">
                <a:solidFill>
                  <a:srgbClr val="222222"/>
                </a:solidFill>
                <a:latin typeface="Arial"/>
                <a:cs typeface="Arial"/>
              </a:rPr>
              <a:t>L’enseignant</a:t>
            </a:r>
            <a:r>
              <a:rPr lang="en-CA" sz="1900" dirty="0">
                <a:solidFill>
                  <a:srgbClr val="222222"/>
                </a:solidFill>
                <a:latin typeface="Arial"/>
                <a:cs typeface="Arial"/>
              </a:rPr>
              <a:t> </a:t>
            </a:r>
            <a:r>
              <a:rPr lang="en-CA" sz="1900" dirty="0" err="1">
                <a:solidFill>
                  <a:srgbClr val="222222"/>
                </a:solidFill>
                <a:latin typeface="Arial"/>
                <a:cs typeface="Arial"/>
              </a:rPr>
              <a:t>peut</a:t>
            </a:r>
            <a:r>
              <a:rPr lang="en-CA" sz="1900" dirty="0">
                <a:solidFill>
                  <a:srgbClr val="222222"/>
                </a:solidFill>
                <a:latin typeface="Arial"/>
                <a:cs typeface="Arial"/>
              </a:rPr>
              <a:t> </a:t>
            </a:r>
            <a:r>
              <a:rPr lang="en-CA" sz="1900" dirty="0" err="1">
                <a:solidFill>
                  <a:srgbClr val="222222"/>
                </a:solidFill>
                <a:latin typeface="Arial"/>
                <a:cs typeface="Arial"/>
              </a:rPr>
              <a:t>agir</a:t>
            </a:r>
            <a:r>
              <a:rPr lang="en-CA" sz="1900" dirty="0">
                <a:solidFill>
                  <a:srgbClr val="222222"/>
                </a:solidFill>
                <a:latin typeface="Arial"/>
                <a:cs typeface="Arial"/>
              </a:rPr>
              <a:t> à titre de maître de </a:t>
            </a:r>
            <a:r>
              <a:rPr lang="en-CA" sz="1900" dirty="0" err="1">
                <a:solidFill>
                  <a:srgbClr val="222222"/>
                </a:solidFill>
                <a:latin typeface="Arial"/>
                <a:cs typeface="Arial"/>
              </a:rPr>
              <a:t>cérémonie</a:t>
            </a:r>
            <a:r>
              <a:rPr lang="en-CA" sz="1900" dirty="0">
                <a:solidFill>
                  <a:srgbClr val="222222"/>
                </a:solidFill>
                <a:latin typeface="Arial"/>
                <a:cs typeface="Arial"/>
              </a:rPr>
              <a:t>. Les étapes </a:t>
            </a:r>
            <a:r>
              <a:rPr lang="en-CA" sz="1900" dirty="0" err="1">
                <a:solidFill>
                  <a:srgbClr val="222222"/>
                </a:solidFill>
                <a:latin typeface="Arial"/>
                <a:cs typeface="Arial"/>
              </a:rPr>
              <a:t>principales</a:t>
            </a:r>
            <a:r>
              <a:rPr lang="en-CA" sz="1900" dirty="0">
                <a:solidFill>
                  <a:srgbClr val="222222"/>
                </a:solidFill>
                <a:latin typeface="Arial"/>
                <a:cs typeface="Arial"/>
              </a:rPr>
              <a:t> :</a:t>
            </a:r>
            <a:endParaRPr lang="en-CA" sz="1900">
              <a:latin typeface="Arial"/>
              <a:cs typeface="Arial"/>
            </a:endParaRPr>
          </a:p>
          <a:p>
            <a:pPr marL="1123950" marR="252729" indent="-1103313">
              <a:lnSpc>
                <a:spcPts val="2280"/>
              </a:lnSpc>
              <a:spcBef>
                <a:spcPts val="1580"/>
              </a:spcBef>
            </a:pPr>
            <a:endParaRPr sz="1900">
              <a:latin typeface="Arial" panose="020B0604020202020204" pitchFamily="34" charset="0"/>
              <a:cs typeface="Arial" panose="020B0604020202020204" pitchFamily="34" charset="0"/>
            </a:endParaRPr>
          </a:p>
        </p:txBody>
      </p:sp>
      <p:sp>
        <p:nvSpPr>
          <p:cNvPr id="6" name="object 6"/>
          <p:cNvSpPr txBox="1"/>
          <p:nvPr/>
        </p:nvSpPr>
        <p:spPr>
          <a:xfrm>
            <a:off x="13155057" y="7392252"/>
            <a:ext cx="5888355" cy="1717458"/>
          </a:xfrm>
          <a:prstGeom prst="rect">
            <a:avLst/>
          </a:prstGeom>
        </p:spPr>
        <p:txBody>
          <a:bodyPr vert="horz" wrap="square" lIns="0" tIns="12065" rIns="0" bIns="0" rtlCol="0">
            <a:spAutoFit/>
          </a:bodyPr>
          <a:lstStyle/>
          <a:p>
            <a:pPr marL="1081088" marR="70485">
              <a:lnSpc>
                <a:spcPct val="100000"/>
              </a:lnSpc>
              <a:spcBef>
                <a:spcPts val="95"/>
              </a:spcBef>
            </a:pPr>
            <a:r>
              <a:rPr sz="1900" dirty="0">
                <a:solidFill>
                  <a:srgbClr val="222222"/>
                </a:solidFill>
                <a:latin typeface="Arial" panose="020B0604020202020204" pitchFamily="34" charset="0"/>
                <a:cs typeface="Arial" panose="020B0604020202020204" pitchFamily="34" charset="0"/>
              </a:rPr>
              <a:t>N’hésitez pas à ajouter des éléments supplémentaires qui rendront cette cérémonie plus marquante pour </a:t>
            </a:r>
            <a:r>
              <a:rPr sz="1900" dirty="0" err="1">
                <a:solidFill>
                  <a:srgbClr val="222222"/>
                </a:solidFill>
                <a:latin typeface="Arial" panose="020B0604020202020204" pitchFamily="34" charset="0"/>
                <a:cs typeface="Arial" panose="020B0604020202020204" pitchFamily="34" charset="0"/>
              </a:rPr>
              <a:t>vos</a:t>
            </a:r>
            <a:r>
              <a:rPr sz="1900" dirty="0">
                <a:solidFill>
                  <a:srgbClr val="222222"/>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élèves</a:t>
            </a:r>
            <a:r>
              <a:rPr lang="fr-CA" sz="1900" dirty="0">
                <a:solidFill>
                  <a:srgbClr val="22222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081088" marR="5080" indent="-1060450">
              <a:lnSpc>
                <a:spcPts val="2280"/>
              </a:lnSpc>
              <a:spcBef>
                <a:spcPts val="2039"/>
              </a:spcBef>
            </a:pPr>
            <a:r>
              <a:rPr sz="2000" b="1" dirty="0">
                <a:solidFill>
                  <a:srgbClr val="047390"/>
                </a:solidFill>
                <a:latin typeface="Arial" panose="020B0604020202020204" pitchFamily="34" charset="0"/>
                <a:cs typeface="Arial" panose="020B0604020202020204" pitchFamily="34" charset="0"/>
              </a:rPr>
              <a:t>Étape 8</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répondent à la question finale au verso de leur carte de mission no 7.</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7900872" y="7345050"/>
            <a:ext cx="5189220" cy="2845010"/>
          </a:xfrm>
          <a:prstGeom prst="rect">
            <a:avLst/>
          </a:prstGeom>
        </p:spPr>
        <p:txBody>
          <a:bodyPr vert="horz" wrap="square" lIns="0" tIns="59055" rIns="0" bIns="0" rtlCol="0">
            <a:spAutoFit/>
          </a:bodyPr>
          <a:lstStyle/>
          <a:p>
            <a:pPr marL="247650" indent="-234950">
              <a:lnSpc>
                <a:spcPct val="100000"/>
              </a:lnSpc>
              <a:spcBef>
                <a:spcPts val="465"/>
              </a:spcBef>
              <a:buChar char="•"/>
              <a:tabLst>
                <a:tab pos="247650" algn="l"/>
              </a:tabLst>
            </a:pPr>
            <a:r>
              <a:rPr sz="1900" dirty="0">
                <a:solidFill>
                  <a:srgbClr val="222222"/>
                </a:solidFill>
                <a:latin typeface="Arial" panose="020B0604020202020204" pitchFamily="34" charset="0"/>
                <a:cs typeface="Arial" panose="020B0604020202020204" pitchFamily="34" charset="0"/>
              </a:rPr>
              <a:t>Les élèves signent l’affiche de l’engagement.</a:t>
            </a:r>
            <a:endParaRPr sz="1900">
              <a:latin typeface="Arial" panose="020B0604020202020204" pitchFamily="34" charset="0"/>
              <a:cs typeface="Arial" panose="020B0604020202020204" pitchFamily="34" charset="0"/>
            </a:endParaRPr>
          </a:p>
          <a:p>
            <a:pPr marL="247650" indent="-234950">
              <a:lnSpc>
                <a:spcPct val="100000"/>
              </a:lnSpc>
              <a:spcBef>
                <a:spcPts val="370"/>
              </a:spcBef>
              <a:buChar char="•"/>
              <a:tabLst>
                <a:tab pos="247650" algn="l"/>
              </a:tabLst>
            </a:pPr>
            <a:r>
              <a:rPr sz="1900" dirty="0">
                <a:solidFill>
                  <a:srgbClr val="222222"/>
                </a:solidFill>
                <a:latin typeface="Arial" panose="020B0604020202020204" pitchFamily="34" charset="0"/>
                <a:cs typeface="Arial" panose="020B0604020202020204" pitchFamily="34" charset="0"/>
              </a:rPr>
              <a:t>Un élève la lit à haute voix.</a:t>
            </a:r>
            <a:endParaRPr sz="1900">
              <a:latin typeface="Arial" panose="020B0604020202020204" pitchFamily="34" charset="0"/>
              <a:cs typeface="Arial" panose="020B0604020202020204" pitchFamily="34" charset="0"/>
            </a:endParaRPr>
          </a:p>
          <a:p>
            <a:pPr marL="247650" marR="201930" indent="-235585">
              <a:lnSpc>
                <a:spcPct val="100000"/>
              </a:lnSpc>
              <a:spcBef>
                <a:spcPts val="365"/>
              </a:spcBef>
              <a:buChar char="•"/>
              <a:tabLst>
                <a:tab pos="247650" algn="l"/>
              </a:tabLst>
            </a:pPr>
            <a:r>
              <a:rPr sz="1900" dirty="0">
                <a:solidFill>
                  <a:srgbClr val="222222"/>
                </a:solidFill>
                <a:latin typeface="Arial" panose="020B0604020202020204" pitchFamily="34" charset="0"/>
                <a:cs typeface="Arial" panose="020B0604020202020204" pitchFamily="34" charset="0"/>
              </a:rPr>
              <a:t>La classe dit : « Nous promettons de respecter notre engagement! », « Nous aimons les espèces » ou autre formulation similaire.</a:t>
            </a:r>
            <a:endParaRPr sz="1900">
              <a:latin typeface="Arial" panose="020B0604020202020204" pitchFamily="34" charset="0"/>
              <a:cs typeface="Arial" panose="020B0604020202020204" pitchFamily="34" charset="0"/>
            </a:endParaRPr>
          </a:p>
          <a:p>
            <a:pPr marL="247650" marR="5080" indent="-235585">
              <a:lnSpc>
                <a:spcPct val="100000"/>
              </a:lnSpc>
              <a:spcBef>
                <a:spcPts val="355"/>
              </a:spcBef>
              <a:buChar char="•"/>
              <a:tabLst>
                <a:tab pos="247650" algn="l"/>
              </a:tabLst>
            </a:pPr>
            <a:r>
              <a:rPr sz="1900" dirty="0">
                <a:solidFill>
                  <a:srgbClr val="222222"/>
                </a:solidFill>
                <a:latin typeface="Arial" panose="020B0604020202020204" pitchFamily="34" charset="0"/>
                <a:cs typeface="Arial" panose="020B0604020202020204" pitchFamily="34" charset="0"/>
              </a:rPr>
              <a:t>Demandez à un autre enseignant ou à un membre de l’administration de prendre une photo de groupe.</a:t>
            </a:r>
            <a:endParaRPr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4388250D-6299-E60D-ADEF-FB5A7BD195B4}"/>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87A09719-C4A1-A612-812F-CBD085A85321}"/>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8006740" y="1649164"/>
            <a:ext cx="11496937" cy="8528536"/>
          </a:xfrm>
          <a:prstGeom prst="rect">
            <a:avLst/>
          </a:prstGeom>
        </p:spPr>
      </p:pic>
      <p:sp>
        <p:nvSpPr>
          <p:cNvPr id="2" name="object 2"/>
          <p:cNvSpPr txBox="1"/>
          <p:nvPr/>
        </p:nvSpPr>
        <p:spPr>
          <a:xfrm>
            <a:off x="929679" y="3216275"/>
            <a:ext cx="6010910" cy="6688691"/>
          </a:xfrm>
          <a:prstGeom prst="rect">
            <a:avLst/>
          </a:prstGeom>
        </p:spPr>
        <p:txBody>
          <a:bodyPr vert="horz" wrap="square" lIns="0" tIns="256540" rIns="0" bIns="0" rtlCol="0">
            <a:spAutoFit/>
          </a:bodyPr>
          <a:lstStyle/>
          <a:p>
            <a:pPr marL="577850" algn="just">
              <a:lnSpc>
                <a:spcPct val="100000"/>
              </a:lnSpc>
              <a:spcBef>
                <a:spcPts val="695"/>
              </a:spcBef>
            </a:pPr>
            <a:r>
              <a:rPr lang="en-CA" sz="3050" b="1" dirty="0">
                <a:solidFill>
                  <a:srgbClr val="027390"/>
                </a:solidFill>
                <a:latin typeface="Arial" panose="020B0604020202020204" pitchFamily="34" charset="0"/>
                <a:cs typeface="Arial" panose="020B0604020202020204" pitchFamily="34" charset="0"/>
              </a:rPr>
              <a:t>Public réel</a:t>
            </a:r>
            <a:endParaRPr lang="en-CA" sz="3050" b="1">
              <a:solidFill>
                <a:srgbClr val="027390"/>
              </a:solidFill>
              <a:latin typeface="Arial" panose="020B0604020202020204" pitchFamily="34" charset="0"/>
              <a:cs typeface="Arial" panose="020B0604020202020204" pitchFamily="34" charset="0"/>
            </a:endParaRPr>
          </a:p>
          <a:p>
            <a:pPr marL="577850" marR="230504" algn="just">
              <a:lnSpc>
                <a:spcPct val="100000"/>
              </a:lnSpc>
              <a:spcBef>
                <a:spcPts val="630"/>
              </a:spcBef>
            </a:pPr>
            <a:r>
              <a:rPr lang="en-CA" sz="1900" spc="70" dirty="0">
                <a:latin typeface="Arial" panose="020B0604020202020204" pitchFamily="34" charset="0"/>
                <a:cs typeface="Arial" panose="020B0604020202020204" pitchFamily="34" charset="0"/>
              </a:rPr>
              <a:t>Maintenant</a:t>
            </a:r>
            <a:r>
              <a:rPr lang="en-CA" sz="1900" spc="-1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que</a:t>
            </a:r>
            <a:r>
              <a:rPr lang="en-CA" sz="1900" spc="-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les</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élèves</a:t>
            </a:r>
            <a:r>
              <a:rPr lang="en-CA" sz="1900" spc="-10" dirty="0">
                <a:latin typeface="Arial" panose="020B0604020202020204" pitchFamily="34" charset="0"/>
                <a:cs typeface="Arial" panose="020B0604020202020204" pitchFamily="34" charset="0"/>
              </a:rPr>
              <a:t> </a:t>
            </a:r>
            <a:r>
              <a:rPr lang="en-CA" sz="1900" spc="100" dirty="0">
                <a:latin typeface="Arial" panose="020B0604020202020204" pitchFamily="34" charset="0"/>
                <a:cs typeface="Arial" panose="020B0604020202020204" pitchFamily="34" charset="0"/>
              </a:rPr>
              <a:t>ont</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choisi</a:t>
            </a:r>
            <a:r>
              <a:rPr lang="en-CA" sz="1900" spc="-10" dirty="0">
                <a:latin typeface="Arial" panose="020B0604020202020204" pitchFamily="34" charset="0"/>
                <a:cs typeface="Arial" panose="020B0604020202020204" pitchFamily="34" charset="0"/>
              </a:rPr>
              <a:t> </a:t>
            </a:r>
            <a:r>
              <a:rPr lang="en-CA" sz="1900" spc="90" dirty="0">
                <a:latin typeface="Arial" panose="020B0604020202020204" pitchFamily="34" charset="0"/>
                <a:cs typeface="Arial" panose="020B0604020202020204" pitchFamily="34" charset="0"/>
              </a:rPr>
              <a:t>un</a:t>
            </a:r>
            <a:r>
              <a:rPr lang="en-CA" sz="1900" spc="-15" dirty="0">
                <a:latin typeface="Arial" panose="020B0604020202020204" pitchFamily="34" charset="0"/>
                <a:cs typeface="Arial" panose="020B0604020202020204" pitchFamily="34" charset="0"/>
              </a:rPr>
              <a:t> </a:t>
            </a:r>
            <a:r>
              <a:rPr lang="en-CA" sz="1900" spc="70" dirty="0">
                <a:latin typeface="Arial" panose="020B0604020202020204" pitchFamily="34" charset="0"/>
                <a:cs typeface="Arial" panose="020B0604020202020204" pitchFamily="34" charset="0"/>
              </a:rPr>
              <a:t>projet et</a:t>
            </a:r>
            <a:r>
              <a:rPr lang="en-CA" sz="1900" spc="4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pris </a:t>
            </a:r>
            <a:r>
              <a:rPr lang="en-CA" sz="1900" dirty="0">
                <a:latin typeface="Arial" panose="020B0604020202020204" pitchFamily="34" charset="0"/>
                <a:cs typeface="Arial" panose="020B0604020202020204" pitchFamily="34" charset="0"/>
              </a:rPr>
              <a:t>l’engagement</a:t>
            </a:r>
            <a:r>
              <a:rPr lang="en-CA" sz="1900" spc="4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d’aider</a:t>
            </a:r>
            <a:r>
              <a:rPr lang="en-CA" sz="1900" spc="5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les</a:t>
            </a:r>
            <a:r>
              <a:rPr lang="en-CA" sz="1900" spc="5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espèces,</a:t>
            </a:r>
            <a:r>
              <a:rPr lang="en-CA" sz="1900" spc="5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il</a:t>
            </a:r>
            <a:r>
              <a:rPr lang="en-CA" sz="1900" spc="4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faut </a:t>
            </a:r>
            <a:r>
              <a:rPr lang="en-CA" sz="1900" dirty="0">
                <a:latin typeface="Arial" panose="020B0604020202020204" pitchFamily="34" charset="0"/>
                <a:cs typeface="Arial" panose="020B0604020202020204" pitchFamily="34" charset="0"/>
              </a:rPr>
              <a:t>les</a:t>
            </a:r>
            <a:r>
              <a:rPr lang="en-CA" sz="1900" spc="1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encourager</a:t>
            </a:r>
            <a:r>
              <a:rPr lang="en-CA" sz="1900" spc="1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à</a:t>
            </a:r>
            <a:r>
              <a:rPr lang="en-CA" sz="1900" spc="1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le</a:t>
            </a:r>
            <a:r>
              <a:rPr lang="en-CA" sz="1900" spc="110" dirty="0">
                <a:latin typeface="Arial" panose="020B0604020202020204" pitchFamily="34" charset="0"/>
                <a:cs typeface="Arial" panose="020B0604020202020204" pitchFamily="34" charset="0"/>
              </a:rPr>
              <a:t> </a:t>
            </a:r>
            <a:r>
              <a:rPr lang="en-CA" sz="1900" spc="55" dirty="0">
                <a:latin typeface="Arial" panose="020B0604020202020204" pitchFamily="34" charset="0"/>
                <a:cs typeface="Arial" panose="020B0604020202020204" pitchFamily="34" charset="0"/>
              </a:rPr>
              <a:t>faire</a:t>
            </a:r>
            <a:r>
              <a:rPr lang="en-CA" sz="1900" spc="1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connaître.</a:t>
            </a:r>
            <a:r>
              <a:rPr lang="en-CA" sz="1900" spc="110"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Demandez </a:t>
            </a:r>
            <a:r>
              <a:rPr lang="en-CA" sz="1900" dirty="0">
                <a:latin typeface="Arial" panose="020B0604020202020204" pitchFamily="34" charset="0"/>
                <a:cs typeface="Arial" panose="020B0604020202020204" pitchFamily="34" charset="0"/>
              </a:rPr>
              <a:t>aux</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élèves</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a:t>
            </a:r>
            <a:r>
              <a:rPr lang="en-CA" sz="1900" spc="-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réfléchir</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à</a:t>
            </a:r>
            <a:r>
              <a:rPr lang="en-CA" sz="1900" spc="-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différentes</a:t>
            </a:r>
            <a:r>
              <a:rPr lang="en-CA" sz="1900" spc="-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façons</a:t>
            </a:r>
            <a:endParaRPr lang="en-CA" sz="1900">
              <a:latin typeface="Arial" panose="020B0604020202020204" pitchFamily="34" charset="0"/>
              <a:cs typeface="Arial" panose="020B0604020202020204" pitchFamily="34" charset="0"/>
            </a:endParaRPr>
          </a:p>
          <a:p>
            <a:pPr marL="577850" marR="357505">
              <a:lnSpc>
                <a:spcPts val="2280"/>
              </a:lnSpc>
              <a:spcBef>
                <a:spcPts val="55"/>
              </a:spcBef>
            </a:pPr>
            <a:r>
              <a:rPr lang="en-CA" sz="1900" dirty="0">
                <a:latin typeface="Arial" panose="020B0604020202020204" pitchFamily="34" charset="0"/>
                <a:cs typeface="Arial" panose="020B0604020202020204" pitchFamily="34" charset="0"/>
              </a:rPr>
              <a:t>de</a:t>
            </a:r>
            <a:r>
              <a:rPr lang="en-CA" sz="1900" spc="30" dirty="0">
                <a:latin typeface="Arial" panose="020B0604020202020204" pitchFamily="34" charset="0"/>
                <a:cs typeface="Arial" panose="020B0604020202020204" pitchFamily="34" charset="0"/>
              </a:rPr>
              <a:t> </a:t>
            </a:r>
            <a:r>
              <a:rPr lang="en-CA" sz="1900" spc="85" dirty="0">
                <a:latin typeface="Arial" panose="020B0604020202020204" pitchFamily="34" charset="0"/>
                <a:cs typeface="Arial" panose="020B0604020202020204" pitchFamily="34" charset="0"/>
              </a:rPr>
              <a:t>promouvoir</a:t>
            </a:r>
            <a:r>
              <a:rPr lang="en-CA" sz="1900" spc="30" dirty="0">
                <a:latin typeface="Arial" panose="020B0604020202020204" pitchFamily="34" charset="0"/>
                <a:cs typeface="Arial" panose="020B0604020202020204" pitchFamily="34" charset="0"/>
              </a:rPr>
              <a:t> </a:t>
            </a:r>
            <a:r>
              <a:rPr lang="en-CA" sz="1900" spc="65" dirty="0">
                <a:latin typeface="Arial" panose="020B0604020202020204" pitchFamily="34" charset="0"/>
                <a:cs typeface="Arial" panose="020B0604020202020204" pitchFamily="34" charset="0"/>
              </a:rPr>
              <a:t>leur</a:t>
            </a:r>
            <a:r>
              <a:rPr lang="en-CA" sz="1900" spc="35" dirty="0">
                <a:latin typeface="Arial" panose="020B0604020202020204" pitchFamily="34" charset="0"/>
                <a:cs typeface="Arial" panose="020B0604020202020204" pitchFamily="34" charset="0"/>
              </a:rPr>
              <a:t> </a:t>
            </a:r>
            <a:r>
              <a:rPr lang="en-CA" sz="1900" spc="80" dirty="0">
                <a:latin typeface="Arial" panose="020B0604020202020204" pitchFamily="34" charset="0"/>
                <a:cs typeface="Arial" panose="020B0604020202020204" pitchFamily="34" charset="0"/>
              </a:rPr>
              <a:t>projet</a:t>
            </a:r>
            <a:r>
              <a:rPr lang="en-CA" sz="1900" spc="2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auprès</a:t>
            </a:r>
            <a:r>
              <a:rPr lang="en-CA" sz="1900" spc="3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des</a:t>
            </a:r>
            <a:r>
              <a:rPr lang="en-CA" sz="1900" spc="30" dirty="0">
                <a:latin typeface="Arial" panose="020B0604020202020204" pitchFamily="34" charset="0"/>
                <a:cs typeface="Arial" panose="020B0604020202020204" pitchFamily="34" charset="0"/>
              </a:rPr>
              <a:t> </a:t>
            </a:r>
            <a:r>
              <a:rPr lang="en-CA" sz="1900" spc="40" dirty="0">
                <a:latin typeface="Arial" panose="020B0604020202020204" pitchFamily="34" charset="0"/>
                <a:cs typeface="Arial" panose="020B0604020202020204" pitchFamily="34" charset="0"/>
              </a:rPr>
              <a:t>autres </a:t>
            </a:r>
            <a:r>
              <a:rPr lang="en-CA" sz="1900" spc="-25" dirty="0">
                <a:latin typeface="Arial" panose="020B0604020202020204" pitchFamily="34" charset="0"/>
                <a:cs typeface="Arial" panose="020B0604020202020204" pitchFamily="34" charset="0"/>
              </a:rPr>
              <a:t>classes,</a:t>
            </a:r>
            <a:r>
              <a:rPr lang="en-CA" sz="1900" spc="5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dans</a:t>
            </a:r>
            <a:r>
              <a:rPr lang="en-CA" sz="1900" spc="55" dirty="0">
                <a:latin typeface="Arial" panose="020B0604020202020204" pitchFamily="34" charset="0"/>
                <a:cs typeface="Arial" panose="020B0604020202020204" pitchFamily="34" charset="0"/>
              </a:rPr>
              <a:t> </a:t>
            </a:r>
            <a:r>
              <a:rPr lang="en-CA" sz="1900" spc="65" dirty="0">
                <a:latin typeface="Arial" panose="020B0604020202020204" pitchFamily="34" charset="0"/>
                <a:cs typeface="Arial" panose="020B0604020202020204" pitchFamily="34" charset="0"/>
              </a:rPr>
              <a:t>leur</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école,</a:t>
            </a:r>
            <a:r>
              <a:rPr lang="en-CA" sz="1900" spc="5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dans</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d’autres</a:t>
            </a:r>
            <a:r>
              <a:rPr lang="en-CA" sz="1900" spc="5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écoles </a:t>
            </a:r>
            <a:r>
              <a:rPr lang="en-CA" sz="1900" dirty="0">
                <a:latin typeface="Arial" panose="020B0604020202020204" pitchFamily="34" charset="0"/>
                <a:cs typeface="Arial" panose="020B0604020202020204" pitchFamily="34" charset="0"/>
              </a:rPr>
              <a:t>de</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la</a:t>
            </a:r>
            <a:r>
              <a:rPr lang="en-CA" sz="1900" spc="6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région</a:t>
            </a:r>
            <a:r>
              <a:rPr lang="en-CA" sz="1900" spc="60" dirty="0">
                <a:latin typeface="Arial" panose="020B0604020202020204" pitchFamily="34" charset="0"/>
                <a:cs typeface="Arial" panose="020B0604020202020204" pitchFamily="34" charset="0"/>
              </a:rPr>
              <a:t> </a:t>
            </a:r>
            <a:r>
              <a:rPr lang="en-CA" sz="1900" spc="70" dirty="0">
                <a:latin typeface="Arial" panose="020B0604020202020204" pitchFamily="34" charset="0"/>
                <a:cs typeface="Arial" panose="020B0604020202020204" pitchFamily="34" charset="0"/>
              </a:rPr>
              <a:t>et</a:t>
            </a:r>
            <a:r>
              <a:rPr lang="en-CA" sz="1900" spc="5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au</a:t>
            </a:r>
            <a:r>
              <a:rPr lang="en-CA" sz="1900" spc="5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sein</a:t>
            </a:r>
            <a:r>
              <a:rPr lang="en-CA" sz="1900" spc="5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a:t>
            </a:r>
            <a:r>
              <a:rPr lang="en-CA" sz="1900" spc="6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la</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collectivité.</a:t>
            </a:r>
            <a:r>
              <a:rPr lang="en-CA" sz="1900" spc="60" dirty="0">
                <a:latin typeface="Arial" panose="020B0604020202020204" pitchFamily="34" charset="0"/>
                <a:cs typeface="Arial" panose="020B0604020202020204" pitchFamily="34" charset="0"/>
              </a:rPr>
              <a:t> </a:t>
            </a:r>
            <a:r>
              <a:rPr lang="en-CA" sz="1900" spc="-25" dirty="0">
                <a:latin typeface="Arial" panose="020B0604020202020204" pitchFamily="34" charset="0"/>
                <a:cs typeface="Arial" panose="020B0604020202020204" pitchFamily="34" charset="0"/>
              </a:rPr>
              <a:t>En </a:t>
            </a:r>
            <a:r>
              <a:rPr lang="en-CA" sz="1900" dirty="0">
                <a:latin typeface="Arial" panose="020B0604020202020204" pitchFamily="34" charset="0"/>
                <a:cs typeface="Arial" panose="020B0604020202020204" pitchFamily="34" charset="0"/>
              </a:rPr>
              <a:t>plus</a:t>
            </a:r>
            <a:r>
              <a:rPr lang="en-CA" sz="1900" spc="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des</a:t>
            </a:r>
            <a:r>
              <a:rPr lang="en-CA" sz="1900" spc="15"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publications</a:t>
            </a:r>
            <a:r>
              <a:rPr lang="en-CA" sz="1900" spc="15" dirty="0">
                <a:latin typeface="Arial" panose="020B0604020202020204" pitchFamily="34" charset="0"/>
                <a:cs typeface="Arial" panose="020B0604020202020204" pitchFamily="34" charset="0"/>
              </a:rPr>
              <a:t> </a:t>
            </a:r>
            <a:r>
              <a:rPr lang="en-CA" sz="1900" spc="55" dirty="0">
                <a:latin typeface="Arial" panose="020B0604020202020204" pitchFamily="34" charset="0"/>
                <a:cs typeface="Arial" panose="020B0604020202020204" pitchFamily="34" charset="0"/>
              </a:rPr>
              <a:t>sur</a:t>
            </a:r>
            <a:r>
              <a:rPr lang="en-CA" sz="1900" spc="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la</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page</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des</a:t>
            </a:r>
            <a:r>
              <a:rPr lang="en-CA" sz="1900" spc="1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réseaux </a:t>
            </a:r>
            <a:r>
              <a:rPr lang="en-CA" sz="1900" dirty="0">
                <a:latin typeface="Arial" panose="020B0604020202020204" pitchFamily="34" charset="0"/>
                <a:cs typeface="Arial" panose="020B0604020202020204" pitchFamily="34" charset="0"/>
              </a:rPr>
              <a:t>sociaux</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l’école,</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la</a:t>
            </a:r>
            <a:r>
              <a:rPr lang="en-CA" sz="1900" spc="-10" dirty="0">
                <a:latin typeface="Arial" panose="020B0604020202020204" pitchFamily="34" charset="0"/>
                <a:cs typeface="Arial" panose="020B0604020202020204" pitchFamily="34" charset="0"/>
              </a:rPr>
              <a:t> classe</a:t>
            </a:r>
            <a:r>
              <a:rPr lang="en-CA" sz="1900" spc="-5" dirty="0">
                <a:latin typeface="Arial" panose="020B0604020202020204" pitchFamily="34" charset="0"/>
                <a:cs typeface="Arial" panose="020B0604020202020204" pitchFamily="34" charset="0"/>
              </a:rPr>
              <a:t> </a:t>
            </a:r>
            <a:r>
              <a:rPr lang="en-CA" sz="1900" spc="75" dirty="0">
                <a:latin typeface="Arial" panose="020B0604020202020204" pitchFamily="34" charset="0"/>
                <a:cs typeface="Arial" panose="020B0604020202020204" pitchFamily="34" charset="0"/>
              </a:rPr>
              <a:t>peut</a:t>
            </a:r>
            <a:r>
              <a:rPr lang="en-CA" sz="1900" spc="-10" dirty="0">
                <a:latin typeface="Arial" panose="020B0604020202020204" pitchFamily="34" charset="0"/>
                <a:cs typeface="Arial" panose="020B0604020202020204" pitchFamily="34" charset="0"/>
              </a:rPr>
              <a:t> </a:t>
            </a:r>
            <a:r>
              <a:rPr lang="en-CA" sz="1900" spc="70" dirty="0">
                <a:latin typeface="Arial" panose="020B0604020202020204" pitchFamily="34" charset="0"/>
                <a:cs typeface="Arial" panose="020B0604020202020204" pitchFamily="34" charset="0"/>
              </a:rPr>
              <a:t>rendre</a:t>
            </a:r>
            <a:r>
              <a:rPr lang="en-CA" sz="1900" spc="-10" dirty="0">
                <a:latin typeface="Arial" panose="020B0604020202020204" pitchFamily="34" charset="0"/>
                <a:cs typeface="Arial" panose="020B0604020202020204" pitchFamily="34" charset="0"/>
              </a:rPr>
              <a:t> visite </a:t>
            </a:r>
            <a:r>
              <a:rPr lang="en-CA" sz="1900" dirty="0">
                <a:latin typeface="Arial" panose="020B0604020202020204" pitchFamily="34" charset="0"/>
                <a:cs typeface="Arial" panose="020B0604020202020204" pitchFamily="34" charset="0"/>
              </a:rPr>
              <a:t>à</a:t>
            </a:r>
            <a:r>
              <a:rPr lang="en-CA" sz="1900" spc="7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d’autres</a:t>
            </a:r>
            <a:r>
              <a:rPr lang="en-CA" sz="1900" spc="8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groupes,</a:t>
            </a:r>
            <a:r>
              <a:rPr lang="en-CA" sz="1900" spc="80" dirty="0">
                <a:latin typeface="Arial" panose="020B0604020202020204" pitchFamily="34" charset="0"/>
                <a:cs typeface="Arial" panose="020B0604020202020204" pitchFamily="34" charset="0"/>
              </a:rPr>
              <a:t> </a:t>
            </a:r>
            <a:r>
              <a:rPr lang="en-CA" sz="1900" spc="55" dirty="0">
                <a:latin typeface="Arial" panose="020B0604020202020204" pitchFamily="34" charset="0"/>
                <a:cs typeface="Arial" panose="020B0604020202020204" pitchFamily="34" charset="0"/>
              </a:rPr>
              <a:t>faire</a:t>
            </a:r>
            <a:r>
              <a:rPr lang="en-CA" sz="1900" spc="7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une</a:t>
            </a:r>
            <a:r>
              <a:rPr lang="en-CA" sz="1900" spc="8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présentation</a:t>
            </a:r>
            <a:endParaRPr lang="en-CA" sz="1900">
              <a:latin typeface="Arial" panose="020B0604020202020204" pitchFamily="34" charset="0"/>
              <a:cs typeface="Arial" panose="020B0604020202020204" pitchFamily="34" charset="0"/>
            </a:endParaRPr>
          </a:p>
          <a:p>
            <a:pPr marL="577850">
              <a:lnSpc>
                <a:spcPts val="2175"/>
              </a:lnSpc>
            </a:pPr>
            <a:r>
              <a:rPr lang="en-CA" sz="1900" spc="10" dirty="0">
                <a:latin typeface="Arial" panose="020B0604020202020204" pitchFamily="34" charset="0"/>
                <a:cs typeface="Arial" panose="020B0604020202020204" pitchFamily="34" charset="0"/>
              </a:rPr>
              <a:t>au</a:t>
            </a:r>
            <a:r>
              <a:rPr lang="en-CA" sz="1900" spc="9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conseil</a:t>
            </a:r>
            <a:r>
              <a:rPr lang="en-CA" sz="1900" spc="9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d’établissement</a:t>
            </a:r>
            <a:r>
              <a:rPr lang="en-CA" sz="1900" spc="9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(le</a:t>
            </a:r>
            <a:r>
              <a:rPr lang="en-CA" sz="1900" spc="10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conseil</a:t>
            </a:r>
            <a:endParaRPr lang="en-CA" sz="1900">
              <a:latin typeface="Arial" panose="020B0604020202020204" pitchFamily="34" charset="0"/>
              <a:cs typeface="Arial" panose="020B0604020202020204" pitchFamily="34" charset="0"/>
            </a:endParaRPr>
          </a:p>
          <a:p>
            <a:pPr marL="577850" marR="5080">
              <a:lnSpc>
                <a:spcPts val="2280"/>
              </a:lnSpc>
              <a:spcBef>
                <a:spcPts val="65"/>
              </a:spcBef>
            </a:pPr>
            <a:r>
              <a:rPr lang="en-CA" sz="1900" spc="10" dirty="0">
                <a:latin typeface="Arial" panose="020B0604020202020204" pitchFamily="34" charset="0"/>
                <a:cs typeface="Arial" panose="020B0604020202020204" pitchFamily="34" charset="0"/>
              </a:rPr>
              <a:t>d’établissement</a:t>
            </a:r>
            <a:r>
              <a:rPr lang="en-CA" sz="1900" spc="130" dirty="0">
                <a:latin typeface="Arial" panose="020B0604020202020204" pitchFamily="34" charset="0"/>
                <a:cs typeface="Arial" panose="020B0604020202020204" pitchFamily="34" charset="0"/>
              </a:rPr>
              <a:t> </a:t>
            </a:r>
            <a:r>
              <a:rPr lang="en-CA" sz="1900" spc="80" dirty="0">
                <a:latin typeface="Arial" panose="020B0604020202020204" pitchFamily="34" charset="0"/>
                <a:cs typeface="Arial" panose="020B0604020202020204" pitchFamily="34" charset="0"/>
              </a:rPr>
              <a:t>pourrait</a:t>
            </a:r>
            <a:r>
              <a:rPr lang="en-CA" sz="1900" spc="130" dirty="0">
                <a:latin typeface="Arial" panose="020B0604020202020204" pitchFamily="34" charset="0"/>
                <a:cs typeface="Arial" panose="020B0604020202020204" pitchFamily="34" charset="0"/>
              </a:rPr>
              <a:t> </a:t>
            </a:r>
            <a:r>
              <a:rPr lang="en-CA" sz="1900" spc="75" dirty="0">
                <a:latin typeface="Arial" panose="020B0604020202020204" pitchFamily="34" charset="0"/>
                <a:cs typeface="Arial" panose="020B0604020202020204" pitchFamily="34" charset="0"/>
              </a:rPr>
              <a:t>même</a:t>
            </a:r>
            <a:r>
              <a:rPr lang="en-CA" sz="1900" spc="135" dirty="0">
                <a:latin typeface="Arial" panose="020B0604020202020204" pitchFamily="34" charset="0"/>
                <a:cs typeface="Arial" panose="020B0604020202020204" pitchFamily="34" charset="0"/>
              </a:rPr>
              <a:t> </a:t>
            </a:r>
            <a:r>
              <a:rPr lang="en-CA" sz="1900" spc="55" dirty="0">
                <a:latin typeface="Arial" panose="020B0604020202020204" pitchFamily="34" charset="0"/>
                <a:cs typeface="Arial" panose="020B0604020202020204" pitchFamily="34" charset="0"/>
              </a:rPr>
              <a:t>parrainer </a:t>
            </a:r>
            <a:r>
              <a:rPr lang="en-CA" sz="1900" dirty="0">
                <a:latin typeface="Arial" panose="020B0604020202020204" pitchFamily="34" charset="0"/>
                <a:cs typeface="Arial" panose="020B0604020202020204" pitchFamily="34" charset="0"/>
              </a:rPr>
              <a:t>l’activité</a:t>
            </a:r>
            <a:r>
              <a:rPr lang="en-CA" sz="1900" spc="9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en</a:t>
            </a:r>
            <a:r>
              <a:rPr lang="en-CA" sz="1900" spc="8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lui</a:t>
            </a:r>
            <a:r>
              <a:rPr lang="en-CA" sz="1900" spc="9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accordant</a:t>
            </a:r>
            <a:r>
              <a:rPr lang="en-CA" sz="1900" spc="9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des</a:t>
            </a:r>
            <a:r>
              <a:rPr lang="en-CA" sz="1900" spc="9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fonds!)</a:t>
            </a:r>
            <a:r>
              <a:rPr lang="en-CA" sz="1900" spc="9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et,</a:t>
            </a:r>
            <a:r>
              <a:rPr lang="en-CA" sz="1900" spc="9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s’ils</a:t>
            </a:r>
            <a:r>
              <a:rPr lang="en-CA" sz="1900" spc="95" dirty="0">
                <a:latin typeface="Arial" panose="020B0604020202020204" pitchFamily="34" charset="0"/>
                <a:cs typeface="Arial" panose="020B0604020202020204" pitchFamily="34" charset="0"/>
              </a:rPr>
              <a:t> </a:t>
            </a:r>
            <a:r>
              <a:rPr lang="en-CA" sz="1900" spc="-25" dirty="0">
                <a:latin typeface="Arial" panose="020B0604020202020204" pitchFamily="34" charset="0"/>
                <a:cs typeface="Arial" panose="020B0604020202020204" pitchFamily="34" charset="0"/>
              </a:rPr>
              <a:t>se </a:t>
            </a:r>
            <a:r>
              <a:rPr lang="en-CA" sz="1900" spc="55" dirty="0">
                <a:latin typeface="Arial" panose="020B0604020202020204" pitchFamily="34" charset="0"/>
                <a:cs typeface="Arial" panose="020B0604020202020204" pitchFamily="34" charset="0"/>
              </a:rPr>
              <a:t>sentent</a:t>
            </a:r>
            <a:r>
              <a:rPr lang="en-CA" sz="1900" spc="35" dirty="0">
                <a:latin typeface="Arial" panose="020B0604020202020204" pitchFamily="34" charset="0"/>
                <a:cs typeface="Arial" panose="020B0604020202020204" pitchFamily="34" charset="0"/>
              </a:rPr>
              <a:t> </a:t>
            </a:r>
            <a:r>
              <a:rPr lang="en-CA" sz="1900" spc="65" dirty="0">
                <a:latin typeface="Arial" panose="020B0604020202020204" pitchFamily="34" charset="0"/>
                <a:cs typeface="Arial" panose="020B0604020202020204" pitchFamily="34" charset="0"/>
              </a:rPr>
              <a:t>vraiment</a:t>
            </a:r>
            <a:r>
              <a:rPr lang="en-CA" sz="1900" spc="4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audacieux,</a:t>
            </a:r>
            <a:r>
              <a:rPr lang="en-CA" sz="1900" spc="4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ils</a:t>
            </a:r>
            <a:r>
              <a:rPr lang="en-CA" sz="1900" spc="45" dirty="0">
                <a:latin typeface="Arial" panose="020B0604020202020204" pitchFamily="34" charset="0"/>
                <a:cs typeface="Arial" panose="020B0604020202020204" pitchFamily="34" charset="0"/>
              </a:rPr>
              <a:t> </a:t>
            </a:r>
            <a:r>
              <a:rPr lang="en-CA" sz="1900" spc="75" dirty="0">
                <a:latin typeface="Arial" panose="020B0604020202020204" pitchFamily="34" charset="0"/>
                <a:cs typeface="Arial" panose="020B0604020202020204" pitchFamily="34" charset="0"/>
              </a:rPr>
              <a:t>pourraient</a:t>
            </a:r>
            <a:r>
              <a:rPr lang="en-CA" sz="1900" spc="40" dirty="0">
                <a:latin typeface="Arial" panose="020B0604020202020204" pitchFamily="34" charset="0"/>
                <a:cs typeface="Arial" panose="020B0604020202020204" pitchFamily="34" charset="0"/>
              </a:rPr>
              <a:t> </a:t>
            </a:r>
            <a:r>
              <a:rPr lang="en-CA" sz="1900" spc="45" dirty="0">
                <a:latin typeface="Arial" panose="020B0604020202020204" pitchFamily="34" charset="0"/>
                <a:cs typeface="Arial" panose="020B0604020202020204" pitchFamily="34" charset="0"/>
              </a:rPr>
              <a:t>faire </a:t>
            </a:r>
            <a:r>
              <a:rPr lang="en-CA" sz="1900" spc="60" dirty="0">
                <a:latin typeface="Arial" panose="020B0604020202020204" pitchFamily="34" charset="0"/>
                <a:cs typeface="Arial" panose="020B0604020202020204" pitchFamily="34" charset="0"/>
              </a:rPr>
              <a:t>une</a:t>
            </a:r>
            <a:r>
              <a:rPr lang="en-CA" sz="1900" spc="-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présentation</a:t>
            </a:r>
            <a:r>
              <a:rPr lang="en-CA" sz="1900" spc="-1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devant</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le</a:t>
            </a:r>
            <a:r>
              <a:rPr lang="en-CA" sz="1900" spc="-5"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centre</a:t>
            </a:r>
            <a:r>
              <a:rPr lang="en-CA" sz="1900" spc="-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 </a:t>
            </a:r>
            <a:r>
              <a:rPr lang="en-CA" sz="1900" spc="-10" dirty="0">
                <a:latin typeface="Arial" panose="020B0604020202020204" pitchFamily="34" charset="0"/>
                <a:cs typeface="Arial" panose="020B0604020202020204" pitchFamily="34" charset="0"/>
              </a:rPr>
              <a:t>services </a:t>
            </a:r>
            <a:r>
              <a:rPr lang="en-CA" sz="1900" dirty="0">
                <a:latin typeface="Arial" panose="020B0604020202020204" pitchFamily="34" charset="0"/>
                <a:cs typeface="Arial" panose="020B0604020202020204" pitchFamily="34" charset="0"/>
              </a:rPr>
              <a:t>scolaire.</a:t>
            </a:r>
            <a:r>
              <a:rPr lang="en-CA" sz="1900" spc="60" dirty="0">
                <a:latin typeface="Arial" panose="020B0604020202020204" pitchFamily="34" charset="0"/>
                <a:cs typeface="Arial" panose="020B0604020202020204" pitchFamily="34" charset="0"/>
              </a:rPr>
              <a:t> </a:t>
            </a:r>
            <a:r>
              <a:rPr lang="en-CA" sz="1900" spc="-100" dirty="0">
                <a:latin typeface="Arial" panose="020B0604020202020204" pitchFamily="34" charset="0"/>
                <a:cs typeface="Arial" panose="020B0604020202020204" pitchFamily="34" charset="0"/>
              </a:rPr>
              <a:t>Ce</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genre</a:t>
            </a:r>
            <a:r>
              <a:rPr lang="en-CA" sz="1900" spc="6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a:t>
            </a:r>
            <a:r>
              <a:rPr lang="en-CA" sz="1900" spc="6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présentations</a:t>
            </a:r>
            <a:r>
              <a:rPr lang="en-CA" sz="1900" spc="60"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informatives </a:t>
            </a:r>
            <a:r>
              <a:rPr lang="en-CA" sz="1900" dirty="0">
                <a:latin typeface="Arial" panose="020B0604020202020204" pitchFamily="34" charset="0"/>
                <a:cs typeface="Arial" panose="020B0604020202020204" pitchFamily="34" charset="0"/>
              </a:rPr>
              <a:t>menées</a:t>
            </a:r>
            <a:r>
              <a:rPr lang="en-CA" sz="1900" spc="10" dirty="0">
                <a:latin typeface="Arial" panose="020B0604020202020204" pitchFamily="34" charset="0"/>
                <a:cs typeface="Arial" panose="020B0604020202020204" pitchFamily="34" charset="0"/>
              </a:rPr>
              <a:t> </a:t>
            </a:r>
            <a:r>
              <a:rPr lang="en-CA" sz="1900" spc="70" dirty="0">
                <a:latin typeface="Arial" panose="020B0604020202020204" pitchFamily="34" charset="0"/>
                <a:cs typeface="Arial" panose="020B0604020202020204" pitchFamily="34" charset="0"/>
              </a:rPr>
              <a:t>par</a:t>
            </a:r>
            <a:r>
              <a:rPr lang="en-CA" sz="1900" spc="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les</a:t>
            </a:r>
            <a:r>
              <a:rPr lang="en-CA" sz="1900" spc="1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élèves</a:t>
            </a:r>
            <a:r>
              <a:rPr lang="en-CA" sz="1900" spc="1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est</a:t>
            </a:r>
            <a:r>
              <a:rPr lang="en-CA" sz="1900" spc="5" dirty="0">
                <a:latin typeface="Arial" panose="020B0604020202020204" pitchFamily="34" charset="0"/>
                <a:cs typeface="Arial" panose="020B0604020202020204" pitchFamily="34" charset="0"/>
              </a:rPr>
              <a:t> </a:t>
            </a:r>
            <a:r>
              <a:rPr lang="en-CA" sz="1900" spc="50" dirty="0">
                <a:latin typeface="Arial" panose="020B0604020202020204" pitchFamily="34" charset="0"/>
                <a:cs typeface="Arial" panose="020B0604020202020204" pitchFamily="34" charset="0"/>
              </a:rPr>
              <a:t>généralement</a:t>
            </a:r>
            <a:r>
              <a:rPr lang="en-CA" sz="1900" spc="5" dirty="0">
                <a:latin typeface="Arial" panose="020B0604020202020204" pitchFamily="34" charset="0"/>
                <a:cs typeface="Arial" panose="020B0604020202020204" pitchFamily="34" charset="0"/>
              </a:rPr>
              <a:t> </a:t>
            </a:r>
            <a:r>
              <a:rPr lang="en-CA" sz="1900" spc="40" dirty="0">
                <a:latin typeface="Arial" panose="020B0604020202020204" pitchFamily="34" charset="0"/>
                <a:cs typeface="Arial" panose="020B0604020202020204" pitchFamily="34" charset="0"/>
              </a:rPr>
              <a:t>très </a:t>
            </a:r>
            <a:r>
              <a:rPr lang="en-CA" sz="1900" dirty="0">
                <a:latin typeface="Arial" panose="020B0604020202020204" pitchFamily="34" charset="0"/>
                <a:cs typeface="Arial" panose="020B0604020202020204" pitchFamily="34" charset="0"/>
              </a:rPr>
              <a:t>apprécié!</a:t>
            </a:r>
            <a:r>
              <a:rPr lang="en-CA" sz="1900" spc="5" dirty="0">
                <a:latin typeface="Arial" panose="020B0604020202020204" pitchFamily="34" charset="0"/>
                <a:cs typeface="Arial" panose="020B0604020202020204" pitchFamily="34" charset="0"/>
              </a:rPr>
              <a:t> </a:t>
            </a:r>
            <a:r>
              <a:rPr lang="en-CA" sz="1900" spc="-20" dirty="0">
                <a:latin typeface="Arial" panose="020B0604020202020204" pitchFamily="34" charset="0"/>
                <a:cs typeface="Arial" panose="020B0604020202020204" pitchFamily="34" charset="0"/>
              </a:rPr>
              <a:t>Les</a:t>
            </a:r>
            <a:r>
              <a:rPr lang="en-CA" sz="1900" spc="10" dirty="0">
                <a:latin typeface="Arial" panose="020B0604020202020204" pitchFamily="34" charset="0"/>
                <a:cs typeface="Arial" panose="020B0604020202020204" pitchFamily="34" charset="0"/>
              </a:rPr>
              <a:t> </a:t>
            </a:r>
            <a:r>
              <a:rPr lang="en-CA" sz="1900" spc="65" dirty="0">
                <a:latin typeface="Arial" panose="020B0604020202020204" pitchFamily="34" charset="0"/>
                <a:cs typeface="Arial" panose="020B0604020202020204" pitchFamily="34" charset="0"/>
              </a:rPr>
              <a:t>projets</a:t>
            </a:r>
            <a:r>
              <a:rPr lang="en-CA" sz="1900" spc="15" dirty="0">
                <a:latin typeface="Arial" panose="020B0604020202020204" pitchFamily="34" charset="0"/>
                <a:cs typeface="Arial" panose="020B0604020202020204" pitchFamily="34" charset="0"/>
              </a:rPr>
              <a:t> </a:t>
            </a:r>
            <a:r>
              <a:rPr lang="en-CA" sz="1900" spc="70" dirty="0">
                <a:latin typeface="Arial" panose="020B0604020202020204" pitchFamily="34" charset="0"/>
                <a:cs typeface="Arial" panose="020B0604020202020204" pitchFamily="34" charset="0"/>
              </a:rPr>
              <a:t>qui</a:t>
            </a:r>
            <a:r>
              <a:rPr lang="en-CA" sz="1900" spc="5" dirty="0">
                <a:latin typeface="Arial" panose="020B0604020202020204" pitchFamily="34" charset="0"/>
                <a:cs typeface="Arial" panose="020B0604020202020204" pitchFamily="34" charset="0"/>
              </a:rPr>
              <a:t> </a:t>
            </a:r>
            <a:r>
              <a:rPr lang="en-CA" sz="1900" spc="100" dirty="0">
                <a:latin typeface="Arial" panose="020B0604020202020204" pitchFamily="34" charset="0"/>
                <a:cs typeface="Arial" panose="020B0604020202020204" pitchFamily="34" charset="0"/>
              </a:rPr>
              <a:t>montrent</a:t>
            </a:r>
            <a:r>
              <a:rPr lang="en-CA" sz="1900" spc="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l’exemple </a:t>
            </a:r>
            <a:r>
              <a:rPr lang="en-CA" sz="1900" spc="60" dirty="0">
                <a:latin typeface="Arial" panose="020B0604020202020204" pitchFamily="34" charset="0"/>
                <a:cs typeface="Arial" panose="020B0604020202020204" pitchFamily="34" charset="0"/>
              </a:rPr>
              <a:t>sont</a:t>
            </a:r>
            <a:r>
              <a:rPr lang="en-CA" sz="1900" spc="25" dirty="0">
                <a:latin typeface="Arial" panose="020B0604020202020204" pitchFamily="34" charset="0"/>
                <a:cs typeface="Arial" panose="020B0604020202020204" pitchFamily="34" charset="0"/>
              </a:rPr>
              <a:t> </a:t>
            </a:r>
            <a:r>
              <a:rPr lang="en-CA" sz="1900" spc="90" dirty="0">
                <a:latin typeface="Arial" panose="020B0604020202020204" pitchFamily="34" charset="0"/>
                <a:cs typeface="Arial" panose="020B0604020202020204" pitchFamily="34" charset="0"/>
              </a:rPr>
              <a:t>un</a:t>
            </a:r>
            <a:r>
              <a:rPr lang="en-CA" sz="1900" spc="3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puissant</a:t>
            </a:r>
            <a:r>
              <a:rPr lang="en-CA" sz="1900" spc="25" dirty="0">
                <a:latin typeface="Arial" panose="020B0604020202020204" pitchFamily="34" charset="0"/>
                <a:cs typeface="Arial" panose="020B0604020202020204" pitchFamily="34" charset="0"/>
              </a:rPr>
              <a:t> </a:t>
            </a:r>
            <a:r>
              <a:rPr lang="en-CA" sz="1900" spc="60" dirty="0">
                <a:latin typeface="Arial" panose="020B0604020202020204" pitchFamily="34" charset="0"/>
                <a:cs typeface="Arial" panose="020B0604020202020204" pitchFamily="34" charset="0"/>
              </a:rPr>
              <a:t>facteur</a:t>
            </a:r>
            <a:r>
              <a:rPr lang="en-CA" sz="1900" spc="35"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de</a:t>
            </a:r>
            <a:r>
              <a:rPr lang="en-CA" sz="1900" spc="35" dirty="0">
                <a:latin typeface="Arial" panose="020B0604020202020204" pitchFamily="34" charset="0"/>
                <a:cs typeface="Arial" panose="020B0604020202020204" pitchFamily="34" charset="0"/>
              </a:rPr>
              <a:t> </a:t>
            </a:r>
            <a:r>
              <a:rPr lang="en-CA" sz="1900" spc="75" dirty="0">
                <a:latin typeface="Arial" panose="020B0604020202020204" pitchFamily="34" charset="0"/>
                <a:cs typeface="Arial" panose="020B0604020202020204" pitchFamily="34" charset="0"/>
              </a:rPr>
              <a:t>motivation</a:t>
            </a:r>
            <a:r>
              <a:rPr lang="en-CA" sz="1900" spc="30" dirty="0">
                <a:latin typeface="Arial" panose="020B0604020202020204" pitchFamily="34" charset="0"/>
                <a:cs typeface="Arial" panose="020B0604020202020204" pitchFamily="34" charset="0"/>
              </a:rPr>
              <a:t> </a:t>
            </a:r>
            <a:r>
              <a:rPr lang="en-CA" sz="1900" spc="95" dirty="0">
                <a:latin typeface="Arial" panose="020B0604020202020204" pitchFamily="34" charset="0"/>
                <a:cs typeface="Arial" panose="020B0604020202020204" pitchFamily="34" charset="0"/>
              </a:rPr>
              <a:t>pour</a:t>
            </a:r>
            <a:r>
              <a:rPr lang="en-CA" sz="1900" spc="30" dirty="0">
                <a:latin typeface="Arial" panose="020B0604020202020204" pitchFamily="34" charset="0"/>
                <a:cs typeface="Arial" panose="020B0604020202020204" pitchFamily="34" charset="0"/>
              </a:rPr>
              <a:t> </a:t>
            </a:r>
            <a:r>
              <a:rPr lang="en-CA" sz="1900" spc="-25" dirty="0">
                <a:latin typeface="Arial" panose="020B0604020202020204" pitchFamily="34" charset="0"/>
                <a:cs typeface="Arial" panose="020B0604020202020204" pitchFamily="34" charset="0"/>
              </a:rPr>
              <a:t>les </a:t>
            </a:r>
            <a:r>
              <a:rPr lang="en-CA" sz="1900" spc="50" dirty="0">
                <a:latin typeface="Arial" panose="020B0604020202020204" pitchFamily="34" charset="0"/>
                <a:cs typeface="Arial" panose="020B0604020202020204" pitchFamily="34" charset="0"/>
              </a:rPr>
              <a:t>autres</a:t>
            </a:r>
            <a:r>
              <a:rPr lang="en-CA" sz="1900" spc="-35" dirty="0">
                <a:latin typeface="Arial" panose="020B0604020202020204" pitchFamily="34" charset="0"/>
                <a:cs typeface="Arial" panose="020B0604020202020204" pitchFamily="34" charset="0"/>
              </a:rPr>
              <a:t> </a:t>
            </a:r>
            <a:r>
              <a:rPr lang="en-CA" sz="1900" spc="-10" dirty="0">
                <a:latin typeface="Arial" panose="020B0604020202020204" pitchFamily="34" charset="0"/>
                <a:cs typeface="Arial" panose="020B0604020202020204" pitchFamily="34" charset="0"/>
              </a:rPr>
              <a:t>élèves.</a:t>
            </a:r>
            <a:endParaRPr lang="en-CA" sz="190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7607796" y="883185"/>
            <a:ext cx="6635254" cy="484748"/>
          </a:xfrm>
          <a:prstGeom prst="rect">
            <a:avLst/>
          </a:prstGeom>
        </p:spPr>
        <p:txBody>
          <a:bodyPr vert="horz" wrap="square" lIns="0" tIns="15240" rIns="0" bIns="0" rtlCol="0">
            <a:spAutoFit/>
          </a:bodyPr>
          <a:lstStyle/>
          <a:p>
            <a:pPr marL="12700">
              <a:lnSpc>
                <a:spcPct val="100000"/>
              </a:lnSpc>
              <a:spcBef>
                <a:spcPts val="120"/>
              </a:spcBef>
            </a:pPr>
            <a:r>
              <a:rPr sz="3050" b="1" dirty="0">
                <a:solidFill>
                  <a:srgbClr val="027390"/>
                </a:solidFill>
                <a:latin typeface="Arial" panose="020B0604020202020204" pitchFamily="34" charset="0"/>
                <a:cs typeface="Arial" panose="020B0604020202020204" pitchFamily="34" charset="0"/>
              </a:rPr>
              <a:t>Bilan mensuel de l’engagement</a:t>
            </a:r>
            <a:endParaRPr sz="3050" b="1">
              <a:solidFill>
                <a:srgbClr val="027390"/>
              </a:solidFill>
              <a:latin typeface="Arial" panose="020B0604020202020204" pitchFamily="34" charset="0"/>
              <a:cs typeface="Arial" panose="020B0604020202020204" pitchFamily="34" charset="0"/>
            </a:endParaRPr>
          </a:p>
        </p:txBody>
      </p:sp>
      <p:sp>
        <p:nvSpPr>
          <p:cNvPr id="4" name="object 4"/>
          <p:cNvSpPr txBox="1"/>
          <p:nvPr/>
        </p:nvSpPr>
        <p:spPr>
          <a:xfrm>
            <a:off x="7607796" y="1423901"/>
            <a:ext cx="5269865" cy="4401185"/>
          </a:xfrm>
          <a:prstGeom prst="rect">
            <a:avLst/>
          </a:prstGeom>
        </p:spPr>
        <p:txBody>
          <a:bodyPr vert="horz" wrap="square" lIns="0" tIns="12065" rIns="0" bIns="0" rtlCol="0">
            <a:spAutoFit/>
          </a:bodyPr>
          <a:lstStyle/>
          <a:p>
            <a:pPr marL="12700" marR="5080">
              <a:lnSpc>
                <a:spcPct val="100000"/>
              </a:lnSpc>
              <a:spcBef>
                <a:spcPts val="95"/>
              </a:spcBef>
            </a:pPr>
            <a:r>
              <a:rPr sz="1900" dirty="0">
                <a:latin typeface="Arial MT"/>
                <a:cs typeface="Arial MT"/>
              </a:rPr>
              <a:t>Faites</a:t>
            </a:r>
            <a:r>
              <a:rPr sz="1900" spc="60" dirty="0">
                <a:latin typeface="Arial MT"/>
                <a:cs typeface="Arial MT"/>
              </a:rPr>
              <a:t> </a:t>
            </a:r>
            <a:r>
              <a:rPr sz="1900" dirty="0">
                <a:latin typeface="Arial MT"/>
                <a:cs typeface="Arial MT"/>
              </a:rPr>
              <a:t>de</a:t>
            </a:r>
            <a:r>
              <a:rPr sz="1900" spc="60" dirty="0">
                <a:latin typeface="Arial MT"/>
                <a:cs typeface="Arial MT"/>
              </a:rPr>
              <a:t> </a:t>
            </a:r>
            <a:r>
              <a:rPr sz="1900" dirty="0">
                <a:latin typeface="Arial MT"/>
                <a:cs typeface="Arial MT"/>
              </a:rPr>
              <a:t>cet</a:t>
            </a:r>
            <a:r>
              <a:rPr sz="1900" spc="60" dirty="0">
                <a:latin typeface="Arial MT"/>
                <a:cs typeface="Arial MT"/>
              </a:rPr>
              <a:t> </a:t>
            </a:r>
            <a:r>
              <a:rPr sz="1900" dirty="0">
                <a:latin typeface="Arial MT"/>
                <a:cs typeface="Arial MT"/>
              </a:rPr>
              <a:t>engagement</a:t>
            </a:r>
            <a:r>
              <a:rPr sz="1900" spc="55" dirty="0">
                <a:latin typeface="Arial MT"/>
                <a:cs typeface="Arial MT"/>
              </a:rPr>
              <a:t> </a:t>
            </a:r>
            <a:r>
              <a:rPr sz="1900" spc="60" dirty="0">
                <a:latin typeface="Arial MT"/>
                <a:cs typeface="Arial MT"/>
              </a:rPr>
              <a:t>une </a:t>
            </a:r>
            <a:r>
              <a:rPr sz="1900" spc="55" dirty="0">
                <a:latin typeface="Arial MT"/>
                <a:cs typeface="Arial MT"/>
              </a:rPr>
              <a:t>initiative</a:t>
            </a:r>
            <a:r>
              <a:rPr sz="1900" spc="65" dirty="0">
                <a:latin typeface="Arial MT"/>
                <a:cs typeface="Arial MT"/>
              </a:rPr>
              <a:t> </a:t>
            </a:r>
            <a:r>
              <a:rPr sz="1900" spc="-10" dirty="0">
                <a:latin typeface="Arial MT"/>
                <a:cs typeface="Arial MT"/>
              </a:rPr>
              <a:t>vivante </a:t>
            </a:r>
            <a:r>
              <a:rPr sz="1900" spc="95" dirty="0">
                <a:latin typeface="Arial MT"/>
                <a:cs typeface="Arial MT"/>
              </a:rPr>
              <a:t>plutôt</a:t>
            </a:r>
            <a:r>
              <a:rPr sz="1900" spc="175" dirty="0">
                <a:latin typeface="Arial MT"/>
                <a:cs typeface="Arial MT"/>
              </a:rPr>
              <a:t> </a:t>
            </a:r>
            <a:r>
              <a:rPr sz="1900" dirty="0">
                <a:latin typeface="Arial MT"/>
                <a:cs typeface="Arial MT"/>
              </a:rPr>
              <a:t>qu’une</a:t>
            </a:r>
            <a:r>
              <a:rPr sz="1900" spc="185" dirty="0">
                <a:latin typeface="Arial MT"/>
                <a:cs typeface="Arial MT"/>
              </a:rPr>
              <a:t> </a:t>
            </a:r>
            <a:r>
              <a:rPr sz="1900" dirty="0">
                <a:latin typeface="Arial MT"/>
                <a:cs typeface="Arial MT"/>
              </a:rPr>
              <a:t>activité</a:t>
            </a:r>
            <a:r>
              <a:rPr sz="1900" spc="185" dirty="0">
                <a:latin typeface="Arial MT"/>
                <a:cs typeface="Arial MT"/>
              </a:rPr>
              <a:t> </a:t>
            </a:r>
            <a:r>
              <a:rPr sz="1900" dirty="0">
                <a:latin typeface="Arial MT"/>
                <a:cs typeface="Arial MT"/>
              </a:rPr>
              <a:t>ponctuelle.</a:t>
            </a:r>
            <a:r>
              <a:rPr sz="1900" spc="185" dirty="0">
                <a:latin typeface="Arial MT"/>
                <a:cs typeface="Arial MT"/>
              </a:rPr>
              <a:t> </a:t>
            </a:r>
            <a:r>
              <a:rPr sz="1900" spc="-25" dirty="0">
                <a:latin typeface="Arial MT"/>
                <a:cs typeface="Arial MT"/>
              </a:rPr>
              <a:t>C’est</a:t>
            </a:r>
            <a:r>
              <a:rPr sz="1900" spc="175" dirty="0">
                <a:latin typeface="Arial MT"/>
                <a:cs typeface="Arial MT"/>
              </a:rPr>
              <a:t> </a:t>
            </a:r>
            <a:r>
              <a:rPr sz="1900" spc="35" dirty="0">
                <a:latin typeface="Arial MT"/>
                <a:cs typeface="Arial MT"/>
              </a:rPr>
              <a:t>une </a:t>
            </a:r>
            <a:r>
              <a:rPr sz="1900" dirty="0">
                <a:latin typeface="Arial MT"/>
                <a:cs typeface="Arial MT"/>
              </a:rPr>
              <a:t>stratégie</a:t>
            </a:r>
            <a:r>
              <a:rPr sz="1900" spc="50" dirty="0">
                <a:latin typeface="Arial MT"/>
                <a:cs typeface="Arial MT"/>
              </a:rPr>
              <a:t> </a:t>
            </a:r>
            <a:r>
              <a:rPr sz="1900" dirty="0">
                <a:latin typeface="Arial MT"/>
                <a:cs typeface="Arial MT"/>
              </a:rPr>
              <a:t>clé</a:t>
            </a:r>
            <a:r>
              <a:rPr sz="1900" spc="55" dirty="0">
                <a:latin typeface="Arial MT"/>
                <a:cs typeface="Arial MT"/>
              </a:rPr>
              <a:t> </a:t>
            </a:r>
            <a:r>
              <a:rPr sz="1900" spc="95" dirty="0">
                <a:latin typeface="Arial MT"/>
                <a:cs typeface="Arial MT"/>
              </a:rPr>
              <a:t>pour</a:t>
            </a:r>
            <a:r>
              <a:rPr sz="1900" spc="55" dirty="0">
                <a:latin typeface="Arial MT"/>
                <a:cs typeface="Arial MT"/>
              </a:rPr>
              <a:t> </a:t>
            </a:r>
            <a:r>
              <a:rPr sz="1900" spc="80" dirty="0">
                <a:latin typeface="Arial MT"/>
                <a:cs typeface="Arial MT"/>
              </a:rPr>
              <a:t>maintenir</a:t>
            </a:r>
            <a:r>
              <a:rPr sz="1900" spc="55" dirty="0">
                <a:latin typeface="Arial MT"/>
                <a:cs typeface="Arial MT"/>
              </a:rPr>
              <a:t> </a:t>
            </a:r>
            <a:r>
              <a:rPr sz="1900" spc="45" dirty="0">
                <a:latin typeface="Arial MT"/>
                <a:cs typeface="Arial MT"/>
              </a:rPr>
              <a:t>l’implication</a:t>
            </a:r>
            <a:r>
              <a:rPr sz="1900" spc="50" dirty="0">
                <a:latin typeface="Arial MT"/>
                <a:cs typeface="Arial MT"/>
              </a:rPr>
              <a:t> </a:t>
            </a:r>
            <a:r>
              <a:rPr sz="1900" spc="-25" dirty="0">
                <a:latin typeface="Arial MT"/>
                <a:cs typeface="Arial MT"/>
              </a:rPr>
              <a:t>des </a:t>
            </a:r>
            <a:r>
              <a:rPr sz="1900" dirty="0">
                <a:latin typeface="Arial MT"/>
                <a:cs typeface="Arial MT"/>
              </a:rPr>
              <a:t>élèves</a:t>
            </a:r>
            <a:r>
              <a:rPr sz="1900" spc="35" dirty="0">
                <a:latin typeface="Arial MT"/>
                <a:cs typeface="Arial MT"/>
              </a:rPr>
              <a:t> </a:t>
            </a:r>
            <a:r>
              <a:rPr sz="1900" spc="114" dirty="0">
                <a:latin typeface="Arial MT"/>
                <a:cs typeface="Arial MT"/>
              </a:rPr>
              <a:t>tout</a:t>
            </a:r>
            <a:r>
              <a:rPr sz="1900" spc="35" dirty="0">
                <a:latin typeface="Arial MT"/>
                <a:cs typeface="Arial MT"/>
              </a:rPr>
              <a:t> </a:t>
            </a:r>
            <a:r>
              <a:rPr sz="1900" dirty="0">
                <a:latin typeface="Arial MT"/>
                <a:cs typeface="Arial MT"/>
              </a:rPr>
              <a:t>au</a:t>
            </a:r>
            <a:r>
              <a:rPr sz="1900" spc="30" dirty="0">
                <a:latin typeface="Arial MT"/>
                <a:cs typeface="Arial MT"/>
              </a:rPr>
              <a:t> </a:t>
            </a:r>
            <a:r>
              <a:rPr sz="1900" dirty="0">
                <a:latin typeface="Arial MT"/>
                <a:cs typeface="Arial MT"/>
              </a:rPr>
              <a:t>long</a:t>
            </a:r>
            <a:r>
              <a:rPr sz="1900" spc="40" dirty="0">
                <a:latin typeface="Arial MT"/>
                <a:cs typeface="Arial MT"/>
              </a:rPr>
              <a:t> </a:t>
            </a:r>
            <a:r>
              <a:rPr sz="1900" dirty="0">
                <a:latin typeface="Arial MT"/>
                <a:cs typeface="Arial MT"/>
              </a:rPr>
              <a:t>de</a:t>
            </a:r>
            <a:r>
              <a:rPr sz="1900" spc="35" dirty="0">
                <a:latin typeface="Arial MT"/>
                <a:cs typeface="Arial MT"/>
              </a:rPr>
              <a:t> </a:t>
            </a:r>
            <a:r>
              <a:rPr sz="1900" dirty="0">
                <a:latin typeface="Arial MT"/>
                <a:cs typeface="Arial MT"/>
              </a:rPr>
              <a:t>l’année</a:t>
            </a:r>
            <a:r>
              <a:rPr sz="1900" spc="40" dirty="0">
                <a:latin typeface="Arial MT"/>
                <a:cs typeface="Arial MT"/>
              </a:rPr>
              <a:t> </a:t>
            </a:r>
            <a:r>
              <a:rPr sz="1900" spc="-10" dirty="0">
                <a:latin typeface="Arial MT"/>
                <a:cs typeface="Arial MT"/>
              </a:rPr>
              <a:t>scolaire.</a:t>
            </a:r>
            <a:endParaRPr sz="1900">
              <a:latin typeface="Arial MT"/>
              <a:cs typeface="Arial MT"/>
            </a:endParaRPr>
          </a:p>
          <a:p>
            <a:pPr marL="12700">
              <a:lnSpc>
                <a:spcPct val="100000"/>
              </a:lnSpc>
              <a:spcBef>
                <a:spcPts val="355"/>
              </a:spcBef>
            </a:pPr>
            <a:r>
              <a:rPr sz="1900" dirty="0">
                <a:latin typeface="Arial MT"/>
                <a:cs typeface="Arial MT"/>
              </a:rPr>
              <a:t>Idée</a:t>
            </a:r>
            <a:r>
              <a:rPr sz="1900" spc="114" dirty="0">
                <a:latin typeface="Arial MT"/>
                <a:cs typeface="Arial MT"/>
              </a:rPr>
              <a:t> </a:t>
            </a:r>
            <a:r>
              <a:rPr sz="1900" dirty="0">
                <a:latin typeface="Arial MT"/>
                <a:cs typeface="Arial MT"/>
              </a:rPr>
              <a:t>d’activité</a:t>
            </a:r>
            <a:r>
              <a:rPr sz="1900" spc="114" dirty="0">
                <a:latin typeface="Arial MT"/>
                <a:cs typeface="Arial MT"/>
              </a:rPr>
              <a:t> </a:t>
            </a:r>
            <a:r>
              <a:rPr sz="1900" spc="60" dirty="0">
                <a:latin typeface="Arial MT"/>
                <a:cs typeface="Arial MT"/>
              </a:rPr>
              <a:t>complémentaire</a:t>
            </a:r>
            <a:r>
              <a:rPr sz="1900" spc="114" dirty="0">
                <a:latin typeface="Arial MT"/>
                <a:cs typeface="Arial MT"/>
              </a:rPr>
              <a:t> </a:t>
            </a:r>
            <a:r>
              <a:rPr sz="1900" spc="-50" dirty="0">
                <a:latin typeface="Arial MT"/>
                <a:cs typeface="Arial MT"/>
              </a:rPr>
              <a:t>:</a:t>
            </a:r>
            <a:endParaRPr sz="1900">
              <a:latin typeface="Arial MT"/>
              <a:cs typeface="Arial MT"/>
            </a:endParaRPr>
          </a:p>
          <a:p>
            <a:pPr marL="295275" marR="487045" indent="-283210">
              <a:lnSpc>
                <a:spcPct val="100000"/>
              </a:lnSpc>
              <a:spcBef>
                <a:spcPts val="735"/>
              </a:spcBef>
              <a:buChar char="•"/>
              <a:tabLst>
                <a:tab pos="295275" algn="l"/>
              </a:tabLst>
            </a:pPr>
            <a:r>
              <a:rPr sz="1900" dirty="0">
                <a:latin typeface="Arial MT"/>
                <a:cs typeface="Arial MT"/>
              </a:rPr>
              <a:t>Une</a:t>
            </a:r>
            <a:r>
              <a:rPr sz="1900" spc="90" dirty="0">
                <a:latin typeface="Arial MT"/>
                <a:cs typeface="Arial MT"/>
              </a:rPr>
              <a:t> </a:t>
            </a:r>
            <a:r>
              <a:rPr sz="1900" dirty="0">
                <a:latin typeface="Arial MT"/>
                <a:cs typeface="Arial MT"/>
              </a:rPr>
              <a:t>fois</a:t>
            </a:r>
            <a:r>
              <a:rPr sz="1900" spc="95" dirty="0">
                <a:latin typeface="Arial MT"/>
                <a:cs typeface="Arial MT"/>
              </a:rPr>
              <a:t> </a:t>
            </a:r>
            <a:r>
              <a:rPr sz="1900" spc="70" dirty="0">
                <a:latin typeface="Arial MT"/>
                <a:cs typeface="Arial MT"/>
              </a:rPr>
              <a:t>par</a:t>
            </a:r>
            <a:r>
              <a:rPr sz="1900" spc="90" dirty="0">
                <a:latin typeface="Arial MT"/>
                <a:cs typeface="Arial MT"/>
              </a:rPr>
              <a:t> </a:t>
            </a:r>
            <a:r>
              <a:rPr sz="1900" dirty="0">
                <a:latin typeface="Arial MT"/>
                <a:cs typeface="Arial MT"/>
              </a:rPr>
              <a:t>mois,</a:t>
            </a:r>
            <a:r>
              <a:rPr sz="1900" spc="95" dirty="0">
                <a:latin typeface="Arial MT"/>
                <a:cs typeface="Arial MT"/>
              </a:rPr>
              <a:t> </a:t>
            </a:r>
            <a:r>
              <a:rPr sz="1900" dirty="0">
                <a:latin typeface="Arial MT"/>
                <a:cs typeface="Arial MT"/>
              </a:rPr>
              <a:t>la</a:t>
            </a:r>
            <a:r>
              <a:rPr sz="1900" spc="90" dirty="0">
                <a:latin typeface="Arial MT"/>
                <a:cs typeface="Arial MT"/>
              </a:rPr>
              <a:t> </a:t>
            </a:r>
            <a:r>
              <a:rPr sz="1900" spc="-10" dirty="0">
                <a:latin typeface="Arial MT"/>
                <a:cs typeface="Arial MT"/>
              </a:rPr>
              <a:t>classe</a:t>
            </a:r>
            <a:r>
              <a:rPr sz="1900" spc="95" dirty="0">
                <a:latin typeface="Arial MT"/>
                <a:cs typeface="Arial MT"/>
              </a:rPr>
              <a:t> </a:t>
            </a:r>
            <a:r>
              <a:rPr sz="1900" dirty="0">
                <a:latin typeface="Arial MT"/>
                <a:cs typeface="Arial MT"/>
              </a:rPr>
              <a:t>rediscute</a:t>
            </a:r>
            <a:r>
              <a:rPr sz="1900" spc="90" dirty="0">
                <a:latin typeface="Arial MT"/>
                <a:cs typeface="Arial MT"/>
              </a:rPr>
              <a:t> </a:t>
            </a:r>
            <a:r>
              <a:rPr sz="1900" spc="-25" dirty="0">
                <a:latin typeface="Arial MT"/>
                <a:cs typeface="Arial MT"/>
              </a:rPr>
              <a:t>de </a:t>
            </a:r>
            <a:r>
              <a:rPr sz="1900" dirty="0">
                <a:latin typeface="Arial MT"/>
                <a:cs typeface="Arial MT"/>
              </a:rPr>
              <a:t>son</a:t>
            </a:r>
            <a:r>
              <a:rPr sz="1900" spc="70" dirty="0">
                <a:latin typeface="Arial MT"/>
                <a:cs typeface="Arial MT"/>
              </a:rPr>
              <a:t> </a:t>
            </a:r>
            <a:r>
              <a:rPr sz="1900" spc="-10" dirty="0">
                <a:latin typeface="Arial MT"/>
                <a:cs typeface="Arial MT"/>
              </a:rPr>
              <a:t>engagement.</a:t>
            </a:r>
            <a:endParaRPr sz="1900">
              <a:latin typeface="Arial MT"/>
              <a:cs typeface="Arial MT"/>
            </a:endParaRPr>
          </a:p>
          <a:p>
            <a:pPr marL="295275" marR="1140460" indent="-283210">
              <a:lnSpc>
                <a:spcPct val="100000"/>
              </a:lnSpc>
              <a:spcBef>
                <a:spcPts val="735"/>
              </a:spcBef>
              <a:buChar char="•"/>
              <a:tabLst>
                <a:tab pos="295275" algn="l"/>
              </a:tabLst>
            </a:pPr>
            <a:r>
              <a:rPr sz="1900" spc="-20" dirty="0">
                <a:latin typeface="Arial MT"/>
                <a:cs typeface="Arial MT"/>
              </a:rPr>
              <a:t>Les</a:t>
            </a:r>
            <a:r>
              <a:rPr sz="1900" spc="-55" dirty="0">
                <a:latin typeface="Arial MT"/>
                <a:cs typeface="Arial MT"/>
              </a:rPr>
              <a:t> </a:t>
            </a:r>
            <a:r>
              <a:rPr sz="1900" dirty="0">
                <a:latin typeface="Arial MT"/>
                <a:cs typeface="Arial MT"/>
              </a:rPr>
              <a:t>élèves</a:t>
            </a:r>
            <a:r>
              <a:rPr sz="1900" spc="-50" dirty="0">
                <a:latin typeface="Arial MT"/>
                <a:cs typeface="Arial MT"/>
              </a:rPr>
              <a:t> </a:t>
            </a:r>
            <a:r>
              <a:rPr sz="1900" spc="60" dirty="0">
                <a:latin typeface="Arial MT"/>
                <a:cs typeface="Arial MT"/>
              </a:rPr>
              <a:t>partagent</a:t>
            </a:r>
            <a:r>
              <a:rPr sz="1900" spc="-60" dirty="0">
                <a:latin typeface="Arial MT"/>
                <a:cs typeface="Arial MT"/>
              </a:rPr>
              <a:t> </a:t>
            </a:r>
            <a:r>
              <a:rPr sz="1900" spc="60" dirty="0">
                <a:latin typeface="Arial MT"/>
                <a:cs typeface="Arial MT"/>
              </a:rPr>
              <a:t>une</a:t>
            </a:r>
            <a:r>
              <a:rPr sz="1900" spc="-50" dirty="0">
                <a:latin typeface="Arial MT"/>
                <a:cs typeface="Arial MT"/>
              </a:rPr>
              <a:t> </a:t>
            </a:r>
            <a:r>
              <a:rPr sz="1900" spc="-10" dirty="0">
                <a:latin typeface="Arial MT"/>
                <a:cs typeface="Arial MT"/>
              </a:rPr>
              <a:t>action </a:t>
            </a:r>
            <a:r>
              <a:rPr sz="1900" dirty="0">
                <a:latin typeface="Arial MT"/>
                <a:cs typeface="Arial MT"/>
              </a:rPr>
              <a:t>qu’ils</a:t>
            </a:r>
            <a:r>
              <a:rPr sz="1900" spc="40" dirty="0">
                <a:latin typeface="Arial MT"/>
                <a:cs typeface="Arial MT"/>
              </a:rPr>
              <a:t> </a:t>
            </a:r>
            <a:r>
              <a:rPr sz="1900" spc="100" dirty="0">
                <a:latin typeface="Arial MT"/>
                <a:cs typeface="Arial MT"/>
              </a:rPr>
              <a:t>ont</a:t>
            </a:r>
            <a:r>
              <a:rPr sz="1900" spc="40" dirty="0">
                <a:latin typeface="Arial MT"/>
                <a:cs typeface="Arial MT"/>
              </a:rPr>
              <a:t> </a:t>
            </a:r>
            <a:r>
              <a:rPr sz="1900" dirty="0">
                <a:latin typeface="Arial MT"/>
                <a:cs typeface="Arial MT"/>
              </a:rPr>
              <a:t>menée</a:t>
            </a:r>
            <a:r>
              <a:rPr sz="1900" spc="45" dirty="0">
                <a:latin typeface="Arial MT"/>
                <a:cs typeface="Arial MT"/>
              </a:rPr>
              <a:t> </a:t>
            </a:r>
            <a:r>
              <a:rPr sz="1900" spc="95" dirty="0">
                <a:latin typeface="Arial MT"/>
                <a:cs typeface="Arial MT"/>
              </a:rPr>
              <a:t>pour</a:t>
            </a:r>
            <a:r>
              <a:rPr sz="1900" spc="45" dirty="0">
                <a:latin typeface="Arial MT"/>
                <a:cs typeface="Arial MT"/>
              </a:rPr>
              <a:t> </a:t>
            </a:r>
            <a:r>
              <a:rPr sz="1900" spc="65" dirty="0">
                <a:latin typeface="Arial MT"/>
                <a:cs typeface="Arial MT"/>
              </a:rPr>
              <a:t>soutenir</a:t>
            </a:r>
            <a:r>
              <a:rPr sz="1900" spc="40" dirty="0">
                <a:latin typeface="Arial MT"/>
                <a:cs typeface="Arial MT"/>
              </a:rPr>
              <a:t> </a:t>
            </a:r>
            <a:r>
              <a:rPr sz="1900" spc="-25" dirty="0">
                <a:latin typeface="Arial MT"/>
                <a:cs typeface="Arial MT"/>
              </a:rPr>
              <a:t>les </a:t>
            </a:r>
            <a:r>
              <a:rPr sz="1900" dirty="0">
                <a:latin typeface="Arial MT"/>
                <a:cs typeface="Arial MT"/>
              </a:rPr>
              <a:t>espèces</a:t>
            </a:r>
            <a:r>
              <a:rPr sz="1900" spc="-50" dirty="0">
                <a:latin typeface="Arial MT"/>
                <a:cs typeface="Arial MT"/>
              </a:rPr>
              <a:t> </a:t>
            </a:r>
            <a:r>
              <a:rPr sz="1900" spc="-10" dirty="0">
                <a:latin typeface="Arial MT"/>
                <a:cs typeface="Arial MT"/>
              </a:rPr>
              <a:t>(à</a:t>
            </a:r>
            <a:r>
              <a:rPr sz="1900" spc="-50" dirty="0">
                <a:latin typeface="Arial MT"/>
                <a:cs typeface="Arial MT"/>
              </a:rPr>
              <a:t> </a:t>
            </a:r>
            <a:r>
              <a:rPr sz="1900" dirty="0">
                <a:latin typeface="Arial MT"/>
                <a:cs typeface="Arial MT"/>
              </a:rPr>
              <a:t>l’école</a:t>
            </a:r>
            <a:r>
              <a:rPr sz="1900" spc="-50" dirty="0">
                <a:latin typeface="Arial MT"/>
                <a:cs typeface="Arial MT"/>
              </a:rPr>
              <a:t> </a:t>
            </a:r>
            <a:r>
              <a:rPr sz="1900" spc="80" dirty="0">
                <a:latin typeface="Arial MT"/>
                <a:cs typeface="Arial MT"/>
              </a:rPr>
              <a:t>ou</a:t>
            </a:r>
            <a:r>
              <a:rPr sz="1900" spc="-55" dirty="0">
                <a:latin typeface="Arial MT"/>
                <a:cs typeface="Arial MT"/>
              </a:rPr>
              <a:t> </a:t>
            </a:r>
            <a:r>
              <a:rPr sz="1900" dirty="0">
                <a:latin typeface="Arial MT"/>
                <a:cs typeface="Arial MT"/>
              </a:rPr>
              <a:t>à</a:t>
            </a:r>
            <a:r>
              <a:rPr sz="1900" spc="-50" dirty="0">
                <a:latin typeface="Arial MT"/>
                <a:cs typeface="Arial MT"/>
              </a:rPr>
              <a:t> </a:t>
            </a:r>
            <a:r>
              <a:rPr sz="1900" dirty="0">
                <a:latin typeface="Arial MT"/>
                <a:cs typeface="Arial MT"/>
              </a:rPr>
              <a:t>la</a:t>
            </a:r>
            <a:r>
              <a:rPr sz="1900" spc="-50" dirty="0">
                <a:latin typeface="Arial MT"/>
                <a:cs typeface="Arial MT"/>
              </a:rPr>
              <a:t> </a:t>
            </a:r>
            <a:r>
              <a:rPr sz="1900" spc="-10" dirty="0">
                <a:latin typeface="Arial MT"/>
                <a:cs typeface="Arial MT"/>
              </a:rPr>
              <a:t>maison).</a:t>
            </a:r>
            <a:endParaRPr sz="1900">
              <a:latin typeface="Arial MT"/>
              <a:cs typeface="Arial MT"/>
            </a:endParaRPr>
          </a:p>
          <a:p>
            <a:pPr marL="295275" marR="1752600" indent="-283210">
              <a:lnSpc>
                <a:spcPct val="100000"/>
              </a:lnSpc>
              <a:spcBef>
                <a:spcPts val="725"/>
              </a:spcBef>
              <a:buChar char="•"/>
              <a:tabLst>
                <a:tab pos="295275" algn="l"/>
              </a:tabLst>
            </a:pPr>
            <a:r>
              <a:rPr sz="1900" dirty="0">
                <a:latin typeface="Arial MT"/>
                <a:cs typeface="Arial MT"/>
              </a:rPr>
              <a:t>L’enseignant</a:t>
            </a:r>
            <a:r>
              <a:rPr sz="1900" spc="30" dirty="0">
                <a:latin typeface="Arial MT"/>
                <a:cs typeface="Arial MT"/>
              </a:rPr>
              <a:t> </a:t>
            </a:r>
            <a:r>
              <a:rPr sz="1900" spc="60" dirty="0">
                <a:latin typeface="Arial MT"/>
                <a:cs typeface="Arial MT"/>
              </a:rPr>
              <a:t>ajoute</a:t>
            </a:r>
            <a:r>
              <a:rPr sz="1900" spc="35" dirty="0">
                <a:latin typeface="Arial MT"/>
                <a:cs typeface="Arial MT"/>
              </a:rPr>
              <a:t> </a:t>
            </a:r>
            <a:r>
              <a:rPr sz="1900" spc="-25" dirty="0">
                <a:latin typeface="Arial MT"/>
                <a:cs typeface="Arial MT"/>
              </a:rPr>
              <a:t>des </a:t>
            </a:r>
            <a:r>
              <a:rPr sz="1900" dirty="0">
                <a:latin typeface="Arial MT"/>
                <a:cs typeface="Arial MT"/>
              </a:rPr>
              <a:t>crochets</a:t>
            </a:r>
            <a:r>
              <a:rPr sz="1900" spc="75" dirty="0">
                <a:latin typeface="Arial MT"/>
                <a:cs typeface="Arial MT"/>
              </a:rPr>
              <a:t> </a:t>
            </a:r>
            <a:r>
              <a:rPr sz="1900" spc="80" dirty="0">
                <a:latin typeface="Arial MT"/>
                <a:cs typeface="Arial MT"/>
              </a:rPr>
              <a:t>ou</a:t>
            </a:r>
            <a:r>
              <a:rPr sz="1900" spc="70" dirty="0">
                <a:latin typeface="Arial MT"/>
                <a:cs typeface="Arial MT"/>
              </a:rPr>
              <a:t> </a:t>
            </a:r>
            <a:r>
              <a:rPr sz="1900" dirty="0">
                <a:latin typeface="Arial MT"/>
                <a:cs typeface="Arial MT"/>
              </a:rPr>
              <a:t>des</a:t>
            </a:r>
            <a:r>
              <a:rPr sz="1900" spc="75" dirty="0">
                <a:latin typeface="Arial MT"/>
                <a:cs typeface="Arial MT"/>
              </a:rPr>
              <a:t> </a:t>
            </a:r>
            <a:r>
              <a:rPr sz="1900" spc="40" dirty="0">
                <a:latin typeface="Arial MT"/>
                <a:cs typeface="Arial MT"/>
              </a:rPr>
              <a:t>autocollants </a:t>
            </a:r>
            <a:r>
              <a:rPr sz="1900" spc="95" dirty="0">
                <a:latin typeface="Arial MT"/>
                <a:cs typeface="Arial MT"/>
              </a:rPr>
              <a:t>pour</a:t>
            </a:r>
            <a:r>
              <a:rPr sz="1900" spc="-30" dirty="0">
                <a:latin typeface="Arial MT"/>
                <a:cs typeface="Arial MT"/>
              </a:rPr>
              <a:t> </a:t>
            </a:r>
            <a:r>
              <a:rPr sz="1900" spc="100" dirty="0">
                <a:latin typeface="Arial MT"/>
                <a:cs typeface="Arial MT"/>
              </a:rPr>
              <a:t>montrer</a:t>
            </a:r>
            <a:r>
              <a:rPr sz="1900" spc="-25" dirty="0">
                <a:latin typeface="Arial MT"/>
                <a:cs typeface="Arial MT"/>
              </a:rPr>
              <a:t> </a:t>
            </a:r>
            <a:r>
              <a:rPr sz="1900" dirty="0">
                <a:latin typeface="Arial MT"/>
                <a:cs typeface="Arial MT"/>
              </a:rPr>
              <a:t>les</a:t>
            </a:r>
            <a:r>
              <a:rPr sz="1900" spc="-25" dirty="0">
                <a:latin typeface="Arial MT"/>
                <a:cs typeface="Arial MT"/>
              </a:rPr>
              <a:t> </a:t>
            </a:r>
            <a:r>
              <a:rPr sz="1900" spc="35" dirty="0">
                <a:latin typeface="Arial MT"/>
                <a:cs typeface="Arial MT"/>
              </a:rPr>
              <a:t>progrès </a:t>
            </a:r>
            <a:r>
              <a:rPr sz="1900" spc="-10" dirty="0">
                <a:latin typeface="Arial MT"/>
                <a:cs typeface="Arial MT"/>
              </a:rPr>
              <a:t>réalisés.</a:t>
            </a:r>
            <a:endParaRPr sz="1900">
              <a:latin typeface="Arial MT"/>
              <a:cs typeface="Arial MT"/>
            </a:endParaRPr>
          </a:p>
        </p:txBody>
      </p:sp>
      <p:sp>
        <p:nvSpPr>
          <p:cNvPr id="6" name="object 6"/>
          <p:cNvSpPr txBox="1">
            <a:spLocks noGrp="1"/>
          </p:cNvSpPr>
          <p:nvPr>
            <p:ph type="ftr" sz="quarter" idx="5"/>
          </p:nvPr>
        </p:nvSpPr>
        <p:spPr>
          <a:prstGeom prst="rect">
            <a:avLst/>
          </a:prstGeom>
        </p:spPr>
        <p:txBody>
          <a:bodyPr vert="horz" wrap="square" lIns="0" tIns="25400" rIns="0" bIns="0" rtlCol="0">
            <a:spAutoFit/>
          </a:body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7" name="object 7"/>
          <p:cNvSpPr txBox="1">
            <a:spLocks noGrp="1"/>
          </p:cNvSpPr>
          <p:nvPr>
            <p:ph type="sldNum" sz="quarter" idx="7"/>
          </p:nvPr>
        </p:nvSpPr>
        <p:spPr>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t>7</a:t>
            </a:fld>
            <a:endParaRPr spc="-50" dirty="0"/>
          </a:p>
        </p:txBody>
      </p:sp>
      <p:pic>
        <p:nvPicPr>
          <p:cNvPr id="9" name="Picture 8" descr="A white line on a black background&#10;&#10;Description automatically generated">
            <a:extLst>
              <a:ext uri="{FF2B5EF4-FFF2-40B4-BE49-F238E27FC236}">
                <a16:creationId xmlns:a16="http://schemas.microsoft.com/office/drawing/2014/main" id="{EBB3AB66-63C7-78C3-A1C9-DCA15617B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04" y="-2230527"/>
            <a:ext cx="7772400" cy="3881093"/>
          </a:xfrm>
          <a:prstGeom prst="rect">
            <a:avLst/>
          </a:prstGeom>
        </p:spPr>
      </p:pic>
      <p:sp>
        <p:nvSpPr>
          <p:cNvPr id="12" name="TextBox 11">
            <a:extLst>
              <a:ext uri="{FF2B5EF4-FFF2-40B4-BE49-F238E27FC236}">
                <a16:creationId xmlns:a16="http://schemas.microsoft.com/office/drawing/2014/main" id="{E47C0B45-C421-5924-7689-A0A70DA3B464}"/>
              </a:ext>
            </a:extLst>
          </p:cNvPr>
          <p:cNvSpPr txBox="1"/>
          <p:nvPr/>
        </p:nvSpPr>
        <p:spPr>
          <a:xfrm>
            <a:off x="1365249" y="1786109"/>
            <a:ext cx="6010909" cy="1453988"/>
          </a:xfrm>
          <a:prstGeom prst="rect">
            <a:avLst/>
          </a:prstGeom>
          <a:noFill/>
        </p:spPr>
        <p:txBody>
          <a:bodyPr wrap="square" rtlCol="0">
            <a:spAutoFit/>
          </a:bodyPr>
          <a:lstStyle/>
          <a:p>
            <a:pPr algn="just">
              <a:lnSpc>
                <a:spcPts val="5280"/>
              </a:lnSpc>
            </a:pPr>
            <a:r>
              <a:rPr lang="en-US" sz="5400" b="1">
                <a:solidFill>
                  <a:srgbClr val="292899"/>
                </a:solidFill>
              </a:rPr>
              <a:t>Activité complémentaire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2140</Words>
  <Application>Microsoft Office PowerPoint</Application>
  <PresentationFormat>Personnalisé</PresentationFormat>
  <Paragraphs>113</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Présentation PowerPoint</vt:lpstr>
      <vt:lpstr>Présentation PowerPoint</vt:lpstr>
      <vt:lpstr>Perspectives autochtones :</vt:lpstr>
      <vt:lpstr>Instructions pour l’activité de la mission :</vt:lpstr>
      <vt:lpstr>Présentation PowerPoint</vt:lpstr>
      <vt:lpstr>Présentation PowerPoint</vt:lpstr>
      <vt:lpstr>Bilan mensuel de l’engagement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13</cp:revision>
  <dcterms:created xsi:type="dcterms:W3CDTF">2026-05-22T02:39:24Z</dcterms:created>
  <dcterms:modified xsi:type="dcterms:W3CDTF">2026-06-11T16:34:04Z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2026-05-11T00:00:00Z</vt:filetime>
  </property>
  <property fmtid="{D5CDD505-2E9C-101B-9397-08002B2CF9AE}" pid="3" name="Creator">
    <vt:lpwstr>Adobe InDesign 20.5 (Macintosh)</vt:lpwstr>
  </property>
  <property fmtid="{D5CDD505-2E9C-101B-9397-08002B2CF9AE}" pid="4" name="LastSaved">
    <vt:filetime>2026-05-22T00:00:00Z</vt:filetime>
  </property>
  <property fmtid="{D5CDD505-2E9C-101B-9397-08002B2CF9AE}" pid="5" name="Producer">
    <vt:lpwstr>Adobe PDF Library 17.0</vt:lpwstr>
  </property>
</Properties>
</file>