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58" r:id="rId5"/>
    <p:sldId id="259" r:id="rId6"/>
    <p:sldId id="260" r:id="rId7"/>
    <p:sldId id="261" r:id="rId8"/>
    <p:sldId id="262" r:id="rId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8F"/>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62" d="100"/>
          <a:sy n="62" d="100"/>
        </p:scale>
        <p:origin x="82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8T15:05:08.184" v="8" actId="120"/>
      <pc:docMkLst>
        <pc:docMk/>
      </pc:docMkLst>
      <pc:sldChg chg="modSp mod">
        <pc:chgData name="Ellen Jakubowski" userId="8cf2bc80-9027-41f8-8362-140783d782e4" providerId="ADAL" clId="{3367D123-68A0-4B50-8E61-F1328765DF64}" dt="2026-05-28T15:02:58.989" v="2" actId="20577"/>
        <pc:sldMkLst>
          <pc:docMk/>
          <pc:sldMk cId="0" sldId="258"/>
        </pc:sldMkLst>
        <pc:spChg chg="mod">
          <ac:chgData name="Ellen Jakubowski" userId="8cf2bc80-9027-41f8-8362-140783d782e4" providerId="ADAL" clId="{3367D123-68A0-4B50-8E61-F1328765DF64}" dt="2026-05-28T15:02:58.989" v="2" actId="20577"/>
          <ac:spMkLst>
            <pc:docMk/>
            <pc:sldMk cId="0" sldId="258"/>
            <ac:spMk id="11" creationId="{00000000-0000-0000-0000-000000000000}"/>
          </ac:spMkLst>
        </pc:spChg>
      </pc:sldChg>
      <pc:sldChg chg="modSp mod">
        <pc:chgData name="Ellen Jakubowski" userId="8cf2bc80-9027-41f8-8362-140783d782e4" providerId="ADAL" clId="{3367D123-68A0-4B50-8E61-F1328765DF64}" dt="2026-05-28T15:03:47.976" v="4" actId="20577"/>
        <pc:sldMkLst>
          <pc:docMk/>
          <pc:sldMk cId="0" sldId="260"/>
        </pc:sldMkLst>
        <pc:spChg chg="mod">
          <ac:chgData name="Ellen Jakubowski" userId="8cf2bc80-9027-41f8-8362-140783d782e4" providerId="ADAL" clId="{3367D123-68A0-4B50-8E61-F1328765DF64}" dt="2026-05-28T15:03:47.976" v="4" actId="20577"/>
          <ac:spMkLst>
            <pc:docMk/>
            <pc:sldMk cId="0" sldId="260"/>
            <ac:spMk id="9" creationId="{00000000-0000-0000-0000-000000000000}"/>
          </ac:spMkLst>
        </pc:spChg>
      </pc:sldChg>
      <pc:sldChg chg="modSp mod">
        <pc:chgData name="Ellen Jakubowski" userId="8cf2bc80-9027-41f8-8362-140783d782e4" providerId="ADAL" clId="{3367D123-68A0-4B50-8E61-F1328765DF64}" dt="2026-05-28T15:04:45.904" v="7" actId="20577"/>
        <pc:sldMkLst>
          <pc:docMk/>
          <pc:sldMk cId="0" sldId="261"/>
        </pc:sldMkLst>
        <pc:spChg chg="mod">
          <ac:chgData name="Ellen Jakubowski" userId="8cf2bc80-9027-41f8-8362-140783d782e4" providerId="ADAL" clId="{3367D123-68A0-4B50-8E61-F1328765DF64}" dt="2026-05-28T15:04:11.710" v="6" actId="20577"/>
          <ac:spMkLst>
            <pc:docMk/>
            <pc:sldMk cId="0" sldId="261"/>
            <ac:spMk id="4" creationId="{00000000-0000-0000-0000-000000000000}"/>
          </ac:spMkLst>
        </pc:spChg>
        <pc:spChg chg="mod">
          <ac:chgData name="Ellen Jakubowski" userId="8cf2bc80-9027-41f8-8362-140783d782e4" providerId="ADAL" clId="{3367D123-68A0-4B50-8E61-F1328765DF64}" dt="2026-05-28T15:04:45.904" v="7" actId="20577"/>
          <ac:spMkLst>
            <pc:docMk/>
            <pc:sldMk cId="0" sldId="261"/>
            <ac:spMk id="9" creationId="{00000000-0000-0000-0000-000000000000}"/>
          </ac:spMkLst>
        </pc:spChg>
      </pc:sldChg>
      <pc:sldChg chg="modSp mod">
        <pc:chgData name="Ellen Jakubowski" userId="8cf2bc80-9027-41f8-8362-140783d782e4" providerId="ADAL" clId="{3367D123-68A0-4B50-8E61-F1328765DF64}" dt="2026-05-28T15:05:08.184" v="8" actId="120"/>
        <pc:sldMkLst>
          <pc:docMk/>
          <pc:sldMk cId="0" sldId="262"/>
        </pc:sldMkLst>
        <pc:spChg chg="mod">
          <ac:chgData name="Ellen Jakubowski" userId="8cf2bc80-9027-41f8-8362-140783d782e4" providerId="ADAL" clId="{3367D123-68A0-4B50-8E61-F1328765DF64}" dt="2026-05-28T15:05:08.184" v="8" actId="120"/>
          <ac:spMkLst>
            <pc:docMk/>
            <pc:sldMk cId="0" sldId="26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15695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extLst>
      <p:ext uri="{BB962C8B-B14F-4D97-AF65-F5344CB8AC3E}">
        <p14:creationId xmlns:p14="http://schemas.microsoft.com/office/powerpoint/2010/main" val="32401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1212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sz="half" idx="2"/>
          </p:nvPr>
        </p:nvSpPr>
        <p:spPr>
          <a:xfrm>
            <a:off x="1542226" y="1704843"/>
            <a:ext cx="5318125" cy="76936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183826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33004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257589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764151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12122"/>
          </a:solidFill>
        </p:spPr>
        <p:txBody>
          <a:bodyPr wrap="square" lIns="0" tIns="0" rIns="0" bIns="0" rtlCol="0"/>
          <a:lstStyle/>
          <a:p>
            <a:endParaRPr/>
          </a:p>
        </p:txBody>
      </p:sp>
      <p:sp>
        <p:nvSpPr>
          <p:cNvPr id="2" name="Holder 2"/>
          <p:cNvSpPr>
            <a:spLocks noGrp="1"/>
          </p:cNvSpPr>
          <p:nvPr>
            <p:ph type="title"/>
          </p:nvPr>
        </p:nvSpPr>
        <p:spPr>
          <a:xfrm>
            <a:off x="929679" y="777799"/>
            <a:ext cx="5779134" cy="2125980"/>
          </a:xfrm>
          <a:prstGeom prst="rect">
            <a:avLst/>
          </a:prstGeom>
        </p:spPr>
        <p:txBody>
          <a:bodyPr wrap="square" lIns="0" tIns="0" rIns="0" bIns="0">
            <a:spAutoFit/>
          </a:bodyPr>
          <a:lstStyle>
            <a:lvl1pPr>
              <a:defRPr sz="8050" b="0" i="0">
                <a:solidFill>
                  <a:srgbClr val="2E3092"/>
                </a:solidFill>
                <a:latin typeface="Times New Roman"/>
                <a:cs typeface="Times New Roman"/>
              </a:defRPr>
            </a:lvl1pPr>
          </a:lstStyle>
          <a:p>
            <a:endParaRPr/>
          </a:p>
        </p:txBody>
      </p:sp>
      <p:sp>
        <p:nvSpPr>
          <p:cNvPr id="3" name="Holder 3"/>
          <p:cNvSpPr>
            <a:spLocks noGrp="1"/>
          </p:cNvSpPr>
          <p:nvPr>
            <p:ph type="body" idx="1"/>
          </p:nvPr>
        </p:nvSpPr>
        <p:spPr>
          <a:xfrm>
            <a:off x="7053410" y="3541026"/>
            <a:ext cx="12167869" cy="64509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smtClean="0"/>
              <a:t>‹#›</a:t>
            </a:fld>
            <a:endParaRPr lang="en-CA" spc="-50" dirty="0"/>
          </a:p>
        </p:txBody>
      </p:sp>
    </p:spTree>
    <p:extLst>
      <p:ext uri="{BB962C8B-B14F-4D97-AF65-F5344CB8AC3E}">
        <p14:creationId xmlns:p14="http://schemas.microsoft.com/office/powerpoint/2010/main" val="34557925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pedagogue.ap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close-up of a cartoon&#10;&#10;Description automatically generated">
            <a:extLst>
              <a:ext uri="{FF2B5EF4-FFF2-40B4-BE49-F238E27FC236}">
                <a16:creationId xmlns:a16="http://schemas.microsoft.com/office/drawing/2014/main" id="{5E360811-65E0-3BA0-5624-52E4D5703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6" name="object 6"/>
          <p:cNvSpPr txBox="1"/>
          <p:nvPr/>
        </p:nvSpPr>
        <p:spPr>
          <a:xfrm>
            <a:off x="7171029" y="5850941"/>
            <a:ext cx="4705012" cy="2424874"/>
          </a:xfrm>
          <a:prstGeom prst="roundRect">
            <a:avLst>
              <a:gd name="adj" fmla="val 3162"/>
            </a:avLst>
          </a:prstGeom>
          <a:solidFill>
            <a:srgbClr val="222222"/>
          </a:solidFill>
        </p:spPr>
        <p:txBody>
          <a:bodyPr vert="horz" wrap="square" lIns="144000" tIns="144000" rIns="144000" bIns="144000" rtlCol="0">
            <a:spAutoFit/>
          </a:bodyPr>
          <a:lstStyle/>
          <a:p>
            <a:pPr marL="12700">
              <a:lnSpc>
                <a:spcPct val="100000"/>
              </a:lnSpc>
              <a:spcAft>
                <a:spcPts val="600"/>
              </a:spcAft>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a:p>
            <a:pPr marL="12700" marR="328930">
              <a:lnSpc>
                <a:spcPct val="100000"/>
              </a:lnSpc>
            </a:pPr>
            <a:r>
              <a:rPr sz="1900" dirty="0">
                <a:solidFill>
                  <a:srgbClr val="FFFFFF"/>
                </a:solidFill>
                <a:latin typeface="Arial" panose="020B0604020202020204" pitchFamily="34" charset="0"/>
                <a:cs typeface="Arial" panose="020B0604020202020204" pitchFamily="34" charset="0"/>
              </a:rPr>
              <a:t>Students identify realistic actions they can take for wildlife and make a personal or collective pledge,</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reinforcing the idea that small actions add up when we work together.</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7195667" y="8637474"/>
            <a:ext cx="5348632" cy="1443344"/>
          </a:xfrm>
          <a:prstGeom prst="rect">
            <a:avLst/>
          </a:prstGeom>
        </p:spPr>
        <p:txBody>
          <a:bodyPr vert="horz" wrap="square" lIns="0" tIns="12065" rIns="0" bIns="0" rtlCol="0">
            <a:spAutoFit/>
          </a:bodyPr>
          <a:lstStyle/>
          <a:p>
            <a:pPr>
              <a:lnSpc>
                <a:spcPts val="3260"/>
              </a:lnSpc>
            </a:pPr>
            <a:r>
              <a:rPr lang="en-CA" sz="3550" dirty="0">
                <a:latin typeface="Arial" panose="020B0604020202020204" pitchFamily="34" charset="0"/>
                <a:cs typeface="Arial" panose="020B0604020202020204" pitchFamily="34" charset="0"/>
              </a:rPr>
              <a:t>General learning outcomes:</a:t>
            </a:r>
          </a:p>
          <a:p>
            <a:pPr marL="12700" marR="227965">
              <a:lnSpc>
                <a:spcPct val="100000"/>
              </a:lnSpc>
              <a:spcBef>
                <a:spcPts val="35"/>
              </a:spcBef>
            </a:pPr>
            <a:r>
              <a:rPr sz="1900" dirty="0">
                <a:solidFill>
                  <a:srgbClr val="231F20"/>
                </a:solidFill>
                <a:latin typeface="Arial" panose="020B0604020202020204" pitchFamily="34" charset="0"/>
                <a:cs typeface="Arial" panose="020B0604020202020204" pitchFamily="34" charset="0"/>
              </a:rPr>
              <a:t>Please see Appendix 1 for general outcomes that apply to your province/ territory.</a:t>
            </a:r>
            <a:endParaRPr sz="1900" dirty="0">
              <a:latin typeface="Arial" panose="020B0604020202020204" pitchFamily="34" charset="0"/>
              <a:cs typeface="Arial" panose="020B0604020202020204" pitchFamily="34" charset="0"/>
            </a:endParaRPr>
          </a:p>
        </p:txBody>
      </p:sp>
      <p:grpSp>
        <p:nvGrpSpPr>
          <p:cNvPr id="8" name="object 8"/>
          <p:cNvGrpSpPr/>
          <p:nvPr/>
        </p:nvGrpSpPr>
        <p:grpSpPr>
          <a:xfrm>
            <a:off x="942379" y="5837113"/>
            <a:ext cx="4925060" cy="4243705"/>
            <a:chOff x="942379" y="5837113"/>
            <a:chExt cx="4925060" cy="4243705"/>
          </a:xfrm>
        </p:grpSpPr>
        <p:sp>
          <p:nvSpPr>
            <p:cNvPr id="10" name="object 10"/>
            <p:cNvSpPr/>
            <p:nvPr/>
          </p:nvSpPr>
          <p:spPr>
            <a:xfrm>
              <a:off x="942379" y="5837113"/>
              <a:ext cx="4925060" cy="4243705"/>
            </a:xfrm>
            <a:custGeom>
              <a:avLst/>
              <a:gdLst/>
              <a:ahLst/>
              <a:cxnLst/>
              <a:rect l="l" t="t" r="r" b="b"/>
              <a:pathLst>
                <a:path w="4925060" h="4243705">
                  <a:moveTo>
                    <a:pt x="4877683" y="0"/>
                  </a:moveTo>
                  <a:lnTo>
                    <a:pt x="47118" y="0"/>
                  </a:lnTo>
                  <a:lnTo>
                    <a:pt x="28779" y="3703"/>
                  </a:lnTo>
                  <a:lnTo>
                    <a:pt x="13801" y="13801"/>
                  </a:lnTo>
                  <a:lnTo>
                    <a:pt x="3703" y="28779"/>
                  </a:lnTo>
                  <a:lnTo>
                    <a:pt x="0" y="47118"/>
                  </a:lnTo>
                  <a:lnTo>
                    <a:pt x="0" y="4196552"/>
                  </a:lnTo>
                  <a:lnTo>
                    <a:pt x="3703" y="4214896"/>
                  </a:lnTo>
                  <a:lnTo>
                    <a:pt x="13801" y="4229873"/>
                  </a:lnTo>
                  <a:lnTo>
                    <a:pt x="28779" y="4239970"/>
                  </a:lnTo>
                  <a:lnTo>
                    <a:pt x="47118" y="4243671"/>
                  </a:lnTo>
                  <a:lnTo>
                    <a:pt x="4877683" y="4243671"/>
                  </a:lnTo>
                  <a:lnTo>
                    <a:pt x="4896027" y="4239970"/>
                  </a:lnTo>
                  <a:lnTo>
                    <a:pt x="4911004" y="4229873"/>
                  </a:lnTo>
                  <a:lnTo>
                    <a:pt x="4921101" y="4214896"/>
                  </a:lnTo>
                  <a:lnTo>
                    <a:pt x="4924802" y="4196552"/>
                  </a:lnTo>
                  <a:lnTo>
                    <a:pt x="4924802" y="47118"/>
                  </a:lnTo>
                  <a:lnTo>
                    <a:pt x="4921101" y="28779"/>
                  </a:lnTo>
                  <a:lnTo>
                    <a:pt x="4911004" y="13801"/>
                  </a:lnTo>
                  <a:lnTo>
                    <a:pt x="4896027" y="3703"/>
                  </a:lnTo>
                  <a:lnTo>
                    <a:pt x="4877683" y="0"/>
                  </a:lnTo>
                  <a:close/>
                </a:path>
              </a:pathLst>
            </a:custGeom>
            <a:solidFill>
              <a:srgbClr val="FCC941"/>
            </a:solidFill>
          </p:spPr>
          <p:txBody>
            <a:bodyPr wrap="square" lIns="0" tIns="0" rIns="0" bIns="0" rtlCol="0"/>
            <a:lstStyle/>
            <a:p>
              <a:endParaRPr/>
            </a:p>
          </p:txBody>
        </p:sp>
        <p:sp>
          <p:nvSpPr>
            <p:cNvPr id="11" name="object 11"/>
            <p:cNvSpPr/>
            <p:nvPr/>
          </p:nvSpPr>
          <p:spPr>
            <a:xfrm>
              <a:off x="1225093" y="7205485"/>
              <a:ext cx="4359910" cy="0"/>
            </a:xfrm>
            <a:custGeom>
              <a:avLst/>
              <a:gdLst/>
              <a:ahLst/>
              <a:cxnLst/>
              <a:rect l="l" t="t" r="r" b="b"/>
              <a:pathLst>
                <a:path w="4359910">
                  <a:moveTo>
                    <a:pt x="0" y="0"/>
                  </a:moveTo>
                  <a:lnTo>
                    <a:pt x="4359375" y="0"/>
                  </a:lnTo>
                </a:path>
              </a:pathLst>
            </a:custGeom>
            <a:ln w="10470">
              <a:solidFill>
                <a:srgbClr val="231F20"/>
              </a:solidFill>
            </a:ln>
          </p:spPr>
          <p:txBody>
            <a:bodyPr wrap="square" lIns="0" tIns="0" rIns="0" bIns="0" rtlCol="0"/>
            <a:lstStyle/>
            <a:p>
              <a:endParaRPr/>
            </a:p>
          </p:txBody>
        </p:sp>
        <p:sp>
          <p:nvSpPr>
            <p:cNvPr id="12" name="object 12"/>
            <p:cNvSpPr/>
            <p:nvPr/>
          </p:nvSpPr>
          <p:spPr>
            <a:xfrm>
              <a:off x="1225093" y="8458850"/>
              <a:ext cx="4359910" cy="0"/>
            </a:xfrm>
            <a:custGeom>
              <a:avLst/>
              <a:gdLst/>
              <a:ahLst/>
              <a:cxnLst/>
              <a:rect l="l" t="t" r="r" b="b"/>
              <a:pathLst>
                <a:path w="4359910">
                  <a:moveTo>
                    <a:pt x="0" y="0"/>
                  </a:moveTo>
                  <a:lnTo>
                    <a:pt x="4359375" y="0"/>
                  </a:lnTo>
                </a:path>
              </a:pathLst>
            </a:custGeom>
            <a:ln w="10470">
              <a:solidFill>
                <a:srgbClr val="231F20"/>
              </a:solidFill>
            </a:ln>
          </p:spPr>
          <p:txBody>
            <a:bodyPr wrap="square" lIns="0" tIns="0" rIns="0" bIns="0" rtlCol="0"/>
            <a:lstStyle/>
            <a:p>
              <a:endParaRPr/>
            </a:p>
          </p:txBody>
        </p:sp>
      </p:grpSp>
      <p:sp>
        <p:nvSpPr>
          <p:cNvPr id="13" name="object 13"/>
          <p:cNvSpPr txBox="1"/>
          <p:nvPr/>
        </p:nvSpPr>
        <p:spPr>
          <a:xfrm>
            <a:off x="1212393" y="6076588"/>
            <a:ext cx="3681095" cy="986790"/>
          </a:xfrm>
          <a:prstGeom prst="rect">
            <a:avLst/>
          </a:prstGeom>
        </p:spPr>
        <p:txBody>
          <a:bodyPr vert="horz" wrap="square" lIns="0" tIns="59055" rIns="0" bIns="0" rtlCol="0">
            <a:spAutoFit/>
          </a:bodyPr>
          <a:lstStyle/>
          <a:p>
            <a:pPr marL="12700">
              <a:lnSpc>
                <a:spcPct val="100000"/>
              </a:lnSpc>
              <a:spcBef>
                <a:spcPts val="465"/>
              </a:spcBef>
            </a:pPr>
            <a:r>
              <a:rPr sz="1900" dirty="0">
                <a:solidFill>
                  <a:srgbClr val="231F20"/>
                </a:solidFill>
                <a:latin typeface="Arial" panose="020B0604020202020204" pitchFamily="34" charset="0"/>
                <a:cs typeface="Arial" panose="020B0604020202020204" pitchFamily="34" charset="0"/>
              </a:rPr>
              <a:t>LENGTH OF LESSON:</a:t>
            </a:r>
            <a:endParaRPr sz="1900" dirty="0">
              <a:latin typeface="Arial" panose="020B0604020202020204" pitchFamily="34" charset="0"/>
              <a:cs typeface="Arial" panose="020B0604020202020204" pitchFamily="34" charset="0"/>
            </a:endParaRPr>
          </a:p>
          <a:p>
            <a:pPr marL="12700" marR="5080">
              <a:lnSpc>
                <a:spcPct val="100000"/>
              </a:lnSpc>
              <a:spcBef>
                <a:spcPts val="365"/>
              </a:spcBef>
            </a:pPr>
            <a:r>
              <a:rPr sz="1900" b="1" dirty="0">
                <a:solidFill>
                  <a:srgbClr val="231F20"/>
                </a:solidFill>
                <a:latin typeface="Arial" panose="020B0604020202020204" pitchFamily="34" charset="0"/>
                <a:cs typeface="Arial" panose="020B0604020202020204" pitchFamily="34" charset="0"/>
              </a:rPr>
              <a:t>One or two language arts time blocks (40-90 minutes)</a:t>
            </a:r>
            <a:endParaRPr sz="1900" b="1" dirty="0">
              <a:latin typeface="Arial" panose="020B0604020202020204" pitchFamily="34" charset="0"/>
              <a:cs typeface="Arial" panose="020B0604020202020204" pitchFamily="34" charset="0"/>
            </a:endParaRPr>
          </a:p>
        </p:txBody>
      </p:sp>
      <p:sp>
        <p:nvSpPr>
          <p:cNvPr id="14" name="object 14"/>
          <p:cNvSpPr txBox="1"/>
          <p:nvPr/>
        </p:nvSpPr>
        <p:spPr>
          <a:xfrm>
            <a:off x="1212393" y="7329954"/>
            <a:ext cx="4076700" cy="986790"/>
          </a:xfrm>
          <a:prstGeom prst="rect">
            <a:avLst/>
          </a:prstGeom>
        </p:spPr>
        <p:txBody>
          <a:bodyPr vert="horz" wrap="square" lIns="0" tIns="59055" rIns="0" bIns="0" rtlCol="0">
            <a:spAutoFit/>
          </a:bodyPr>
          <a:lstStyle/>
          <a:p>
            <a:pPr marL="12700">
              <a:lnSpc>
                <a:spcPct val="100000"/>
              </a:lnSpc>
              <a:spcBef>
                <a:spcPts val="465"/>
              </a:spcBef>
            </a:pPr>
            <a:r>
              <a:rPr sz="1900" dirty="0">
                <a:solidFill>
                  <a:srgbClr val="231F20"/>
                </a:solidFill>
                <a:latin typeface="Arial" panose="020B0604020202020204" pitchFamily="34" charset="0"/>
                <a:cs typeface="Arial" panose="020B0604020202020204" pitchFamily="34" charset="0"/>
              </a:rPr>
              <a:t>ASSESSMENT TOOLS:</a:t>
            </a:r>
          </a:p>
          <a:p>
            <a:pPr marL="12700">
              <a:lnSpc>
                <a:spcPts val="2280"/>
              </a:lnSpc>
              <a:spcBef>
                <a:spcPts val="365"/>
              </a:spcBef>
            </a:pPr>
            <a:r>
              <a:rPr sz="1900" dirty="0">
                <a:solidFill>
                  <a:srgbClr val="231F20"/>
                </a:solidFill>
                <a:latin typeface="Arial" panose="020B0604020202020204" pitchFamily="34" charset="0"/>
                <a:cs typeface="Arial" panose="020B0604020202020204" pitchFamily="34" charset="0"/>
              </a:rPr>
              <a:t>Student: </a:t>
            </a:r>
            <a:r>
              <a:rPr sz="1900" b="1" dirty="0">
                <a:solidFill>
                  <a:srgbClr val="231F20"/>
                </a:solidFill>
                <a:latin typeface="Arial" panose="020B0604020202020204" pitchFamily="34" charset="0"/>
                <a:cs typeface="Arial" panose="020B0604020202020204" pitchFamily="34" charset="0"/>
              </a:rPr>
              <a:t>Back of Mission #7 card</a:t>
            </a:r>
          </a:p>
          <a:p>
            <a:pPr marL="12700">
              <a:lnSpc>
                <a:spcPts val="2280"/>
              </a:lnSpc>
            </a:pPr>
            <a:r>
              <a:rPr sz="1900" dirty="0">
                <a:solidFill>
                  <a:srgbClr val="231F20"/>
                </a:solidFill>
                <a:latin typeface="Arial" panose="020B0604020202020204" pitchFamily="34" charset="0"/>
                <a:cs typeface="Arial" panose="020B0604020202020204" pitchFamily="34" charset="0"/>
              </a:rPr>
              <a:t>Teacher: </a:t>
            </a:r>
            <a:r>
              <a:rPr sz="1900" b="1" dirty="0">
                <a:solidFill>
                  <a:srgbClr val="231F20"/>
                </a:solidFill>
                <a:latin typeface="Arial" panose="020B0604020202020204" pitchFamily="34" charset="0"/>
                <a:cs typeface="Arial" panose="020B0604020202020204" pitchFamily="34" charset="0"/>
              </a:rPr>
              <a:t>Quick Assessment Rubric</a:t>
            </a:r>
          </a:p>
        </p:txBody>
      </p:sp>
      <p:sp>
        <p:nvSpPr>
          <p:cNvPr id="15" name="object 15"/>
          <p:cNvSpPr txBox="1"/>
          <p:nvPr/>
        </p:nvSpPr>
        <p:spPr>
          <a:xfrm>
            <a:off x="1212393" y="8583318"/>
            <a:ext cx="4385310" cy="1275715"/>
          </a:xfrm>
          <a:prstGeom prst="rect">
            <a:avLst/>
          </a:prstGeom>
        </p:spPr>
        <p:txBody>
          <a:bodyPr vert="horz" wrap="square" lIns="0" tIns="59055" rIns="0" bIns="0" rtlCol="0">
            <a:spAutoFit/>
          </a:bodyPr>
          <a:lstStyle/>
          <a:p>
            <a:pPr marL="12700">
              <a:lnSpc>
                <a:spcPct val="100000"/>
              </a:lnSpc>
              <a:spcBef>
                <a:spcPts val="465"/>
              </a:spcBef>
            </a:pPr>
            <a:r>
              <a:rPr lang="en-CA" sz="1900" dirty="0">
                <a:solidFill>
                  <a:srgbClr val="231F20"/>
                </a:solidFill>
                <a:latin typeface="Arial" panose="020B0604020202020204" pitchFamily="34" charset="0"/>
                <a:cs typeface="Arial" panose="020B0604020202020204" pitchFamily="34" charset="0"/>
              </a:rPr>
              <a:t>MATERIALS REQUIRED</a:t>
            </a:r>
            <a:r>
              <a:rPr sz="1900" spc="-10" dirty="0">
                <a:solidFill>
                  <a:srgbClr val="231F20"/>
                </a:solidFill>
                <a:latin typeface="Microsoft Sans Serif"/>
                <a:cs typeface="Microsoft Sans Serif"/>
              </a:rPr>
              <a:t>:</a:t>
            </a:r>
            <a:endParaRPr sz="1900" dirty="0">
              <a:latin typeface="Microsoft Sans Serif"/>
              <a:cs typeface="Microsoft Sans Serif"/>
            </a:endParaRPr>
          </a:p>
          <a:p>
            <a:pPr marL="12700" marR="5080">
              <a:spcBef>
                <a:spcPts val="365"/>
              </a:spcBef>
            </a:pPr>
            <a:r>
              <a:rPr sz="1900" b="1" dirty="0">
                <a:solidFill>
                  <a:srgbClr val="231F20"/>
                </a:solidFill>
                <a:latin typeface="Arial" panose="020B0604020202020204" pitchFamily="34" charset="0"/>
                <a:cs typeface="Arial" panose="020B0604020202020204" pitchFamily="34" charset="0"/>
              </a:rPr>
              <a:t>Large chart paper for the teacher and 8 1/2” x 11” sheets of paper (one for each student)</a:t>
            </a:r>
          </a:p>
        </p:txBody>
      </p:sp>
      <p:sp>
        <p:nvSpPr>
          <p:cNvPr id="16" name="object 16"/>
          <p:cNvSpPr txBox="1"/>
          <p:nvPr/>
        </p:nvSpPr>
        <p:spPr>
          <a:xfrm>
            <a:off x="5005549" y="362380"/>
            <a:ext cx="4173220" cy="314960"/>
          </a:xfrm>
          <a:prstGeom prst="rect">
            <a:avLst/>
          </a:prstGeom>
        </p:spPr>
        <p:txBody>
          <a:bodyPr vert="horz" wrap="square" lIns="0" tIns="12065" rIns="0" bIns="0" rtlCol="0">
            <a:spAutoFit/>
          </a:bodyPr>
          <a:lstStyle/>
          <a:p>
            <a:pPr marL="12700">
              <a:lnSpc>
                <a:spcPct val="100000"/>
              </a:lnSpc>
              <a:spcBef>
                <a:spcPts val="95"/>
              </a:spcBef>
            </a:pPr>
            <a:r>
              <a:rPr sz="1900" spc="-50" dirty="0">
                <a:solidFill>
                  <a:srgbClr val="231F20"/>
                </a:solidFill>
                <a:latin typeface="Lucida Sans Unicode"/>
                <a:cs typeface="Lucida Sans Unicode"/>
              </a:rPr>
              <a:t>Living</a:t>
            </a:r>
            <a:r>
              <a:rPr sz="1900" spc="-105" dirty="0">
                <a:solidFill>
                  <a:srgbClr val="231F20"/>
                </a:solidFill>
                <a:latin typeface="Lucida Sans Unicode"/>
                <a:cs typeface="Lucida Sans Unicode"/>
              </a:rPr>
              <a:t> </a:t>
            </a:r>
            <a:r>
              <a:rPr sz="1900" dirty="0">
                <a:solidFill>
                  <a:srgbClr val="231F20"/>
                </a:solidFill>
                <a:latin typeface="Lucida Sans Unicode"/>
                <a:cs typeface="Lucida Sans Unicode"/>
              </a:rPr>
              <a:t>Planet</a:t>
            </a:r>
            <a:r>
              <a:rPr sz="1900" spc="-105" dirty="0">
                <a:solidFill>
                  <a:srgbClr val="231F20"/>
                </a:solidFill>
                <a:latin typeface="Lucida Sans Unicode"/>
                <a:cs typeface="Lucida Sans Unicode"/>
              </a:rPr>
              <a:t> </a:t>
            </a:r>
            <a:r>
              <a:rPr sz="1900" spc="-10" dirty="0">
                <a:solidFill>
                  <a:srgbClr val="231F20"/>
                </a:solidFill>
                <a:latin typeface="Lucida Sans Unicode"/>
                <a:cs typeface="Lucida Sans Unicode"/>
              </a:rPr>
              <a:t>Report</a:t>
            </a:r>
            <a:r>
              <a:rPr sz="1900" spc="-105" dirty="0">
                <a:solidFill>
                  <a:srgbClr val="231F20"/>
                </a:solidFill>
                <a:latin typeface="Lucida Sans Unicode"/>
                <a:cs typeface="Lucida Sans Unicode"/>
              </a:rPr>
              <a:t> </a:t>
            </a:r>
            <a:r>
              <a:rPr sz="1900" spc="-10" dirty="0">
                <a:solidFill>
                  <a:srgbClr val="231F20"/>
                </a:solidFill>
                <a:latin typeface="Lucida Sans Unicode"/>
                <a:cs typeface="Lucida Sans Unicode"/>
              </a:rPr>
              <a:t>Canada</a:t>
            </a:r>
            <a:r>
              <a:rPr sz="1900" spc="-105" dirty="0">
                <a:solidFill>
                  <a:srgbClr val="231F20"/>
                </a:solidFill>
                <a:latin typeface="Lucida Sans Unicode"/>
                <a:cs typeface="Lucida Sans Unicode"/>
              </a:rPr>
              <a:t> </a:t>
            </a:r>
            <a:r>
              <a:rPr sz="1900" spc="-10" dirty="0">
                <a:solidFill>
                  <a:srgbClr val="231F20"/>
                </a:solidFill>
                <a:latin typeface="Lucida Sans Unicode"/>
                <a:cs typeface="Lucida Sans Unicode"/>
              </a:rPr>
              <a:t>for</a:t>
            </a:r>
            <a:r>
              <a:rPr sz="1900" spc="-105" dirty="0">
                <a:solidFill>
                  <a:srgbClr val="231F20"/>
                </a:solidFill>
                <a:latin typeface="Lucida Sans Unicode"/>
                <a:cs typeface="Lucida Sans Unicode"/>
              </a:rPr>
              <a:t> </a:t>
            </a:r>
            <a:r>
              <a:rPr sz="1900" spc="-20" dirty="0">
                <a:solidFill>
                  <a:srgbClr val="231F20"/>
                </a:solidFill>
                <a:latin typeface="Lucida Sans Unicode"/>
                <a:cs typeface="Lucida Sans Unicode"/>
              </a:rPr>
              <a:t>Kids</a:t>
            </a:r>
            <a:endParaRPr sz="1900">
              <a:latin typeface="Lucida Sans Unicode"/>
              <a:cs typeface="Lucida Sans Unicode"/>
            </a:endParaRPr>
          </a:p>
        </p:txBody>
      </p:sp>
      <p:sp>
        <p:nvSpPr>
          <p:cNvPr id="31" name="object 31"/>
          <p:cNvSpPr txBox="1"/>
          <p:nvPr/>
        </p:nvSpPr>
        <p:spPr>
          <a:xfrm>
            <a:off x="13179631" y="5224600"/>
            <a:ext cx="5949950" cy="4921219"/>
          </a:xfrm>
          <a:prstGeom prst="rect">
            <a:avLst/>
          </a:prstGeom>
        </p:spPr>
        <p:txBody>
          <a:bodyPr vert="horz" wrap="square" lIns="0" tIns="12065" rIns="0" bIns="0" rtlCol="0">
            <a:spAutoFit/>
          </a:bodyPr>
          <a:lstStyle/>
          <a:p>
            <a:pPr marL="34290">
              <a:lnSpc>
                <a:spcPct val="100000"/>
              </a:lnSpc>
              <a:spcAft>
                <a:spcPts val="600"/>
              </a:spcAft>
            </a:pPr>
            <a:r>
              <a:rPr sz="3550" dirty="0">
                <a:solidFill>
                  <a:srgbClr val="212122"/>
                </a:solidFill>
                <a:latin typeface="Arial" panose="020B0604020202020204" pitchFamily="34" charset="0"/>
                <a:cs typeface="Arial" panose="020B0604020202020204" pitchFamily="34" charset="0"/>
              </a:rPr>
              <a:t>Skills developed:</a:t>
            </a:r>
            <a:endParaRPr sz="3550" dirty="0">
              <a:latin typeface="Arial" panose="020B0604020202020204" pitchFamily="34" charset="0"/>
              <a:cs typeface="Arial" panose="020B0604020202020204" pitchFamily="34" charset="0"/>
            </a:endParaRPr>
          </a:p>
          <a:p>
            <a:pPr marL="34290" marR="626110">
              <a:lnSpc>
                <a:spcPct val="100000"/>
              </a:lnSpc>
              <a:spcAft>
                <a:spcPts val="1200"/>
              </a:spcAft>
            </a:pPr>
            <a:r>
              <a:rPr sz="1900" dirty="0">
                <a:solidFill>
                  <a:srgbClr val="231F20"/>
                </a:solidFill>
                <a:latin typeface="Arial" panose="020B0604020202020204" pitchFamily="34" charset="0"/>
                <a:cs typeface="Arial" panose="020B0604020202020204" pitchFamily="34" charset="0"/>
              </a:rPr>
              <a:t>Communication, co-operation, social skills, responsible citizenship, public speaking, critical thinking</a:t>
            </a:r>
            <a:endParaRPr sz="1900" dirty="0">
              <a:latin typeface="Arial" panose="020B0604020202020204" pitchFamily="34" charset="0"/>
              <a:cs typeface="Arial" panose="020B0604020202020204" pitchFamily="34" charset="0"/>
            </a:endParaRPr>
          </a:p>
          <a:p>
            <a:pPr marL="12700">
              <a:lnSpc>
                <a:spcPct val="100000"/>
              </a:lnSpc>
              <a:spcAft>
                <a:spcPts val="600"/>
              </a:spcAft>
            </a:pPr>
            <a:r>
              <a:rPr sz="3550" dirty="0">
                <a:solidFill>
                  <a:srgbClr val="212122"/>
                </a:solidFill>
                <a:latin typeface="Arial" panose="020B0604020202020204" pitchFamily="34" charset="0"/>
                <a:cs typeface="Arial" panose="020B0604020202020204" pitchFamily="34" charset="0"/>
              </a:rPr>
              <a:t>Background information:</a:t>
            </a:r>
            <a:endParaRPr sz="3550" dirty="0">
              <a:latin typeface="Arial" panose="020B0604020202020204" pitchFamily="34" charset="0"/>
              <a:cs typeface="Arial" panose="020B0604020202020204" pitchFamily="34" charset="0"/>
            </a:endParaRPr>
          </a:p>
          <a:p>
            <a:pPr marL="12700" marR="5080">
              <a:lnSpc>
                <a:spcPct val="100000"/>
              </a:lnSpc>
            </a:pPr>
            <a:r>
              <a:rPr sz="1900" dirty="0">
                <a:solidFill>
                  <a:srgbClr val="231F20"/>
                </a:solidFill>
                <a:latin typeface="Arial" panose="020B0604020202020204" pitchFamily="34" charset="0"/>
                <a:cs typeface="Arial" panose="020B0604020202020204" pitchFamily="34" charset="0"/>
              </a:rPr>
              <a:t>Building on the data collection that you introduced in Lesson 6, this activity invites your class to explore the “How you can help” section of the LPRC for Kids website (wwf.ca/lprckids) and choose an action to support wildlife and ecosystems. Students will create a class pledge for the action and promote it through the school, home and wider community. Students can act as ambassadors of the activity that they have chosen and present to other classes in their school.</a:t>
            </a:r>
            <a:endParaRPr sz="1900" dirty="0">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EE97266E-746D-252E-5A02-83A988A458E4}"/>
              </a:ext>
            </a:extLst>
          </p:cNvPr>
          <p:cNvGrpSpPr/>
          <p:nvPr/>
        </p:nvGrpSpPr>
        <p:grpSpPr>
          <a:xfrm>
            <a:off x="937980" y="0"/>
            <a:ext cx="2879090" cy="3634740"/>
            <a:chOff x="937980" y="0"/>
            <a:chExt cx="2879090" cy="3634740"/>
          </a:xfrm>
        </p:grpSpPr>
        <p:sp>
          <p:nvSpPr>
            <p:cNvPr id="44" name="object 18">
              <a:extLst>
                <a:ext uri="{FF2B5EF4-FFF2-40B4-BE49-F238E27FC236}">
                  <a16:creationId xmlns:a16="http://schemas.microsoft.com/office/drawing/2014/main" id="{8FACF753-A5AE-B21C-68F0-EFD54EE1ADA8}"/>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45" name="object 20">
              <a:extLst>
                <a:ext uri="{FF2B5EF4-FFF2-40B4-BE49-F238E27FC236}">
                  <a16:creationId xmlns:a16="http://schemas.microsoft.com/office/drawing/2014/main" id="{B8DE07F1-5A2D-C6F7-E35A-9BC988994554}"/>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46" name="object 21">
              <a:extLst>
                <a:ext uri="{FF2B5EF4-FFF2-40B4-BE49-F238E27FC236}">
                  <a16:creationId xmlns:a16="http://schemas.microsoft.com/office/drawing/2014/main" id="{BDA4C76F-738B-7375-EB16-73041819A24F}"/>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7</a:t>
              </a:r>
              <a:endParaRPr sz="11950" dirty="0">
                <a:latin typeface="Arial" panose="020B0604020202020204" pitchFamily="34" charset="0"/>
                <a:cs typeface="Arial" panose="020B0604020202020204" pitchFamily="34" charset="0"/>
              </a:endParaRPr>
            </a:p>
          </p:txBody>
        </p:sp>
      </p:grpSp>
      <p:pic>
        <p:nvPicPr>
          <p:cNvPr id="48" name="Picture 47" descr="A black background with white text&#10;&#10;Description automatically generated">
            <a:extLst>
              <a:ext uri="{FF2B5EF4-FFF2-40B4-BE49-F238E27FC236}">
                <a16:creationId xmlns:a16="http://schemas.microsoft.com/office/drawing/2014/main" id="{152ACBC9-0D7D-EF11-7367-ABC1FC96B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450" y="1450317"/>
            <a:ext cx="7148642" cy="3709099"/>
          </a:xfrm>
          <a:prstGeom prst="rect">
            <a:avLst/>
          </a:prstGeom>
        </p:spPr>
      </p:pic>
      <p:sp>
        <p:nvSpPr>
          <p:cNvPr id="49" name="object 31">
            <a:extLst>
              <a:ext uri="{FF2B5EF4-FFF2-40B4-BE49-F238E27FC236}">
                <a16:creationId xmlns:a16="http://schemas.microsoft.com/office/drawing/2014/main" id="{EB6BBC9F-3BFE-30F3-69DA-5E9956A34913}"/>
              </a:ext>
            </a:extLst>
          </p:cNvPr>
          <p:cNvSpPr txBox="1"/>
          <p:nvPr/>
        </p:nvSpPr>
        <p:spPr>
          <a:xfrm>
            <a:off x="937980" y="5362567"/>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MT"/>
                <a:cs typeface="Arial MT"/>
              </a:rPr>
              <a:t>Grade levels: four to six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2379" y="630197"/>
            <a:ext cx="19162237" cy="9547503"/>
            <a:chOff x="942379" y="630197"/>
            <a:chExt cx="19162237" cy="9547503"/>
          </a:xfrm>
        </p:grpSpPr>
        <p:pic>
          <p:nvPicPr>
            <p:cNvPr id="3" name="object 3"/>
            <p:cNvPicPr/>
            <p:nvPr/>
          </p:nvPicPr>
          <p:blipFill>
            <a:blip r:embed="rId2" cstate="print"/>
            <a:stretch>
              <a:fillRect/>
            </a:stretch>
          </p:blipFill>
          <p:spPr>
            <a:xfrm>
              <a:off x="4938771" y="1602045"/>
              <a:ext cx="14403467" cy="8575655"/>
            </a:xfrm>
            <a:prstGeom prst="rect">
              <a:avLst/>
            </a:prstGeom>
          </p:spPr>
        </p:pic>
        <p:sp>
          <p:nvSpPr>
            <p:cNvPr id="4" name="object 4"/>
            <p:cNvSpPr/>
            <p:nvPr/>
          </p:nvSpPr>
          <p:spPr>
            <a:xfrm>
              <a:off x="14053701" y="630197"/>
              <a:ext cx="6050915" cy="3578860"/>
            </a:xfrm>
            <a:custGeom>
              <a:avLst/>
              <a:gdLst/>
              <a:ahLst/>
              <a:cxnLst/>
              <a:rect l="l" t="t" r="r" b="b"/>
              <a:pathLst>
                <a:path w="6050915" h="3578860">
                  <a:moveTo>
                    <a:pt x="6050399" y="127414"/>
                  </a:moveTo>
                  <a:lnTo>
                    <a:pt x="5992372" y="142137"/>
                  </a:lnTo>
                  <a:lnTo>
                    <a:pt x="5945787" y="154883"/>
                  </a:lnTo>
                  <a:lnTo>
                    <a:pt x="5899424" y="168342"/>
                  </a:lnTo>
                  <a:lnTo>
                    <a:pt x="5853295" y="182504"/>
                  </a:lnTo>
                  <a:lnTo>
                    <a:pt x="5807409" y="197360"/>
                  </a:lnTo>
                  <a:lnTo>
                    <a:pt x="5761776" y="212901"/>
                  </a:lnTo>
                  <a:lnTo>
                    <a:pt x="5716406" y="229118"/>
                  </a:lnTo>
                  <a:lnTo>
                    <a:pt x="5671309" y="246001"/>
                  </a:lnTo>
                  <a:lnTo>
                    <a:pt x="5626495" y="263542"/>
                  </a:lnTo>
                  <a:lnTo>
                    <a:pt x="5581975" y="281731"/>
                  </a:lnTo>
                  <a:lnTo>
                    <a:pt x="5537758" y="300559"/>
                  </a:lnTo>
                  <a:lnTo>
                    <a:pt x="5493854" y="320017"/>
                  </a:lnTo>
                  <a:lnTo>
                    <a:pt x="5450273" y="340097"/>
                  </a:lnTo>
                  <a:lnTo>
                    <a:pt x="5407026" y="360788"/>
                  </a:lnTo>
                  <a:lnTo>
                    <a:pt x="5364122" y="382081"/>
                  </a:lnTo>
                  <a:lnTo>
                    <a:pt x="5321571" y="403968"/>
                  </a:lnTo>
                  <a:lnTo>
                    <a:pt x="5279384" y="426439"/>
                  </a:lnTo>
                  <a:lnTo>
                    <a:pt x="5237570" y="449486"/>
                  </a:lnTo>
                  <a:lnTo>
                    <a:pt x="5196140" y="473098"/>
                  </a:lnTo>
                  <a:lnTo>
                    <a:pt x="5155102" y="497268"/>
                  </a:lnTo>
                  <a:lnTo>
                    <a:pt x="5114469" y="521985"/>
                  </a:lnTo>
                  <a:lnTo>
                    <a:pt x="5074249" y="547240"/>
                  </a:lnTo>
                  <a:lnTo>
                    <a:pt x="5034452" y="573026"/>
                  </a:lnTo>
                  <a:lnTo>
                    <a:pt x="4995089" y="599331"/>
                  </a:lnTo>
                  <a:lnTo>
                    <a:pt x="4956169" y="626147"/>
                  </a:lnTo>
                  <a:lnTo>
                    <a:pt x="4917704" y="653466"/>
                  </a:lnTo>
                  <a:lnTo>
                    <a:pt x="4879701" y="681277"/>
                  </a:lnTo>
                  <a:lnTo>
                    <a:pt x="4842172" y="709572"/>
                  </a:lnTo>
                  <a:lnTo>
                    <a:pt x="4805127" y="738342"/>
                  </a:lnTo>
                  <a:lnTo>
                    <a:pt x="4768576" y="767577"/>
                  </a:lnTo>
                  <a:lnTo>
                    <a:pt x="4732528" y="797268"/>
                  </a:lnTo>
                  <a:lnTo>
                    <a:pt x="4696994" y="827406"/>
                  </a:lnTo>
                  <a:lnTo>
                    <a:pt x="4661984" y="857982"/>
                  </a:lnTo>
                  <a:lnTo>
                    <a:pt x="4627507" y="888987"/>
                  </a:lnTo>
                  <a:lnTo>
                    <a:pt x="4593574" y="920412"/>
                  </a:lnTo>
                  <a:lnTo>
                    <a:pt x="4560195" y="952247"/>
                  </a:lnTo>
                  <a:lnTo>
                    <a:pt x="4527380" y="984484"/>
                  </a:lnTo>
                  <a:lnTo>
                    <a:pt x="4495139" y="1017113"/>
                  </a:lnTo>
                  <a:lnTo>
                    <a:pt x="4463482" y="1050125"/>
                  </a:lnTo>
                  <a:lnTo>
                    <a:pt x="4432418" y="1083511"/>
                  </a:lnTo>
                  <a:lnTo>
                    <a:pt x="4401958" y="1117261"/>
                  </a:lnTo>
                  <a:lnTo>
                    <a:pt x="4372113" y="1151368"/>
                  </a:lnTo>
                  <a:lnTo>
                    <a:pt x="4342891" y="1185821"/>
                  </a:lnTo>
                  <a:lnTo>
                    <a:pt x="4314303" y="1220611"/>
                  </a:lnTo>
                  <a:lnTo>
                    <a:pt x="4286360" y="1255729"/>
                  </a:lnTo>
                  <a:lnTo>
                    <a:pt x="4259070" y="1291167"/>
                  </a:lnTo>
                  <a:lnTo>
                    <a:pt x="4232445" y="1326914"/>
                  </a:lnTo>
                  <a:lnTo>
                    <a:pt x="4206493" y="1362962"/>
                  </a:lnTo>
                  <a:lnTo>
                    <a:pt x="4181226" y="1399302"/>
                  </a:lnTo>
                  <a:lnTo>
                    <a:pt x="4156652" y="1435924"/>
                  </a:lnTo>
                  <a:lnTo>
                    <a:pt x="4132783" y="1472820"/>
                  </a:lnTo>
                  <a:lnTo>
                    <a:pt x="4109628" y="1509979"/>
                  </a:lnTo>
                  <a:lnTo>
                    <a:pt x="4087197" y="1547394"/>
                  </a:lnTo>
                  <a:lnTo>
                    <a:pt x="4065501" y="1585055"/>
                  </a:lnTo>
                  <a:lnTo>
                    <a:pt x="4044549" y="1622952"/>
                  </a:lnTo>
                  <a:lnTo>
                    <a:pt x="4024351" y="1661077"/>
                  </a:lnTo>
                  <a:lnTo>
                    <a:pt x="4004917" y="1699421"/>
                  </a:lnTo>
                  <a:lnTo>
                    <a:pt x="3986257" y="1737973"/>
                  </a:lnTo>
                  <a:lnTo>
                    <a:pt x="3968382" y="1776726"/>
                  </a:lnTo>
                  <a:lnTo>
                    <a:pt x="3951301" y="1815670"/>
                  </a:lnTo>
                  <a:lnTo>
                    <a:pt x="3935025" y="1854796"/>
                  </a:lnTo>
                  <a:lnTo>
                    <a:pt x="3919563" y="1894094"/>
                  </a:lnTo>
                  <a:lnTo>
                    <a:pt x="3904926" y="1933556"/>
                  </a:lnTo>
                  <a:lnTo>
                    <a:pt x="3891122" y="1973173"/>
                  </a:lnTo>
                  <a:lnTo>
                    <a:pt x="3878164" y="2012935"/>
                  </a:lnTo>
                  <a:lnTo>
                    <a:pt x="3866060" y="2052832"/>
                  </a:lnTo>
                  <a:lnTo>
                    <a:pt x="3854820" y="2092857"/>
                  </a:lnTo>
                  <a:lnTo>
                    <a:pt x="3844455" y="2133000"/>
                  </a:lnTo>
                  <a:lnTo>
                    <a:pt x="3834975" y="2173251"/>
                  </a:lnTo>
                  <a:lnTo>
                    <a:pt x="3826389" y="2213602"/>
                  </a:lnTo>
                  <a:lnTo>
                    <a:pt x="3818707" y="2254044"/>
                  </a:lnTo>
                  <a:lnTo>
                    <a:pt x="3811941" y="2294566"/>
                  </a:lnTo>
                  <a:lnTo>
                    <a:pt x="3806099" y="2335161"/>
                  </a:lnTo>
                  <a:lnTo>
                    <a:pt x="3801191" y="2375819"/>
                  </a:lnTo>
                  <a:lnTo>
                    <a:pt x="3797229" y="2416530"/>
                  </a:lnTo>
                  <a:lnTo>
                    <a:pt x="3794221" y="2457286"/>
                  </a:lnTo>
                  <a:lnTo>
                    <a:pt x="3792178" y="2498078"/>
                  </a:lnTo>
                  <a:lnTo>
                    <a:pt x="3791109" y="2538896"/>
                  </a:lnTo>
                  <a:lnTo>
                    <a:pt x="3791170" y="2589269"/>
                  </a:lnTo>
                  <a:lnTo>
                    <a:pt x="3792775" y="2638323"/>
                  </a:lnTo>
                  <a:lnTo>
                    <a:pt x="3795892" y="2686061"/>
                  </a:lnTo>
                  <a:lnTo>
                    <a:pt x="3800488" y="2732490"/>
                  </a:lnTo>
                  <a:lnTo>
                    <a:pt x="3806531" y="2777615"/>
                  </a:lnTo>
                  <a:lnTo>
                    <a:pt x="3813987" y="2821441"/>
                  </a:lnTo>
                  <a:lnTo>
                    <a:pt x="3822824" y="2863973"/>
                  </a:lnTo>
                  <a:lnTo>
                    <a:pt x="3833011" y="2905216"/>
                  </a:lnTo>
                  <a:lnTo>
                    <a:pt x="3844512" y="2945176"/>
                  </a:lnTo>
                  <a:lnTo>
                    <a:pt x="3857297" y="2983858"/>
                  </a:lnTo>
                  <a:lnTo>
                    <a:pt x="3871333" y="3021267"/>
                  </a:lnTo>
                  <a:lnTo>
                    <a:pt x="3886586" y="3057409"/>
                  </a:lnTo>
                  <a:lnTo>
                    <a:pt x="3903025" y="3092288"/>
                  </a:lnTo>
                  <a:lnTo>
                    <a:pt x="3939326" y="3158281"/>
                  </a:lnTo>
                  <a:lnTo>
                    <a:pt x="3979977" y="3219287"/>
                  </a:lnTo>
                  <a:lnTo>
                    <a:pt x="4024715" y="3275350"/>
                  </a:lnTo>
                  <a:lnTo>
                    <a:pt x="4073278" y="3326511"/>
                  </a:lnTo>
                  <a:lnTo>
                    <a:pt x="4125407" y="3372812"/>
                  </a:lnTo>
                  <a:lnTo>
                    <a:pt x="4180839" y="3414294"/>
                  </a:lnTo>
                  <a:lnTo>
                    <a:pt x="4239312" y="3451001"/>
                  </a:lnTo>
                  <a:lnTo>
                    <a:pt x="4300567" y="3482974"/>
                  </a:lnTo>
                  <a:lnTo>
                    <a:pt x="4364341" y="3510255"/>
                  </a:lnTo>
                  <a:lnTo>
                    <a:pt x="4430372" y="3532886"/>
                  </a:lnTo>
                  <a:lnTo>
                    <a:pt x="4498401" y="3550910"/>
                  </a:lnTo>
                  <a:lnTo>
                    <a:pt x="4568165" y="3564368"/>
                  </a:lnTo>
                  <a:lnTo>
                    <a:pt x="4639403" y="3573301"/>
                  </a:lnTo>
                  <a:lnTo>
                    <a:pt x="4711853" y="3577754"/>
                  </a:lnTo>
                  <a:lnTo>
                    <a:pt x="4748452" y="3578312"/>
                  </a:lnTo>
                  <a:lnTo>
                    <a:pt x="4785256" y="3577766"/>
                  </a:lnTo>
                  <a:lnTo>
                    <a:pt x="4859348" y="3573381"/>
                  </a:lnTo>
                  <a:lnTo>
                    <a:pt x="4933869" y="3564640"/>
                  </a:lnTo>
                  <a:lnTo>
                    <a:pt x="5008557" y="3551586"/>
                  </a:lnTo>
                  <a:lnTo>
                    <a:pt x="5045882" y="3543454"/>
                  </a:lnTo>
                  <a:lnTo>
                    <a:pt x="5083152" y="3534260"/>
                  </a:lnTo>
                  <a:lnTo>
                    <a:pt x="5120332" y="3524008"/>
                  </a:lnTo>
                  <a:lnTo>
                    <a:pt x="5157391" y="3512704"/>
                  </a:lnTo>
                  <a:lnTo>
                    <a:pt x="5194295" y="3500354"/>
                  </a:lnTo>
                  <a:lnTo>
                    <a:pt x="5231013" y="3486961"/>
                  </a:lnTo>
                  <a:lnTo>
                    <a:pt x="5267512" y="3472533"/>
                  </a:lnTo>
                  <a:lnTo>
                    <a:pt x="5303758" y="3457073"/>
                  </a:lnTo>
                  <a:lnTo>
                    <a:pt x="5339720" y="3440587"/>
                  </a:lnTo>
                  <a:lnTo>
                    <a:pt x="5375364" y="3423081"/>
                  </a:lnTo>
                  <a:lnTo>
                    <a:pt x="5410658" y="3404559"/>
                  </a:lnTo>
                  <a:lnTo>
                    <a:pt x="5445569" y="3385027"/>
                  </a:lnTo>
                  <a:lnTo>
                    <a:pt x="5480064" y="3364491"/>
                  </a:lnTo>
                  <a:lnTo>
                    <a:pt x="5514112" y="3342955"/>
                  </a:lnTo>
                  <a:lnTo>
                    <a:pt x="5547679" y="3320424"/>
                  </a:lnTo>
                  <a:lnTo>
                    <a:pt x="5580732" y="3296904"/>
                  </a:lnTo>
                  <a:lnTo>
                    <a:pt x="5613239" y="3272401"/>
                  </a:lnTo>
                  <a:lnTo>
                    <a:pt x="5645167" y="3246919"/>
                  </a:lnTo>
                  <a:lnTo>
                    <a:pt x="5676484" y="3220464"/>
                  </a:lnTo>
                  <a:lnTo>
                    <a:pt x="5707157" y="3193040"/>
                  </a:lnTo>
                  <a:lnTo>
                    <a:pt x="5737153" y="3164654"/>
                  </a:lnTo>
                  <a:lnTo>
                    <a:pt x="5766439" y="3135310"/>
                  </a:lnTo>
                  <a:lnTo>
                    <a:pt x="5794984" y="3105014"/>
                  </a:lnTo>
                  <a:lnTo>
                    <a:pt x="5822753" y="3073771"/>
                  </a:lnTo>
                  <a:lnTo>
                    <a:pt x="5849716" y="3041586"/>
                  </a:lnTo>
                  <a:lnTo>
                    <a:pt x="5875838" y="3008464"/>
                  </a:lnTo>
                  <a:lnTo>
                    <a:pt x="5901087" y="2974412"/>
                  </a:lnTo>
                  <a:lnTo>
                    <a:pt x="5924553" y="2940706"/>
                  </a:lnTo>
                  <a:lnTo>
                    <a:pt x="5946835" y="2906571"/>
                  </a:lnTo>
                  <a:lnTo>
                    <a:pt x="5967943" y="2872021"/>
                  </a:lnTo>
                  <a:lnTo>
                    <a:pt x="5987888" y="2837071"/>
                  </a:lnTo>
                  <a:lnTo>
                    <a:pt x="6006679" y="2801739"/>
                  </a:lnTo>
                  <a:lnTo>
                    <a:pt x="6024327" y="2766039"/>
                  </a:lnTo>
                  <a:lnTo>
                    <a:pt x="6040840" y="2729986"/>
                  </a:lnTo>
                  <a:lnTo>
                    <a:pt x="6050399" y="2707386"/>
                  </a:lnTo>
                </a:path>
                <a:path w="6050915" h="3578860">
                  <a:moveTo>
                    <a:pt x="6050399" y="1538781"/>
                  </a:moveTo>
                  <a:lnTo>
                    <a:pt x="6030367" y="1483847"/>
                  </a:lnTo>
                  <a:lnTo>
                    <a:pt x="6015064" y="1444937"/>
                  </a:lnTo>
                  <a:lnTo>
                    <a:pt x="5998966" y="1406205"/>
                  </a:lnTo>
                  <a:lnTo>
                    <a:pt x="5982084" y="1367669"/>
                  </a:lnTo>
                  <a:lnTo>
                    <a:pt x="5964428" y="1329342"/>
                  </a:lnTo>
                  <a:lnTo>
                    <a:pt x="5946006" y="1291242"/>
                  </a:lnTo>
                  <a:lnTo>
                    <a:pt x="5926831" y="1253383"/>
                  </a:lnTo>
                  <a:lnTo>
                    <a:pt x="5906910" y="1215780"/>
                  </a:lnTo>
                  <a:lnTo>
                    <a:pt x="5886255" y="1178451"/>
                  </a:lnTo>
                  <a:lnTo>
                    <a:pt x="5864875" y="1141410"/>
                  </a:lnTo>
                  <a:lnTo>
                    <a:pt x="5842780" y="1104673"/>
                  </a:lnTo>
                  <a:lnTo>
                    <a:pt x="5819981" y="1068255"/>
                  </a:lnTo>
                  <a:lnTo>
                    <a:pt x="5796486" y="1032172"/>
                  </a:lnTo>
                  <a:lnTo>
                    <a:pt x="5772307" y="996441"/>
                  </a:lnTo>
                  <a:lnTo>
                    <a:pt x="5747453" y="961075"/>
                  </a:lnTo>
                  <a:lnTo>
                    <a:pt x="5721935" y="926092"/>
                  </a:lnTo>
                  <a:lnTo>
                    <a:pt x="5695761" y="891506"/>
                  </a:lnTo>
                  <a:lnTo>
                    <a:pt x="5668942" y="857334"/>
                  </a:lnTo>
                  <a:lnTo>
                    <a:pt x="5641489" y="823590"/>
                  </a:lnTo>
                  <a:lnTo>
                    <a:pt x="5613410" y="790291"/>
                  </a:lnTo>
                  <a:lnTo>
                    <a:pt x="5584717" y="757452"/>
                  </a:lnTo>
                  <a:lnTo>
                    <a:pt x="5555418" y="725089"/>
                  </a:lnTo>
                  <a:lnTo>
                    <a:pt x="5525525" y="693217"/>
                  </a:lnTo>
                  <a:lnTo>
                    <a:pt x="5495046" y="661853"/>
                  </a:lnTo>
                  <a:lnTo>
                    <a:pt x="5463992" y="631010"/>
                  </a:lnTo>
                  <a:lnTo>
                    <a:pt x="5432374" y="600706"/>
                  </a:lnTo>
                  <a:lnTo>
                    <a:pt x="5400200" y="570956"/>
                  </a:lnTo>
                  <a:lnTo>
                    <a:pt x="5367480" y="541776"/>
                  </a:lnTo>
                  <a:lnTo>
                    <a:pt x="5334226" y="513180"/>
                  </a:lnTo>
                  <a:lnTo>
                    <a:pt x="5300447" y="485185"/>
                  </a:lnTo>
                  <a:lnTo>
                    <a:pt x="5266152" y="457807"/>
                  </a:lnTo>
                  <a:lnTo>
                    <a:pt x="5231352" y="431060"/>
                  </a:lnTo>
                  <a:lnTo>
                    <a:pt x="5196057" y="404961"/>
                  </a:lnTo>
                  <a:lnTo>
                    <a:pt x="5160276" y="379525"/>
                  </a:lnTo>
                  <a:lnTo>
                    <a:pt x="5124020" y="354768"/>
                  </a:lnTo>
                  <a:lnTo>
                    <a:pt x="5087299" y="330706"/>
                  </a:lnTo>
                  <a:lnTo>
                    <a:pt x="5050122" y="307353"/>
                  </a:lnTo>
                  <a:lnTo>
                    <a:pt x="5012500" y="284727"/>
                  </a:lnTo>
                  <a:lnTo>
                    <a:pt x="4974443" y="262841"/>
                  </a:lnTo>
                  <a:lnTo>
                    <a:pt x="4935960" y="241712"/>
                  </a:lnTo>
                  <a:lnTo>
                    <a:pt x="4897062" y="221356"/>
                  </a:lnTo>
                  <a:lnTo>
                    <a:pt x="4857758" y="201788"/>
                  </a:lnTo>
                  <a:lnTo>
                    <a:pt x="4818058" y="183024"/>
                  </a:lnTo>
                  <a:lnTo>
                    <a:pt x="4777973" y="165080"/>
                  </a:lnTo>
                  <a:lnTo>
                    <a:pt x="4737513" y="147970"/>
                  </a:lnTo>
                  <a:lnTo>
                    <a:pt x="4696687" y="131711"/>
                  </a:lnTo>
                  <a:lnTo>
                    <a:pt x="4655505" y="116318"/>
                  </a:lnTo>
                  <a:lnTo>
                    <a:pt x="4613978" y="101807"/>
                  </a:lnTo>
                  <a:lnTo>
                    <a:pt x="4572115" y="88194"/>
                  </a:lnTo>
                  <a:lnTo>
                    <a:pt x="4529926" y="75493"/>
                  </a:lnTo>
                  <a:lnTo>
                    <a:pt x="4487421" y="63722"/>
                  </a:lnTo>
                  <a:lnTo>
                    <a:pt x="4444611" y="52895"/>
                  </a:lnTo>
                  <a:lnTo>
                    <a:pt x="4401505" y="43027"/>
                  </a:lnTo>
                  <a:lnTo>
                    <a:pt x="4358114" y="34136"/>
                  </a:lnTo>
                  <a:lnTo>
                    <a:pt x="4314446" y="26236"/>
                  </a:lnTo>
                  <a:lnTo>
                    <a:pt x="4270513" y="19342"/>
                  </a:lnTo>
                  <a:lnTo>
                    <a:pt x="4226323" y="13471"/>
                  </a:lnTo>
                  <a:lnTo>
                    <a:pt x="4181888" y="8638"/>
                  </a:lnTo>
                  <a:lnTo>
                    <a:pt x="4137217" y="4859"/>
                  </a:lnTo>
                  <a:lnTo>
                    <a:pt x="4092320" y="2149"/>
                  </a:lnTo>
                  <a:lnTo>
                    <a:pt x="4047207" y="524"/>
                  </a:lnTo>
                  <a:lnTo>
                    <a:pt x="4001888" y="0"/>
                  </a:lnTo>
                  <a:lnTo>
                    <a:pt x="3945583" y="667"/>
                  </a:lnTo>
                  <a:lnTo>
                    <a:pt x="3889604" y="2576"/>
                  </a:lnTo>
                  <a:lnTo>
                    <a:pt x="3833966" y="5705"/>
                  </a:lnTo>
                  <a:lnTo>
                    <a:pt x="3778687" y="10029"/>
                  </a:lnTo>
                  <a:lnTo>
                    <a:pt x="3723783" y="15526"/>
                  </a:lnTo>
                  <a:lnTo>
                    <a:pt x="3669272" y="22172"/>
                  </a:lnTo>
                  <a:lnTo>
                    <a:pt x="3615170" y="29944"/>
                  </a:lnTo>
                  <a:lnTo>
                    <a:pt x="3561495" y="38819"/>
                  </a:lnTo>
                  <a:lnTo>
                    <a:pt x="3508262" y="48775"/>
                  </a:lnTo>
                  <a:lnTo>
                    <a:pt x="3455490" y="59786"/>
                  </a:lnTo>
                  <a:lnTo>
                    <a:pt x="3403194" y="71831"/>
                  </a:lnTo>
                  <a:lnTo>
                    <a:pt x="3351393" y="84886"/>
                  </a:lnTo>
                  <a:lnTo>
                    <a:pt x="3300101" y="98928"/>
                  </a:lnTo>
                  <a:lnTo>
                    <a:pt x="3249338" y="113934"/>
                  </a:lnTo>
                  <a:lnTo>
                    <a:pt x="3199118" y="129880"/>
                  </a:lnTo>
                  <a:lnTo>
                    <a:pt x="3149460" y="146744"/>
                  </a:lnTo>
                  <a:lnTo>
                    <a:pt x="3100380" y="164501"/>
                  </a:lnTo>
                  <a:lnTo>
                    <a:pt x="3051895" y="183130"/>
                  </a:lnTo>
                  <a:lnTo>
                    <a:pt x="3004022" y="202606"/>
                  </a:lnTo>
                  <a:lnTo>
                    <a:pt x="2956778" y="222906"/>
                  </a:lnTo>
                  <a:lnTo>
                    <a:pt x="2910179" y="244008"/>
                  </a:lnTo>
                  <a:lnTo>
                    <a:pt x="2864243" y="265888"/>
                  </a:lnTo>
                  <a:lnTo>
                    <a:pt x="2818987" y="288522"/>
                  </a:lnTo>
                  <a:lnTo>
                    <a:pt x="2774426" y="311888"/>
                  </a:lnTo>
                  <a:lnTo>
                    <a:pt x="2730579" y="335963"/>
                  </a:lnTo>
                  <a:lnTo>
                    <a:pt x="2687462" y="360723"/>
                  </a:lnTo>
                  <a:lnTo>
                    <a:pt x="2645092" y="386144"/>
                  </a:lnTo>
                  <a:lnTo>
                    <a:pt x="2603486" y="412205"/>
                  </a:lnTo>
                  <a:lnTo>
                    <a:pt x="2562660" y="438881"/>
                  </a:lnTo>
                  <a:lnTo>
                    <a:pt x="2522632" y="466149"/>
                  </a:lnTo>
                  <a:lnTo>
                    <a:pt x="2483418" y="493987"/>
                  </a:lnTo>
                  <a:lnTo>
                    <a:pt x="2445036" y="522370"/>
                  </a:lnTo>
                  <a:lnTo>
                    <a:pt x="2407502" y="551276"/>
                  </a:lnTo>
                  <a:lnTo>
                    <a:pt x="2370833" y="580682"/>
                  </a:lnTo>
                  <a:lnTo>
                    <a:pt x="2335046" y="610564"/>
                  </a:lnTo>
                  <a:lnTo>
                    <a:pt x="2300158" y="640899"/>
                  </a:lnTo>
                  <a:lnTo>
                    <a:pt x="2266185" y="671664"/>
                  </a:lnTo>
                  <a:lnTo>
                    <a:pt x="2233146" y="702835"/>
                  </a:lnTo>
                  <a:lnTo>
                    <a:pt x="2201055" y="734390"/>
                  </a:lnTo>
                  <a:lnTo>
                    <a:pt x="2169931" y="766306"/>
                  </a:lnTo>
                  <a:lnTo>
                    <a:pt x="2139791" y="798558"/>
                  </a:lnTo>
                  <a:lnTo>
                    <a:pt x="2110650" y="831124"/>
                  </a:lnTo>
                  <a:lnTo>
                    <a:pt x="2082527" y="863981"/>
                  </a:lnTo>
                  <a:lnTo>
                    <a:pt x="2055437" y="897105"/>
                  </a:lnTo>
                  <a:lnTo>
                    <a:pt x="2029398" y="930473"/>
                  </a:lnTo>
                  <a:lnTo>
                    <a:pt x="2004427" y="964062"/>
                  </a:lnTo>
                  <a:lnTo>
                    <a:pt x="1980540" y="997850"/>
                  </a:lnTo>
                  <a:lnTo>
                    <a:pt x="1957755" y="1031811"/>
                  </a:lnTo>
                  <a:lnTo>
                    <a:pt x="1936088" y="1065924"/>
                  </a:lnTo>
                  <a:lnTo>
                    <a:pt x="1915556" y="1100165"/>
                  </a:lnTo>
                  <a:lnTo>
                    <a:pt x="1896176" y="1134511"/>
                  </a:lnTo>
                  <a:lnTo>
                    <a:pt x="1877965" y="1168939"/>
                  </a:lnTo>
                  <a:lnTo>
                    <a:pt x="1860940" y="1203425"/>
                  </a:lnTo>
                  <a:lnTo>
                    <a:pt x="1830515" y="1272481"/>
                  </a:lnTo>
                  <a:lnTo>
                    <a:pt x="1805035" y="1341491"/>
                  </a:lnTo>
                  <a:lnTo>
                    <a:pt x="1784637" y="1410272"/>
                  </a:lnTo>
                  <a:lnTo>
                    <a:pt x="1769454" y="1478637"/>
                  </a:lnTo>
                  <a:lnTo>
                    <a:pt x="1759622" y="1546400"/>
                  </a:lnTo>
                  <a:lnTo>
                    <a:pt x="1755276" y="1613376"/>
                  </a:lnTo>
                  <a:lnTo>
                    <a:pt x="1756551" y="1679379"/>
                  </a:lnTo>
                  <a:lnTo>
                    <a:pt x="1765821" y="1763955"/>
                  </a:lnTo>
                  <a:lnTo>
                    <a:pt x="1773722" y="1813673"/>
                  </a:lnTo>
                  <a:lnTo>
                    <a:pt x="1782992" y="1861143"/>
                  </a:lnTo>
                  <a:lnTo>
                    <a:pt x="1793582" y="1906393"/>
                  </a:lnTo>
                  <a:lnTo>
                    <a:pt x="1805445" y="1949455"/>
                  </a:lnTo>
                  <a:lnTo>
                    <a:pt x="1818531" y="1990359"/>
                  </a:lnTo>
                  <a:lnTo>
                    <a:pt x="1832792" y="2029135"/>
                  </a:lnTo>
                  <a:lnTo>
                    <a:pt x="1848179" y="2065813"/>
                  </a:lnTo>
                  <a:lnTo>
                    <a:pt x="1864644" y="2100423"/>
                  </a:lnTo>
                  <a:lnTo>
                    <a:pt x="1900612" y="2163562"/>
                  </a:lnTo>
                  <a:lnTo>
                    <a:pt x="1940308" y="2218794"/>
                  </a:lnTo>
                  <a:lnTo>
                    <a:pt x="1983343" y="2266360"/>
                  </a:lnTo>
                  <a:lnTo>
                    <a:pt x="2029328" y="2306502"/>
                  </a:lnTo>
                  <a:lnTo>
                    <a:pt x="2077874" y="2339462"/>
                  </a:lnTo>
                  <a:lnTo>
                    <a:pt x="2128592" y="2365483"/>
                  </a:lnTo>
                  <a:lnTo>
                    <a:pt x="2181093" y="2384805"/>
                  </a:lnTo>
                  <a:lnTo>
                    <a:pt x="2234990" y="2397671"/>
                  </a:lnTo>
                  <a:lnTo>
                    <a:pt x="2289892" y="2404322"/>
                  </a:lnTo>
                  <a:lnTo>
                    <a:pt x="2317599" y="2405393"/>
                  </a:lnTo>
                  <a:lnTo>
                    <a:pt x="2345412" y="2405001"/>
                  </a:lnTo>
                  <a:lnTo>
                    <a:pt x="2401160" y="2399949"/>
                  </a:lnTo>
                  <a:lnTo>
                    <a:pt x="2456747" y="2389408"/>
                  </a:lnTo>
                  <a:lnTo>
                    <a:pt x="2511786" y="2373620"/>
                  </a:lnTo>
                  <a:lnTo>
                    <a:pt x="2565886" y="2352827"/>
                  </a:lnTo>
                  <a:lnTo>
                    <a:pt x="2618659" y="2327270"/>
                  </a:lnTo>
                  <a:lnTo>
                    <a:pt x="2669717" y="2297192"/>
                  </a:lnTo>
                  <a:lnTo>
                    <a:pt x="2718670" y="2262835"/>
                  </a:lnTo>
                  <a:lnTo>
                    <a:pt x="2765130" y="2224439"/>
                  </a:lnTo>
                  <a:lnTo>
                    <a:pt x="2808708" y="2182248"/>
                  </a:lnTo>
                  <a:lnTo>
                    <a:pt x="2849015" y="2136503"/>
                  </a:lnTo>
                  <a:lnTo>
                    <a:pt x="2885663" y="2087446"/>
                  </a:lnTo>
                  <a:lnTo>
                    <a:pt x="2918262" y="2035318"/>
                  </a:lnTo>
                  <a:lnTo>
                    <a:pt x="2946424" y="1980362"/>
                  </a:lnTo>
                  <a:lnTo>
                    <a:pt x="2969759" y="1922819"/>
                  </a:lnTo>
                  <a:lnTo>
                    <a:pt x="2987880" y="1862932"/>
                  </a:lnTo>
                  <a:lnTo>
                    <a:pt x="3000398" y="1800941"/>
                  </a:lnTo>
                  <a:lnTo>
                    <a:pt x="3006923" y="1737090"/>
                  </a:lnTo>
                  <a:lnTo>
                    <a:pt x="3007066" y="1671619"/>
                  </a:lnTo>
                  <a:lnTo>
                    <a:pt x="3000440" y="1604771"/>
                  </a:lnTo>
                  <a:lnTo>
                    <a:pt x="2986655" y="1536788"/>
                  </a:lnTo>
                  <a:lnTo>
                    <a:pt x="2962035" y="1458018"/>
                  </a:lnTo>
                  <a:lnTo>
                    <a:pt x="2945052" y="1414374"/>
                  </a:lnTo>
                  <a:lnTo>
                    <a:pt x="2926075" y="1371534"/>
                  </a:lnTo>
                  <a:lnTo>
                    <a:pt x="2905173" y="1329519"/>
                  </a:lnTo>
                  <a:lnTo>
                    <a:pt x="2882416" y="1288350"/>
                  </a:lnTo>
                  <a:lnTo>
                    <a:pt x="2857871" y="1248049"/>
                  </a:lnTo>
                  <a:lnTo>
                    <a:pt x="2831608" y="1208636"/>
                  </a:lnTo>
                  <a:lnTo>
                    <a:pt x="2803696" y="1170132"/>
                  </a:lnTo>
                  <a:lnTo>
                    <a:pt x="2774203" y="1132558"/>
                  </a:lnTo>
                  <a:lnTo>
                    <a:pt x="2743198" y="1095935"/>
                  </a:lnTo>
                  <a:lnTo>
                    <a:pt x="2710751" y="1060285"/>
                  </a:lnTo>
                  <a:lnTo>
                    <a:pt x="2676929" y="1025628"/>
                  </a:lnTo>
                  <a:lnTo>
                    <a:pt x="2641803" y="991985"/>
                  </a:lnTo>
                  <a:lnTo>
                    <a:pt x="2605440" y="959378"/>
                  </a:lnTo>
                  <a:lnTo>
                    <a:pt x="2567910" y="927826"/>
                  </a:lnTo>
                  <a:lnTo>
                    <a:pt x="2529281" y="897352"/>
                  </a:lnTo>
                  <a:lnTo>
                    <a:pt x="2489622" y="867976"/>
                  </a:lnTo>
                  <a:lnTo>
                    <a:pt x="2449002" y="839720"/>
                  </a:lnTo>
                  <a:lnTo>
                    <a:pt x="2407491" y="812603"/>
                  </a:lnTo>
                  <a:lnTo>
                    <a:pt x="2365156" y="786648"/>
                  </a:lnTo>
                  <a:lnTo>
                    <a:pt x="2322066" y="761875"/>
                  </a:lnTo>
                  <a:lnTo>
                    <a:pt x="2278291" y="738305"/>
                  </a:lnTo>
                  <a:lnTo>
                    <a:pt x="2233900" y="715959"/>
                  </a:lnTo>
                  <a:lnTo>
                    <a:pt x="2188961" y="694858"/>
                  </a:lnTo>
                  <a:lnTo>
                    <a:pt x="2143542" y="675024"/>
                  </a:lnTo>
                  <a:lnTo>
                    <a:pt x="2097714" y="656477"/>
                  </a:lnTo>
                  <a:lnTo>
                    <a:pt x="2051544" y="639238"/>
                  </a:lnTo>
                  <a:lnTo>
                    <a:pt x="2005102" y="623328"/>
                  </a:lnTo>
                  <a:lnTo>
                    <a:pt x="1958456" y="608769"/>
                  </a:lnTo>
                  <a:lnTo>
                    <a:pt x="1911676" y="595580"/>
                  </a:lnTo>
                  <a:lnTo>
                    <a:pt x="1864830" y="583784"/>
                  </a:lnTo>
                  <a:lnTo>
                    <a:pt x="1817986" y="573401"/>
                  </a:lnTo>
                  <a:lnTo>
                    <a:pt x="1771215" y="564452"/>
                  </a:lnTo>
                  <a:lnTo>
                    <a:pt x="1724584" y="556958"/>
                  </a:lnTo>
                  <a:lnTo>
                    <a:pt x="1678162" y="550940"/>
                  </a:lnTo>
                  <a:lnTo>
                    <a:pt x="1632019" y="546420"/>
                  </a:lnTo>
                  <a:lnTo>
                    <a:pt x="1586223" y="543418"/>
                  </a:lnTo>
                  <a:lnTo>
                    <a:pt x="1526035" y="541286"/>
                  </a:lnTo>
                  <a:lnTo>
                    <a:pt x="1466881" y="540823"/>
                  </a:lnTo>
                  <a:lnTo>
                    <a:pt x="1408787" y="541992"/>
                  </a:lnTo>
                  <a:lnTo>
                    <a:pt x="1351775" y="544759"/>
                  </a:lnTo>
                  <a:lnTo>
                    <a:pt x="1295870" y="549088"/>
                  </a:lnTo>
                  <a:lnTo>
                    <a:pt x="1241096" y="554945"/>
                  </a:lnTo>
                  <a:lnTo>
                    <a:pt x="1187478" y="562294"/>
                  </a:lnTo>
                  <a:lnTo>
                    <a:pt x="1135039" y="571100"/>
                  </a:lnTo>
                  <a:lnTo>
                    <a:pt x="1083803" y="581328"/>
                  </a:lnTo>
                  <a:lnTo>
                    <a:pt x="1033796" y="592943"/>
                  </a:lnTo>
                  <a:lnTo>
                    <a:pt x="985040" y="605909"/>
                  </a:lnTo>
                  <a:lnTo>
                    <a:pt x="937560" y="620191"/>
                  </a:lnTo>
                  <a:lnTo>
                    <a:pt x="891380" y="635754"/>
                  </a:lnTo>
                  <a:lnTo>
                    <a:pt x="846525" y="652564"/>
                  </a:lnTo>
                  <a:lnTo>
                    <a:pt x="803018" y="670584"/>
                  </a:lnTo>
                  <a:lnTo>
                    <a:pt x="760883" y="689780"/>
                  </a:lnTo>
                  <a:lnTo>
                    <a:pt x="720145" y="710116"/>
                  </a:lnTo>
                  <a:lnTo>
                    <a:pt x="680827" y="731558"/>
                  </a:lnTo>
                  <a:lnTo>
                    <a:pt x="642955" y="754070"/>
                  </a:lnTo>
                  <a:lnTo>
                    <a:pt x="606551" y="777617"/>
                  </a:lnTo>
                  <a:lnTo>
                    <a:pt x="571641" y="802164"/>
                  </a:lnTo>
                  <a:lnTo>
                    <a:pt x="538248" y="827675"/>
                  </a:lnTo>
                  <a:lnTo>
                    <a:pt x="506396" y="854116"/>
                  </a:lnTo>
                  <a:lnTo>
                    <a:pt x="476110" y="881451"/>
                  </a:lnTo>
                  <a:lnTo>
                    <a:pt x="447413" y="909645"/>
                  </a:lnTo>
                  <a:lnTo>
                    <a:pt x="420330" y="938664"/>
                  </a:lnTo>
                  <a:lnTo>
                    <a:pt x="394885" y="968471"/>
                  </a:lnTo>
                  <a:lnTo>
                    <a:pt x="371102" y="999031"/>
                  </a:lnTo>
                  <a:lnTo>
                    <a:pt x="349005" y="1030311"/>
                  </a:lnTo>
                  <a:lnTo>
                    <a:pt x="309967" y="1094884"/>
                  </a:lnTo>
                  <a:lnTo>
                    <a:pt x="277962" y="1161909"/>
                  </a:lnTo>
                  <a:lnTo>
                    <a:pt x="253185" y="1231104"/>
                  </a:lnTo>
                  <a:lnTo>
                    <a:pt x="235828" y="1302189"/>
                  </a:lnTo>
                  <a:lnTo>
                    <a:pt x="226085" y="1374882"/>
                  </a:lnTo>
                  <a:lnTo>
                    <a:pt x="224147" y="1448901"/>
                  </a:lnTo>
                  <a:lnTo>
                    <a:pt x="230209" y="1523966"/>
                  </a:lnTo>
                  <a:lnTo>
                    <a:pt x="236300" y="1561802"/>
                  </a:lnTo>
                  <a:lnTo>
                    <a:pt x="244463" y="1599794"/>
                  </a:lnTo>
                  <a:lnTo>
                    <a:pt x="258256" y="1648074"/>
                  </a:lnTo>
                  <a:lnTo>
                    <a:pt x="275112" y="1692247"/>
                  </a:lnTo>
                  <a:lnTo>
                    <a:pt x="294811" y="1732421"/>
                  </a:lnTo>
                  <a:lnTo>
                    <a:pt x="317128" y="1768707"/>
                  </a:lnTo>
                  <a:lnTo>
                    <a:pt x="341844" y="1801213"/>
                  </a:lnTo>
                  <a:lnTo>
                    <a:pt x="368734" y="1830049"/>
                  </a:lnTo>
                  <a:lnTo>
                    <a:pt x="397577" y="1855325"/>
                  </a:lnTo>
                  <a:lnTo>
                    <a:pt x="460232" y="1895635"/>
                  </a:lnTo>
                  <a:lnTo>
                    <a:pt x="528031" y="1923018"/>
                  </a:lnTo>
                  <a:lnTo>
                    <a:pt x="599196" y="1938352"/>
                  </a:lnTo>
                  <a:lnTo>
                    <a:pt x="671949" y="1942512"/>
                  </a:lnTo>
                  <a:lnTo>
                    <a:pt x="744511" y="1936375"/>
                  </a:lnTo>
                  <a:lnTo>
                    <a:pt x="815104" y="1920817"/>
                  </a:lnTo>
                  <a:lnTo>
                    <a:pt x="881951" y="1896715"/>
                  </a:lnTo>
                  <a:lnTo>
                    <a:pt x="943272" y="1864945"/>
                  </a:lnTo>
                  <a:lnTo>
                    <a:pt x="997291" y="1826383"/>
                  </a:lnTo>
                  <a:lnTo>
                    <a:pt x="1042228" y="1781906"/>
                  </a:lnTo>
                  <a:lnTo>
                    <a:pt x="1076306" y="1732390"/>
                  </a:lnTo>
                  <a:lnTo>
                    <a:pt x="1097746" y="1678712"/>
                  </a:lnTo>
                  <a:lnTo>
                    <a:pt x="1104771" y="1621748"/>
                  </a:lnTo>
                  <a:lnTo>
                    <a:pt x="877146" y="1108082"/>
                  </a:lnTo>
                  <a:lnTo>
                    <a:pt x="504105" y="842007"/>
                  </a:lnTo>
                  <a:lnTo>
                    <a:pt x="154591" y="729628"/>
                  </a:lnTo>
                  <a:lnTo>
                    <a:pt x="0" y="706491"/>
                  </a:lnTo>
                </a:path>
              </a:pathLst>
            </a:custGeom>
            <a:ln w="198946">
              <a:solidFill>
                <a:srgbClr val="EFEEED"/>
              </a:solidFill>
            </a:ln>
          </p:spPr>
          <p:txBody>
            <a:bodyPr wrap="square" lIns="0" tIns="0" rIns="0" bIns="0" rtlCol="0"/>
            <a:lstStyle/>
            <a:p>
              <a:endParaRPr/>
            </a:p>
          </p:txBody>
        </p:sp>
        <p:sp>
          <p:nvSpPr>
            <p:cNvPr id="5" name="object 5"/>
            <p:cNvSpPr/>
            <p:nvPr/>
          </p:nvSpPr>
          <p:spPr>
            <a:xfrm>
              <a:off x="942379" y="942379"/>
              <a:ext cx="4925060" cy="6236296"/>
            </a:xfrm>
            <a:custGeom>
              <a:avLst/>
              <a:gdLst/>
              <a:ahLst/>
              <a:cxnLst/>
              <a:rect l="l" t="t" r="r" b="b"/>
              <a:pathLst>
                <a:path w="4925060" h="5428615">
                  <a:moveTo>
                    <a:pt x="4877683" y="0"/>
                  </a:moveTo>
                  <a:lnTo>
                    <a:pt x="47118" y="0"/>
                  </a:lnTo>
                  <a:lnTo>
                    <a:pt x="28779" y="3703"/>
                  </a:lnTo>
                  <a:lnTo>
                    <a:pt x="13801" y="13801"/>
                  </a:lnTo>
                  <a:lnTo>
                    <a:pt x="3703" y="28779"/>
                  </a:lnTo>
                  <a:lnTo>
                    <a:pt x="0" y="47118"/>
                  </a:lnTo>
                  <a:lnTo>
                    <a:pt x="0" y="5380987"/>
                  </a:lnTo>
                  <a:lnTo>
                    <a:pt x="3703" y="5399327"/>
                  </a:lnTo>
                  <a:lnTo>
                    <a:pt x="13801" y="5414305"/>
                  </a:lnTo>
                  <a:lnTo>
                    <a:pt x="28779" y="5424403"/>
                  </a:lnTo>
                  <a:lnTo>
                    <a:pt x="47118" y="5428106"/>
                  </a:lnTo>
                  <a:lnTo>
                    <a:pt x="4877683" y="5428106"/>
                  </a:lnTo>
                  <a:lnTo>
                    <a:pt x="4896027" y="5424403"/>
                  </a:lnTo>
                  <a:lnTo>
                    <a:pt x="4911004" y="5414305"/>
                  </a:lnTo>
                  <a:lnTo>
                    <a:pt x="4921101" y="5399327"/>
                  </a:lnTo>
                  <a:lnTo>
                    <a:pt x="4924802" y="5380987"/>
                  </a:lnTo>
                  <a:lnTo>
                    <a:pt x="4924802" y="47118"/>
                  </a:lnTo>
                  <a:lnTo>
                    <a:pt x="4921101" y="28779"/>
                  </a:lnTo>
                  <a:lnTo>
                    <a:pt x="4911004" y="13801"/>
                  </a:lnTo>
                  <a:lnTo>
                    <a:pt x="4896027" y="3703"/>
                  </a:lnTo>
                  <a:lnTo>
                    <a:pt x="4877683" y="0"/>
                  </a:lnTo>
                  <a:close/>
                </a:path>
              </a:pathLst>
            </a:custGeom>
            <a:solidFill>
              <a:srgbClr val="027390"/>
            </a:solidFill>
          </p:spPr>
          <p:txBody>
            <a:bodyPr wrap="square" lIns="0" tIns="0" rIns="0" bIns="0" rtlCol="0"/>
            <a:lstStyle/>
            <a:p>
              <a:endParaRPr dirty="0"/>
            </a:p>
          </p:txBody>
        </p:sp>
      </p:grpSp>
      <p:sp>
        <p:nvSpPr>
          <p:cNvPr id="6" name="object 6"/>
          <p:cNvSpPr txBox="1">
            <a:spLocks noGrp="1"/>
          </p:cNvSpPr>
          <p:nvPr>
            <p:ph type="title"/>
          </p:nvPr>
        </p:nvSpPr>
        <p:spPr>
          <a:xfrm>
            <a:off x="1165274" y="1213218"/>
            <a:ext cx="4383405" cy="1012457"/>
          </a:xfrm>
          <a:prstGeom prst="rect">
            <a:avLst/>
          </a:prstGeom>
        </p:spPr>
        <p:txBody>
          <a:bodyPr vert="horz" wrap="square" lIns="0" tIns="12065" rIns="0" bIns="0" rtlCol="0">
            <a:spAutoFit/>
          </a:bodyPr>
          <a:lstStyle/>
          <a:p>
            <a:pPr marL="12700">
              <a:lnSpc>
                <a:spcPts val="3860"/>
              </a:lnSpc>
              <a:spcBef>
                <a:spcPts val="95"/>
              </a:spcBef>
            </a:pPr>
            <a:r>
              <a:rPr sz="3550" dirty="0">
                <a:solidFill>
                  <a:srgbClr val="FFFFFF"/>
                </a:solidFill>
                <a:latin typeface="Arial" panose="020B0604020202020204" pitchFamily="34" charset="0"/>
                <a:cs typeface="Arial" panose="020B0604020202020204" pitchFamily="34" charset="0"/>
              </a:rPr>
              <a:t>The importance of pledges</a:t>
            </a:r>
            <a:endParaRPr sz="3550" dirty="0">
              <a:latin typeface="Arial" panose="020B0604020202020204" pitchFamily="34" charset="0"/>
              <a:cs typeface="Arial" panose="020B0604020202020204" pitchFamily="34" charset="0"/>
            </a:endParaRPr>
          </a:p>
        </p:txBody>
      </p:sp>
      <p:sp>
        <p:nvSpPr>
          <p:cNvPr id="7" name="object 7"/>
          <p:cNvSpPr txBox="1"/>
          <p:nvPr/>
        </p:nvSpPr>
        <p:spPr>
          <a:xfrm>
            <a:off x="1165274" y="2492753"/>
            <a:ext cx="4147185" cy="4228722"/>
          </a:xfrm>
          <a:prstGeom prst="rect">
            <a:avLst/>
          </a:prstGeom>
        </p:spPr>
        <p:txBody>
          <a:bodyPr vert="horz" wrap="square" lIns="0" tIns="12700" rIns="0" bIns="0" rtlCol="0">
            <a:spAutoFit/>
          </a:bodyPr>
          <a:lstStyle/>
          <a:p>
            <a:pPr marL="12700" marR="5080">
              <a:lnSpc>
                <a:spcPct val="115700"/>
              </a:lnSpc>
              <a:spcBef>
                <a:spcPts val="100"/>
              </a:spcBef>
            </a:pPr>
            <a:r>
              <a:rPr sz="1900" b="1" dirty="0">
                <a:solidFill>
                  <a:srgbClr val="FFFFFF"/>
                </a:solidFill>
                <a:latin typeface="Arial" panose="020B0604020202020204" pitchFamily="34" charset="0"/>
                <a:cs typeface="Arial" panose="020B0604020202020204" pitchFamily="34" charset="0"/>
              </a:rPr>
              <a:t>“Pledges act as written or spoken promises asserting an individual’s dedication to a specific cause, principle or organization. They play a vital role in reinforcing shared values and establishing accountability among community members. For students, pledges offer opportunities to experience the responsibility that comes with committing to a goal or promise.”</a:t>
            </a:r>
            <a:endParaRPr sz="1900" b="1" dirty="0">
              <a:latin typeface="Arial" panose="020B0604020202020204" pitchFamily="34" charset="0"/>
              <a:cs typeface="Arial" panose="020B0604020202020204" pitchFamily="34" charset="0"/>
            </a:endParaRPr>
          </a:p>
          <a:p>
            <a:pPr marL="12700">
              <a:lnSpc>
                <a:spcPct val="100000"/>
              </a:lnSpc>
              <a:spcBef>
                <a:spcPts val="1470"/>
              </a:spcBef>
            </a:pPr>
            <a:r>
              <a:rPr sz="1900" dirty="0">
                <a:solidFill>
                  <a:srgbClr val="FFFFFF"/>
                </a:solidFill>
                <a:latin typeface="Arial" panose="020B0604020202020204" pitchFamily="34" charset="0"/>
                <a:cs typeface="Arial" panose="020B0604020202020204" pitchFamily="34" charset="0"/>
              </a:rPr>
              <a:t>Source: </a:t>
            </a:r>
            <a:r>
              <a:rPr sz="1900" dirty="0">
                <a:solidFill>
                  <a:srgbClr val="FFFFFF"/>
                </a:solidFill>
                <a:latin typeface="Arial" panose="020B0604020202020204" pitchFamily="34" charset="0"/>
                <a:cs typeface="Arial" panose="020B0604020202020204" pitchFamily="34" charset="0"/>
                <a:hlinkClick r:id="rId3"/>
              </a:rPr>
              <a:t>www.pedagogue.app</a:t>
            </a:r>
            <a:endParaRPr sz="1900" dirty="0">
              <a:latin typeface="Arial" panose="020B0604020202020204" pitchFamily="34" charset="0"/>
              <a:cs typeface="Arial" panose="020B0604020202020204" pitchFamily="34" charset="0"/>
            </a:endParaRPr>
          </a:p>
        </p:txBody>
      </p:sp>
      <p:sp>
        <p:nvSpPr>
          <p:cNvPr id="10" name="object 14">
            <a:extLst>
              <a:ext uri="{FF2B5EF4-FFF2-40B4-BE49-F238E27FC236}">
                <a16:creationId xmlns:a16="http://schemas.microsoft.com/office/drawing/2014/main" id="{467E54EA-00F9-6EE2-D0E4-F896DFA4CC38}"/>
              </a:ext>
            </a:extLst>
          </p:cNvPr>
          <p:cNvSpPr txBox="1">
            <a:spLocks noGrp="1"/>
          </p:cNvSpPr>
          <p:nvPr>
            <p:ph type="ftr" sz="quarter" idx="5"/>
          </p:nvPr>
        </p:nvSpPr>
        <p:spPr>
          <a:xfrm>
            <a:off x="88717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1" name="object 15">
            <a:extLst>
              <a:ext uri="{FF2B5EF4-FFF2-40B4-BE49-F238E27FC236}">
                <a16:creationId xmlns:a16="http://schemas.microsoft.com/office/drawing/2014/main" id="{A6C3016A-3AE1-A562-02F0-7916C728C30E}"/>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pc="-50" dirty="0">
                <a:latin typeface="Arial" panose="020B0604020202020204" pitchFamily="34" charset="0"/>
                <a:cs typeface="Arial" panose="020B0604020202020204" pitchFamily="34" charset="0"/>
              </a:rPr>
              <a:t>2</a:t>
            </a:fld>
            <a:endParaRPr spc="-5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2335" y="1931114"/>
            <a:ext cx="11256010" cy="1370330"/>
          </a:xfrm>
          <a:prstGeom prst="rect">
            <a:avLst/>
          </a:prstGeom>
        </p:spPr>
        <p:txBody>
          <a:bodyPr vert="horz" wrap="square" lIns="0" tIns="106045" rIns="0" bIns="0" rtlCol="0">
            <a:spAutoFit/>
          </a:bodyPr>
          <a:lstStyle/>
          <a:p>
            <a:pPr marL="12700" algn="just">
              <a:lnSpc>
                <a:spcPct val="100000"/>
              </a:lnSpc>
              <a:spcBef>
                <a:spcPts val="835"/>
              </a:spcBef>
            </a:pPr>
            <a:r>
              <a:rPr sz="1900" b="1" dirty="0">
                <a:solidFill>
                  <a:srgbClr val="231F20"/>
                </a:solidFill>
                <a:latin typeface="Arial" panose="020B0604020202020204" pitchFamily="34" charset="0"/>
                <a:cs typeface="Arial" panose="020B0604020202020204" pitchFamily="34" charset="0"/>
              </a:rPr>
              <a:t>TEACHER NOTE</a:t>
            </a:r>
            <a:endParaRPr sz="1900" b="1" dirty="0">
              <a:latin typeface="Arial" panose="020B0604020202020204" pitchFamily="34" charset="0"/>
              <a:cs typeface="Arial" panose="020B0604020202020204" pitchFamily="34" charset="0"/>
            </a:endParaRPr>
          </a:p>
          <a:p>
            <a:pPr marL="12700" marR="5080" algn="just">
              <a:lnSpc>
                <a:spcPct val="100000"/>
              </a:lnSpc>
              <a:spcBef>
                <a:spcPts val="740"/>
              </a:spcBef>
            </a:pPr>
            <a:r>
              <a:rPr sz="1900" i="1" dirty="0">
                <a:solidFill>
                  <a:srgbClr val="231F20"/>
                </a:solidFill>
                <a:latin typeface="Arial" panose="020B0604020202020204" pitchFamily="34" charset="0"/>
                <a:cs typeface="Arial" panose="020B0604020202020204" pitchFamily="34" charset="0"/>
              </a:rPr>
              <a:t>Read aloud this perspective by Kianna Bear-Hetherington, Water Guardian, from the </a:t>
            </a:r>
            <a:r>
              <a:rPr sz="1900" dirty="0">
                <a:solidFill>
                  <a:srgbClr val="231F20"/>
                </a:solidFill>
                <a:latin typeface="Arial" panose="020B0604020202020204" pitchFamily="34" charset="0"/>
                <a:cs typeface="Arial" panose="020B0604020202020204" pitchFamily="34" charset="0"/>
              </a:rPr>
              <a:t>Living Planet Report Canada 2025</a:t>
            </a:r>
            <a:r>
              <a:rPr sz="1900" i="1" dirty="0">
                <a:solidFill>
                  <a:srgbClr val="231F20"/>
                </a:solidFill>
                <a:latin typeface="Arial" panose="020B0604020202020204" pitchFamily="34" charset="0"/>
                <a:cs typeface="Arial" panose="020B0604020202020204" pitchFamily="34" charset="0"/>
              </a:rPr>
              <a:t>. If you have a map of Canada in your classroom, take a moment to locate Fredericton, New Brunswick.</a:t>
            </a:r>
            <a:endParaRPr sz="1900" dirty="0">
              <a:latin typeface="Arial" panose="020B0604020202020204" pitchFamily="34" charset="0"/>
              <a:cs typeface="Arial" panose="020B0604020202020204" pitchFamily="34" charset="0"/>
            </a:endParaRPr>
          </a:p>
        </p:txBody>
      </p:sp>
      <p:sp>
        <p:nvSpPr>
          <p:cNvPr id="3" name="object 3"/>
          <p:cNvSpPr/>
          <p:nvPr/>
        </p:nvSpPr>
        <p:spPr>
          <a:xfrm>
            <a:off x="1965035" y="3463386"/>
            <a:ext cx="12083415" cy="6783267"/>
          </a:xfrm>
          <a:custGeom>
            <a:avLst/>
            <a:gdLst/>
            <a:ahLst/>
            <a:cxnLst/>
            <a:rect l="l" t="t" r="r" b="b"/>
            <a:pathLst>
              <a:path w="12083415" h="6182359">
                <a:moveTo>
                  <a:pt x="12036282" y="0"/>
                </a:moveTo>
                <a:lnTo>
                  <a:pt x="47118" y="0"/>
                </a:lnTo>
                <a:lnTo>
                  <a:pt x="28779" y="3703"/>
                </a:lnTo>
                <a:lnTo>
                  <a:pt x="13801" y="13801"/>
                </a:lnTo>
                <a:lnTo>
                  <a:pt x="3703" y="28779"/>
                </a:lnTo>
                <a:lnTo>
                  <a:pt x="0" y="47118"/>
                </a:lnTo>
                <a:lnTo>
                  <a:pt x="0" y="6134891"/>
                </a:lnTo>
                <a:lnTo>
                  <a:pt x="3703" y="6153231"/>
                </a:lnTo>
                <a:lnTo>
                  <a:pt x="13801" y="6168208"/>
                </a:lnTo>
                <a:lnTo>
                  <a:pt x="28779" y="6178307"/>
                </a:lnTo>
                <a:lnTo>
                  <a:pt x="47118" y="6182010"/>
                </a:lnTo>
                <a:lnTo>
                  <a:pt x="12036282" y="6182010"/>
                </a:lnTo>
                <a:lnTo>
                  <a:pt x="12054622" y="6178307"/>
                </a:lnTo>
                <a:lnTo>
                  <a:pt x="12069599" y="6168208"/>
                </a:lnTo>
                <a:lnTo>
                  <a:pt x="12079698" y="6153231"/>
                </a:lnTo>
                <a:lnTo>
                  <a:pt x="12083401" y="6134891"/>
                </a:lnTo>
                <a:lnTo>
                  <a:pt x="12083401" y="47118"/>
                </a:lnTo>
                <a:lnTo>
                  <a:pt x="12079698" y="28779"/>
                </a:lnTo>
                <a:lnTo>
                  <a:pt x="12069599" y="13801"/>
                </a:lnTo>
                <a:lnTo>
                  <a:pt x="12054622" y="3703"/>
                </a:lnTo>
                <a:lnTo>
                  <a:pt x="12036282"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2235049" y="3748208"/>
            <a:ext cx="5302401" cy="6783267"/>
          </a:xfrm>
          <a:prstGeom prst="rect">
            <a:avLst/>
          </a:prstGeom>
        </p:spPr>
        <p:txBody>
          <a:bodyPr vert="horz" wrap="square" lIns="0" tIns="12065" rIns="0" bIns="0" rtlCol="0">
            <a:spAutoFit/>
          </a:bodyPr>
          <a:lstStyle/>
          <a:p>
            <a:pPr>
              <a:spcAft>
                <a:spcPts val="1200"/>
              </a:spcAft>
            </a:pPr>
            <a:r>
              <a:rPr lang="en-CA" sz="2000" b="1" dirty="0">
                <a:effectLst/>
                <a:latin typeface="Arial" panose="020B0604020202020204" pitchFamily="34" charset="0"/>
                <a:cs typeface="Arial" panose="020B0604020202020204" pitchFamily="34" charset="0"/>
              </a:rPr>
              <a:t>Kianna Bear-Hetherington, Water Guardian, </a:t>
            </a:r>
            <a:r>
              <a:rPr lang="en-CA" sz="2000" b="1" dirty="0" err="1">
                <a:effectLst/>
                <a:latin typeface="Arial" panose="020B0604020202020204" pitchFamily="34" charset="0"/>
                <a:cs typeface="Arial" panose="020B0604020202020204" pitchFamily="34" charset="0"/>
              </a:rPr>
              <a:t>Wolastoqey</a:t>
            </a:r>
            <a:r>
              <a:rPr lang="en-CA" sz="2000" b="1" dirty="0">
                <a:effectLst/>
                <a:latin typeface="Arial" panose="020B0604020202020204" pitchFamily="34" charset="0"/>
                <a:cs typeface="Arial" panose="020B0604020202020204" pitchFamily="34" charset="0"/>
              </a:rPr>
              <a:t> Nation </a:t>
            </a:r>
            <a:r>
              <a:rPr lang="en-CA" sz="2000" i="1" dirty="0">
                <a:effectLst/>
                <a:latin typeface="Arial" panose="020B0604020202020204" pitchFamily="34" charset="0"/>
                <a:cs typeface="Arial" panose="020B0604020202020204" pitchFamily="34" charset="0"/>
              </a:rPr>
              <a:t>(Page 24 of LPRC 2025)</a:t>
            </a:r>
            <a:endParaRPr lang="en-CA" sz="2000" dirty="0">
              <a:effectLst/>
              <a:latin typeface="Arial" panose="020B0604020202020204" pitchFamily="34" charset="0"/>
              <a:cs typeface="Arial" panose="020B0604020202020204" pitchFamily="34" charset="0"/>
            </a:endParaRPr>
          </a:p>
          <a:p>
            <a:pPr marL="361950">
              <a:spcAft>
                <a:spcPts val="1200"/>
              </a:spcAft>
            </a:pPr>
            <a:r>
              <a:rPr lang="en-CA" sz="1950" dirty="0">
                <a:effectLst/>
                <a:latin typeface="Arial" panose="020B0604020202020204" pitchFamily="34" charset="0"/>
                <a:cs typeface="Arial" panose="020B0604020202020204" pitchFamily="34" charset="0"/>
              </a:rPr>
              <a:t>Kianna Bear-Hetherington is a proud </a:t>
            </a:r>
            <a:r>
              <a:rPr lang="en-CA" sz="1950" dirty="0" err="1">
                <a:effectLst/>
                <a:latin typeface="Arial" panose="020B0604020202020204" pitchFamily="34" charset="0"/>
                <a:cs typeface="Arial" panose="020B0604020202020204" pitchFamily="34" charset="0"/>
              </a:rPr>
              <a:t>Wolastoqey</a:t>
            </a:r>
            <a:r>
              <a:rPr lang="en-CA" sz="1950" dirty="0">
                <a:effectLst/>
                <a:latin typeface="Arial" panose="020B0604020202020204" pitchFamily="34" charset="0"/>
                <a:cs typeface="Arial" panose="020B0604020202020204" pitchFamily="34" charset="0"/>
              </a:rPr>
              <a:t> woman from </a:t>
            </a:r>
            <a:r>
              <a:rPr lang="en-CA" sz="1950" dirty="0" err="1">
                <a:effectLst/>
                <a:latin typeface="Arial" panose="020B0604020202020204" pitchFamily="34" charset="0"/>
                <a:cs typeface="Arial" panose="020B0604020202020204" pitchFamily="34" charset="0"/>
              </a:rPr>
              <a:t>Sitansisk</a:t>
            </a:r>
            <a:r>
              <a:rPr lang="en-CA" sz="1950" dirty="0">
                <a:effectLst/>
                <a:latin typeface="Arial" panose="020B0604020202020204" pitchFamily="34" charset="0"/>
                <a:cs typeface="Arial" panose="020B0604020202020204" pitchFamily="34" charset="0"/>
              </a:rPr>
              <a:t>, also known as St. Mary’s First Nation, in Fredericton, NB. She grew up swimming and fishing in the lakes and rivers of her community and has always had a deep connection to the land and waters.</a:t>
            </a:r>
          </a:p>
          <a:p>
            <a:pPr marL="361950">
              <a:spcAft>
                <a:spcPts val="1200"/>
              </a:spcAft>
            </a:pPr>
            <a:r>
              <a:rPr lang="en-CA" sz="1950" dirty="0">
                <a:effectLst/>
                <a:latin typeface="Arial" panose="020B0604020202020204" pitchFamily="34" charset="0"/>
                <a:cs typeface="Arial" panose="020B0604020202020204" pitchFamily="34" charset="0"/>
              </a:rPr>
              <a:t>Listening to Elders and Knowledge Holders taught her a lot about the sacred relationship with the land and water, such as not to separate ourselves from nature — a teaching that eventually led her to work on fisheries in her community. Through her work with </a:t>
            </a:r>
            <a:r>
              <a:rPr lang="en-CA" sz="1950" dirty="0" err="1">
                <a:effectLst/>
                <a:latin typeface="Arial" panose="020B0604020202020204" pitchFamily="34" charset="0"/>
                <a:cs typeface="Arial" panose="020B0604020202020204" pitchFamily="34" charset="0"/>
              </a:rPr>
              <a:t>Wolastoqey</a:t>
            </a:r>
            <a:r>
              <a:rPr lang="en-CA" sz="1950" dirty="0">
                <a:effectLst/>
                <a:latin typeface="Arial" panose="020B0604020202020204" pitchFamily="34" charset="0"/>
                <a:cs typeface="Arial" panose="020B0604020202020204" pitchFamily="34" charset="0"/>
              </a:rPr>
              <a:t> Nation New Brunswick — the technical advisory body for the six </a:t>
            </a:r>
            <a:r>
              <a:rPr lang="en-CA" sz="1950" dirty="0" err="1">
                <a:effectLst/>
                <a:latin typeface="Arial" panose="020B0604020202020204" pitchFamily="34" charset="0"/>
                <a:cs typeface="Arial" panose="020B0604020202020204" pitchFamily="34" charset="0"/>
              </a:rPr>
              <a:t>Wolastoqey</a:t>
            </a:r>
            <a:r>
              <a:rPr lang="en-CA" sz="1950" dirty="0">
                <a:effectLst/>
                <a:latin typeface="Arial" panose="020B0604020202020204" pitchFamily="34" charset="0"/>
                <a:cs typeface="Arial" panose="020B0604020202020204" pitchFamily="34" charset="0"/>
              </a:rPr>
              <a:t> communities in the province — she has been able to deepen her understanding of her own identity.</a:t>
            </a:r>
          </a:p>
          <a:p>
            <a:pPr>
              <a:spcAft>
                <a:spcPts val="1200"/>
              </a:spcAft>
            </a:pPr>
            <a:endParaRPr lang="en-CA" sz="1900" dirty="0">
              <a:effectLst/>
              <a:latin typeface="Arial" panose="020B0604020202020204" pitchFamily="34" charset="0"/>
              <a:cs typeface="Arial" panose="020B0604020202020204" pitchFamily="34" charset="0"/>
            </a:endParaRPr>
          </a:p>
        </p:txBody>
      </p:sp>
      <p:sp>
        <p:nvSpPr>
          <p:cNvPr id="9" name="object 9"/>
          <p:cNvSpPr txBox="1"/>
          <p:nvPr/>
        </p:nvSpPr>
        <p:spPr>
          <a:xfrm>
            <a:off x="8056861" y="4573573"/>
            <a:ext cx="5720080" cy="5090496"/>
          </a:xfrm>
          <a:prstGeom prst="rect">
            <a:avLst/>
          </a:prstGeom>
        </p:spPr>
        <p:txBody>
          <a:bodyPr vert="horz" wrap="square" lIns="0" tIns="12065" rIns="0" bIns="0" rtlCol="0">
            <a:spAutoFit/>
          </a:bodyPr>
          <a:lstStyle/>
          <a:p>
            <a:pPr>
              <a:spcBef>
                <a:spcPts val="1200"/>
              </a:spcBef>
              <a:spcAft>
                <a:spcPts val="1200"/>
              </a:spcAft>
            </a:pPr>
            <a:r>
              <a:rPr lang="en-CA" sz="2000" b="1" dirty="0">
                <a:solidFill>
                  <a:srgbClr val="000000"/>
                </a:solidFill>
                <a:effectLst/>
                <a:latin typeface="Arial" panose="020B0604020202020204" pitchFamily="34" charset="0"/>
                <a:cs typeface="Arial" panose="020B0604020202020204" pitchFamily="34" charset="0"/>
              </a:rPr>
              <a:t>Kianna: </a:t>
            </a:r>
            <a:r>
              <a:rPr lang="en-CA" sz="2000" b="1" i="1" dirty="0">
                <a:solidFill>
                  <a:srgbClr val="2E3092"/>
                </a:solidFill>
                <a:effectLst/>
                <a:latin typeface="Arial" panose="020B0604020202020204" pitchFamily="34" charset="0"/>
                <a:cs typeface="Arial" panose="020B0604020202020204" pitchFamily="34" charset="0"/>
              </a:rPr>
              <a:t>I know that these animals and medicines are a part of the balance in our ecosystem, and also deeply tied to our way of life. I am worried about how climate change and all these industrial activities and the continued disruption of our land and waters will really affect their populations in the future.</a:t>
            </a:r>
            <a:endParaRPr lang="en-CA" sz="2000" dirty="0">
              <a:solidFill>
                <a:srgbClr val="2E3092"/>
              </a:solidFill>
              <a:effectLst/>
              <a:latin typeface="Arial" panose="020B0604020202020204" pitchFamily="34" charset="0"/>
              <a:cs typeface="Arial" panose="020B0604020202020204" pitchFamily="34" charset="0"/>
            </a:endParaRPr>
          </a:p>
          <a:p>
            <a:pPr>
              <a:spcAft>
                <a:spcPts val="1200"/>
              </a:spcAft>
            </a:pPr>
            <a:r>
              <a:rPr lang="en-CA" sz="2000" b="1" i="1" dirty="0">
                <a:solidFill>
                  <a:srgbClr val="2E3092"/>
                </a:solidFill>
                <a:effectLst/>
                <a:latin typeface="Arial" panose="020B0604020202020204" pitchFamily="34" charset="0"/>
                <a:cs typeface="Arial" panose="020B0604020202020204" pitchFamily="34" charset="0"/>
              </a:rPr>
              <a:t>When we work to heal the waters, we’re not only healing the land but also our communities. My role is about ensuring that future generations will be able to connect with the land and waters and wildlife the way we always have. How much we’ve gone through as people and how much we’re still fighting for our inherent and treaty rights is what keeps me going in the work that I do for my nation.</a:t>
            </a:r>
            <a:endParaRPr lang="en-CA" sz="2000" dirty="0">
              <a:solidFill>
                <a:srgbClr val="2E3092"/>
              </a:solidFill>
              <a:effectLst/>
              <a:latin typeface="Arial" panose="020B0604020202020204" pitchFamily="34" charset="0"/>
              <a:cs typeface="Arial" panose="020B0604020202020204" pitchFamily="34" charset="0"/>
            </a:endParaRPr>
          </a:p>
        </p:txBody>
      </p:sp>
      <p:sp>
        <p:nvSpPr>
          <p:cNvPr id="11" name="object 11"/>
          <p:cNvSpPr txBox="1"/>
          <p:nvPr/>
        </p:nvSpPr>
        <p:spPr>
          <a:xfrm>
            <a:off x="15246869" y="3410147"/>
            <a:ext cx="3805554" cy="5622052"/>
          </a:xfrm>
          <a:prstGeom prst="rect">
            <a:avLst/>
          </a:prstGeom>
        </p:spPr>
        <p:txBody>
          <a:bodyPr vert="horz" wrap="square" lIns="0" tIns="198120" rIns="0" bIns="0" rtlCol="0">
            <a:spAutoFit/>
          </a:bodyPr>
          <a:lstStyle/>
          <a:p>
            <a:pPr marL="12700">
              <a:spcAft>
                <a:spcPts val="1200"/>
              </a:spcAft>
            </a:pPr>
            <a:r>
              <a:rPr lang="en-CA" sz="3600" b="1" dirty="0">
                <a:solidFill>
                  <a:srgbClr val="231F20"/>
                </a:solidFill>
                <a:latin typeface="Arial" panose="020B0604020202020204" pitchFamily="34" charset="0"/>
                <a:cs typeface="Arial" panose="020B0604020202020204" pitchFamily="34" charset="0"/>
              </a:rPr>
              <a:t>Follow-up questions</a:t>
            </a:r>
            <a:endParaRPr lang="en-CA" sz="3600" b="1" dirty="0">
              <a:latin typeface="Arial" panose="020B0604020202020204" pitchFamily="34" charset="0"/>
              <a:cs typeface="Arial" panose="020B0604020202020204" pitchFamily="34" charset="0"/>
            </a:endParaRPr>
          </a:p>
          <a:p>
            <a:pPr marL="295275" marR="28575" indent="-283210">
              <a:lnSpc>
                <a:spcPct val="100000"/>
              </a:lnSpc>
              <a:spcBef>
                <a:spcPts val="775"/>
              </a:spcBef>
              <a:buChar char="•"/>
              <a:tabLst>
                <a:tab pos="295275" algn="l"/>
              </a:tabLst>
            </a:pPr>
            <a:r>
              <a:rPr sz="1900" b="1" dirty="0">
                <a:solidFill>
                  <a:srgbClr val="231F20"/>
                </a:solidFill>
                <a:latin typeface="Arial" panose="020B0604020202020204" pitchFamily="34" charset="0"/>
                <a:cs typeface="Arial" panose="020B0604020202020204" pitchFamily="34" charset="0"/>
              </a:rPr>
              <a:t>Observation and connection: </a:t>
            </a:r>
            <a:r>
              <a:rPr sz="1900" dirty="0">
                <a:solidFill>
                  <a:srgbClr val="231F20"/>
                </a:solidFill>
                <a:latin typeface="Arial" panose="020B0604020202020204" pitchFamily="34" charset="0"/>
                <a:cs typeface="Arial" panose="020B0604020202020204" pitchFamily="34" charset="0"/>
              </a:rPr>
              <a:t>What connections does Kianna describe between the land</a:t>
            </a:r>
            <a:r>
              <a:rPr lang="fr-CA" sz="1900" dirty="0">
                <a:solidFill>
                  <a:srgbClr val="231F20"/>
                </a:solidFill>
                <a:latin typeface="Arial" panose="020B0604020202020204" pitchFamily="34" charset="0"/>
                <a:cs typeface="Arial" panose="020B0604020202020204" pitchFamily="34" charset="0"/>
              </a:rPr>
              <a:t>,</a:t>
            </a:r>
            <a:r>
              <a:rPr sz="1900" dirty="0">
                <a:solidFill>
                  <a:srgbClr val="231F20"/>
                </a:solidFill>
                <a:latin typeface="Arial" panose="020B0604020202020204" pitchFamily="34" charset="0"/>
                <a:cs typeface="Arial" panose="020B0604020202020204" pitchFamily="34" charset="0"/>
              </a:rPr>
              <a:t> animals and people?</a:t>
            </a:r>
            <a:endParaRPr sz="1900" dirty="0">
              <a:latin typeface="Arial" panose="020B0604020202020204" pitchFamily="34" charset="0"/>
              <a:cs typeface="Arial" panose="020B0604020202020204" pitchFamily="34" charset="0"/>
            </a:endParaRPr>
          </a:p>
          <a:p>
            <a:pPr marL="295275" marR="5080" indent="-283210">
              <a:lnSpc>
                <a:spcPct val="100000"/>
              </a:lnSpc>
              <a:spcBef>
                <a:spcPts val="725"/>
              </a:spcBef>
              <a:buChar char="•"/>
              <a:tabLst>
                <a:tab pos="295275" algn="l"/>
              </a:tabLst>
            </a:pPr>
            <a:r>
              <a:rPr sz="1900" b="1" dirty="0">
                <a:solidFill>
                  <a:srgbClr val="231F20"/>
                </a:solidFill>
                <a:latin typeface="Arial" panose="020B0604020202020204" pitchFamily="34" charset="0"/>
                <a:cs typeface="Arial" panose="020B0604020202020204" pitchFamily="34" charset="0"/>
              </a:rPr>
              <a:t>Reflection and impact: </a:t>
            </a:r>
            <a:r>
              <a:rPr sz="1900" dirty="0">
                <a:solidFill>
                  <a:srgbClr val="231F20"/>
                </a:solidFill>
                <a:latin typeface="Arial" panose="020B0604020202020204" pitchFamily="34" charset="0"/>
                <a:cs typeface="Arial" panose="020B0604020202020204" pitchFamily="34" charset="0"/>
              </a:rPr>
              <a:t>Why is protecting the land and water important for both ecosystems and communities?</a:t>
            </a:r>
            <a:endParaRPr sz="1900" dirty="0">
              <a:latin typeface="Arial" panose="020B0604020202020204" pitchFamily="34" charset="0"/>
              <a:cs typeface="Arial" panose="020B0604020202020204" pitchFamily="34" charset="0"/>
            </a:endParaRPr>
          </a:p>
          <a:p>
            <a:pPr marL="295275" marR="101600" indent="-283210">
              <a:lnSpc>
                <a:spcPct val="100000"/>
              </a:lnSpc>
              <a:spcBef>
                <a:spcPts val="725"/>
              </a:spcBef>
              <a:buChar char="•"/>
              <a:tabLst>
                <a:tab pos="295275" algn="l"/>
              </a:tabLst>
            </a:pPr>
            <a:r>
              <a:rPr sz="1900" b="1" dirty="0">
                <a:solidFill>
                  <a:srgbClr val="231F20"/>
                </a:solidFill>
                <a:latin typeface="Arial" panose="020B0604020202020204" pitchFamily="34" charset="0"/>
                <a:cs typeface="Arial" panose="020B0604020202020204" pitchFamily="34" charset="0"/>
              </a:rPr>
              <a:t>Critical thinking / future- oriented: </a:t>
            </a:r>
            <a:r>
              <a:rPr sz="1900" dirty="0">
                <a:solidFill>
                  <a:srgbClr val="231F20"/>
                </a:solidFill>
                <a:latin typeface="Arial" panose="020B0604020202020204" pitchFamily="34" charset="0"/>
                <a:cs typeface="Arial" panose="020B0604020202020204" pitchFamily="34" charset="0"/>
              </a:rPr>
              <a:t>What can people do today to help ensure future generations can connect with the land and wildlife?</a:t>
            </a:r>
            <a:endParaRPr sz="1900" dirty="0">
              <a:latin typeface="Arial" panose="020B0604020202020204" pitchFamily="34" charset="0"/>
              <a:cs typeface="Arial" panose="020B0604020202020204" pitchFamily="34" charset="0"/>
            </a:endParaRPr>
          </a:p>
        </p:txBody>
      </p:sp>
      <p:sp>
        <p:nvSpPr>
          <p:cNvPr id="20" name="object 5" descr="$PPTXTitle">
            <a:extLst>
              <a:ext uri="{FF2B5EF4-FFF2-40B4-BE49-F238E27FC236}">
                <a16:creationId xmlns:a16="http://schemas.microsoft.com/office/drawing/2014/main" id="{8CACAD5F-4AF8-4732-945F-D1A0F7DBBDC5}"/>
              </a:ext>
            </a:extLst>
          </p:cNvPr>
          <p:cNvSpPr txBox="1">
            <a:spLocks/>
          </p:cNvSpPr>
          <p:nvPr/>
        </p:nvSpPr>
        <p:spPr>
          <a:xfrm>
            <a:off x="0" y="761136"/>
            <a:ext cx="20104100" cy="940001"/>
          </a:xfrm>
          <a:prstGeom prst="rect">
            <a:avLst/>
          </a:prstGeom>
        </p:spPr>
        <p:txBody>
          <a:bodyPr vert="horz" wrap="square" lIns="0" tIns="16510" rIns="0" bIns="0" rtlCol="0">
            <a:spAutoFit/>
          </a:bodyPr>
          <a:lstStyle>
            <a:lvl1pPr>
              <a:defRPr>
                <a:latin typeface="+mj-lt"/>
                <a:ea typeface="+mj-ea"/>
                <a:cs typeface="+mj-cs"/>
              </a:defRPr>
            </a:lvl1pPr>
          </a:lstStyle>
          <a:p>
            <a:pPr marL="12700" algn="ctr">
              <a:spcBef>
                <a:spcPts val="130"/>
              </a:spcBef>
            </a:pPr>
            <a:r>
              <a:rPr lang="en-CA" sz="6000" b="1" dirty="0">
                <a:solidFill>
                  <a:srgbClr val="292899"/>
                </a:solidFill>
                <a:latin typeface="Arial" panose="020B0604020202020204" pitchFamily="34" charset="0"/>
                <a:cs typeface="Arial" panose="020B0604020202020204" pitchFamily="34" charset="0"/>
              </a:rPr>
              <a:t>Indigenous perspectives:</a:t>
            </a:r>
          </a:p>
        </p:txBody>
      </p:sp>
      <p:sp>
        <p:nvSpPr>
          <p:cNvPr id="23" name="object 14">
            <a:extLst>
              <a:ext uri="{FF2B5EF4-FFF2-40B4-BE49-F238E27FC236}">
                <a16:creationId xmlns:a16="http://schemas.microsoft.com/office/drawing/2014/main" id="{58E433AB-AE35-1C46-BEA3-DA6791068987}"/>
              </a:ext>
            </a:extLst>
          </p:cNvPr>
          <p:cNvSpPr txBox="1">
            <a:spLocks noGrp="1"/>
          </p:cNvSpPr>
          <p:nvPr>
            <p:ph type="ftr" sz="quarter" idx="5"/>
          </p:nvPr>
        </p:nvSpPr>
        <p:spPr>
          <a:xfrm>
            <a:off x="88717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24" name="object 15">
            <a:extLst>
              <a:ext uri="{FF2B5EF4-FFF2-40B4-BE49-F238E27FC236}">
                <a16:creationId xmlns:a16="http://schemas.microsoft.com/office/drawing/2014/main" id="{739DC107-8E06-663F-65D4-4460EBA3AFC6}"/>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dirty="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pic>
        <p:nvPicPr>
          <p:cNvPr id="5" name="Picture 4" descr="A yellow spiral on a black background&#10;&#10;Description automatically generated">
            <a:extLst>
              <a:ext uri="{FF2B5EF4-FFF2-40B4-BE49-F238E27FC236}">
                <a16:creationId xmlns:a16="http://schemas.microsoft.com/office/drawing/2014/main" id="{3A67CE43-BB08-58CA-DEC7-8302EC919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450" y="840196"/>
            <a:ext cx="3380800" cy="781879"/>
          </a:xfrm>
          <a:prstGeom prst="rect">
            <a:avLst/>
          </a:prstGeom>
        </p:spPr>
      </p:pic>
      <p:pic>
        <p:nvPicPr>
          <p:cNvPr id="6" name="Picture 5" descr="A yellow spiral on a black background&#10;&#10;Description automatically generated">
            <a:extLst>
              <a:ext uri="{FF2B5EF4-FFF2-40B4-BE49-F238E27FC236}">
                <a16:creationId xmlns:a16="http://schemas.microsoft.com/office/drawing/2014/main" id="{83ACFAC2-80BF-E5E2-6D7F-884D7945C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900850" y="919258"/>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929679" y="3117921"/>
            <a:ext cx="942317"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728F"/>
                </a:solidFill>
                <a:latin typeface="Arial" panose="020B0604020202020204" pitchFamily="34" charset="0"/>
                <a:cs typeface="Arial" panose="020B0604020202020204" pitchFamily="34" charset="0"/>
              </a:rPr>
              <a:t>Step 1</a:t>
            </a:r>
          </a:p>
        </p:txBody>
      </p:sp>
      <p:sp>
        <p:nvSpPr>
          <p:cNvPr id="3" name="object 3"/>
          <p:cNvSpPr txBox="1"/>
          <p:nvPr/>
        </p:nvSpPr>
        <p:spPr>
          <a:xfrm>
            <a:off x="1872058" y="3170276"/>
            <a:ext cx="4983480" cy="3493770"/>
          </a:xfrm>
          <a:prstGeom prst="rect">
            <a:avLst/>
          </a:prstGeom>
        </p:spPr>
        <p:txBody>
          <a:bodyPr vert="horz" wrap="square" lIns="0" tIns="12065" rIns="0" bIns="0" rtlCol="0">
            <a:spAutoFit/>
          </a:bodyPr>
          <a:lstStyle/>
          <a:p>
            <a:pPr marL="12700" marR="361315">
              <a:lnSpc>
                <a:spcPct val="100000"/>
              </a:lnSpc>
              <a:spcBef>
                <a:spcPts val="95"/>
              </a:spcBef>
            </a:pPr>
            <a:r>
              <a:rPr sz="1900" dirty="0">
                <a:solidFill>
                  <a:srgbClr val="212122"/>
                </a:solidFill>
                <a:latin typeface="Microsoft Sans Serif"/>
                <a:cs typeface="Microsoft Sans Serif"/>
              </a:rPr>
              <a:t>Highlight</a:t>
            </a:r>
            <a:r>
              <a:rPr sz="1900" spc="105" dirty="0">
                <a:solidFill>
                  <a:srgbClr val="212122"/>
                </a:solidFill>
                <a:latin typeface="Microsoft Sans Serif"/>
                <a:cs typeface="Microsoft Sans Serif"/>
              </a:rPr>
              <a:t> </a:t>
            </a:r>
            <a:r>
              <a:rPr sz="1900" dirty="0">
                <a:solidFill>
                  <a:srgbClr val="212122"/>
                </a:solidFill>
                <a:latin typeface="Microsoft Sans Serif"/>
                <a:cs typeface="Microsoft Sans Serif"/>
              </a:rPr>
              <a:t>all</a:t>
            </a:r>
            <a:r>
              <a:rPr sz="1900" spc="110" dirty="0">
                <a:solidFill>
                  <a:srgbClr val="212122"/>
                </a:solidFill>
                <a:latin typeface="Microsoft Sans Serif"/>
                <a:cs typeface="Microsoft Sans Serif"/>
              </a:rPr>
              <a:t> </a:t>
            </a:r>
            <a:r>
              <a:rPr sz="1900" spc="85" dirty="0">
                <a:solidFill>
                  <a:srgbClr val="212122"/>
                </a:solidFill>
                <a:latin typeface="Microsoft Sans Serif"/>
                <a:cs typeface="Microsoft Sans Serif"/>
              </a:rPr>
              <a:t>of</a:t>
            </a:r>
            <a:r>
              <a:rPr sz="1900" spc="110" dirty="0">
                <a:solidFill>
                  <a:srgbClr val="212122"/>
                </a:solidFill>
                <a:latin typeface="Microsoft Sans Serif"/>
                <a:cs typeface="Microsoft Sans Serif"/>
              </a:rPr>
              <a:t> </a:t>
            </a:r>
            <a:r>
              <a:rPr sz="1900" spc="75" dirty="0">
                <a:solidFill>
                  <a:srgbClr val="212122"/>
                </a:solidFill>
                <a:latin typeface="Microsoft Sans Serif"/>
                <a:cs typeface="Microsoft Sans Serif"/>
              </a:rPr>
              <a:t>the</a:t>
            </a:r>
            <a:r>
              <a:rPr sz="1900" spc="110" dirty="0">
                <a:solidFill>
                  <a:srgbClr val="212122"/>
                </a:solidFill>
                <a:latin typeface="Microsoft Sans Serif"/>
                <a:cs typeface="Microsoft Sans Serif"/>
              </a:rPr>
              <a:t> </a:t>
            </a:r>
            <a:r>
              <a:rPr sz="1900" dirty="0">
                <a:solidFill>
                  <a:srgbClr val="212122"/>
                </a:solidFill>
                <a:latin typeface="Microsoft Sans Serif"/>
                <a:cs typeface="Microsoft Sans Serif"/>
              </a:rPr>
              <a:t>excellent</a:t>
            </a:r>
            <a:r>
              <a:rPr sz="1900" spc="110" dirty="0">
                <a:solidFill>
                  <a:srgbClr val="212122"/>
                </a:solidFill>
                <a:latin typeface="Microsoft Sans Serif"/>
                <a:cs typeface="Microsoft Sans Serif"/>
              </a:rPr>
              <a:t> </a:t>
            </a:r>
            <a:r>
              <a:rPr sz="1900" spc="90" dirty="0">
                <a:solidFill>
                  <a:srgbClr val="212122"/>
                </a:solidFill>
                <a:latin typeface="Microsoft Sans Serif"/>
                <a:cs typeface="Microsoft Sans Serif"/>
              </a:rPr>
              <a:t>effort</a:t>
            </a:r>
            <a:r>
              <a:rPr sz="1900" spc="105" dirty="0">
                <a:solidFill>
                  <a:srgbClr val="212122"/>
                </a:solidFill>
                <a:latin typeface="Microsoft Sans Serif"/>
                <a:cs typeface="Microsoft Sans Serif"/>
              </a:rPr>
              <a:t> </a:t>
            </a:r>
            <a:r>
              <a:rPr sz="1900" spc="70" dirty="0">
                <a:solidFill>
                  <a:srgbClr val="212122"/>
                </a:solidFill>
                <a:latin typeface="Microsoft Sans Serif"/>
                <a:cs typeface="Microsoft Sans Serif"/>
              </a:rPr>
              <a:t>that </a:t>
            </a:r>
            <a:r>
              <a:rPr sz="1900" spc="75" dirty="0">
                <a:solidFill>
                  <a:srgbClr val="212122"/>
                </a:solidFill>
                <a:latin typeface="Microsoft Sans Serif"/>
                <a:cs typeface="Microsoft Sans Serif"/>
              </a:rPr>
              <a:t>the</a:t>
            </a:r>
            <a:r>
              <a:rPr sz="1900" spc="35" dirty="0">
                <a:solidFill>
                  <a:srgbClr val="212122"/>
                </a:solidFill>
                <a:latin typeface="Microsoft Sans Serif"/>
                <a:cs typeface="Microsoft Sans Serif"/>
              </a:rPr>
              <a:t> </a:t>
            </a:r>
            <a:r>
              <a:rPr sz="1900" spc="60" dirty="0">
                <a:solidFill>
                  <a:srgbClr val="212122"/>
                </a:solidFill>
                <a:latin typeface="Microsoft Sans Serif"/>
                <a:cs typeface="Microsoft Sans Serif"/>
              </a:rPr>
              <a:t>students</a:t>
            </a:r>
            <a:r>
              <a:rPr sz="1900" spc="35" dirty="0">
                <a:solidFill>
                  <a:srgbClr val="212122"/>
                </a:solidFill>
                <a:latin typeface="Microsoft Sans Serif"/>
                <a:cs typeface="Microsoft Sans Serif"/>
              </a:rPr>
              <a:t> </a:t>
            </a:r>
            <a:r>
              <a:rPr sz="1900" dirty="0">
                <a:solidFill>
                  <a:srgbClr val="212122"/>
                </a:solidFill>
                <a:latin typeface="Microsoft Sans Serif"/>
                <a:cs typeface="Microsoft Sans Serif"/>
              </a:rPr>
              <a:t>have</a:t>
            </a:r>
            <a:r>
              <a:rPr sz="1900" spc="35" dirty="0">
                <a:solidFill>
                  <a:srgbClr val="212122"/>
                </a:solidFill>
                <a:latin typeface="Microsoft Sans Serif"/>
                <a:cs typeface="Microsoft Sans Serif"/>
              </a:rPr>
              <a:t> </a:t>
            </a:r>
            <a:r>
              <a:rPr sz="1900" dirty="0">
                <a:solidFill>
                  <a:srgbClr val="212122"/>
                </a:solidFill>
                <a:latin typeface="Microsoft Sans Serif"/>
                <a:cs typeface="Microsoft Sans Serif"/>
              </a:rPr>
              <a:t>been</a:t>
            </a:r>
            <a:r>
              <a:rPr sz="1900" spc="35" dirty="0">
                <a:solidFill>
                  <a:srgbClr val="212122"/>
                </a:solidFill>
                <a:latin typeface="Microsoft Sans Serif"/>
                <a:cs typeface="Microsoft Sans Serif"/>
              </a:rPr>
              <a:t> </a:t>
            </a:r>
            <a:r>
              <a:rPr sz="1900" spc="80" dirty="0">
                <a:solidFill>
                  <a:srgbClr val="212122"/>
                </a:solidFill>
                <a:latin typeface="Microsoft Sans Serif"/>
                <a:cs typeface="Microsoft Sans Serif"/>
              </a:rPr>
              <a:t>putting</a:t>
            </a:r>
            <a:r>
              <a:rPr sz="1900" spc="35" dirty="0">
                <a:solidFill>
                  <a:srgbClr val="212122"/>
                </a:solidFill>
                <a:latin typeface="Microsoft Sans Serif"/>
                <a:cs typeface="Microsoft Sans Serif"/>
              </a:rPr>
              <a:t> </a:t>
            </a:r>
            <a:r>
              <a:rPr sz="1900" spc="90" dirty="0">
                <a:solidFill>
                  <a:srgbClr val="212122"/>
                </a:solidFill>
                <a:latin typeface="Microsoft Sans Serif"/>
                <a:cs typeface="Microsoft Sans Serif"/>
              </a:rPr>
              <a:t>into</a:t>
            </a:r>
            <a:r>
              <a:rPr sz="1900" spc="35" dirty="0">
                <a:solidFill>
                  <a:srgbClr val="212122"/>
                </a:solidFill>
                <a:latin typeface="Microsoft Sans Serif"/>
                <a:cs typeface="Microsoft Sans Serif"/>
              </a:rPr>
              <a:t> </a:t>
            </a:r>
            <a:r>
              <a:rPr sz="1900" spc="70" dirty="0">
                <a:solidFill>
                  <a:srgbClr val="212122"/>
                </a:solidFill>
                <a:latin typeface="Microsoft Sans Serif"/>
                <a:cs typeface="Microsoft Sans Serif"/>
              </a:rPr>
              <a:t>their</a:t>
            </a:r>
            <a:endParaRPr sz="1900" dirty="0">
              <a:latin typeface="Microsoft Sans Serif"/>
              <a:cs typeface="Microsoft Sans Serif"/>
            </a:endParaRPr>
          </a:p>
          <a:p>
            <a:pPr marL="12700" marR="8890">
              <a:lnSpc>
                <a:spcPts val="2280"/>
              </a:lnSpc>
              <a:spcBef>
                <a:spcPts val="65"/>
              </a:spcBef>
            </a:pPr>
            <a:r>
              <a:rPr sz="1900" dirty="0">
                <a:solidFill>
                  <a:srgbClr val="212122"/>
                </a:solidFill>
                <a:latin typeface="Microsoft Sans Serif"/>
                <a:cs typeface="Microsoft Sans Serif"/>
              </a:rPr>
              <a:t>“Mission:</a:t>
            </a:r>
            <a:r>
              <a:rPr sz="1900" spc="75" dirty="0">
                <a:solidFill>
                  <a:srgbClr val="212122"/>
                </a:solidFill>
                <a:latin typeface="Microsoft Sans Serif"/>
                <a:cs typeface="Microsoft Sans Serif"/>
              </a:rPr>
              <a:t> </a:t>
            </a:r>
            <a:r>
              <a:rPr sz="1900" dirty="0">
                <a:solidFill>
                  <a:srgbClr val="212122"/>
                </a:solidFill>
                <a:latin typeface="Microsoft Sans Serif"/>
                <a:cs typeface="Microsoft Sans Serif"/>
              </a:rPr>
              <a:t>Explore</a:t>
            </a:r>
            <a:r>
              <a:rPr sz="1900" spc="75" dirty="0">
                <a:solidFill>
                  <a:srgbClr val="212122"/>
                </a:solidFill>
                <a:latin typeface="Microsoft Sans Serif"/>
                <a:cs typeface="Microsoft Sans Serif"/>
              </a:rPr>
              <a:t> </a:t>
            </a:r>
            <a:r>
              <a:rPr sz="1900" spc="110" dirty="0">
                <a:solidFill>
                  <a:srgbClr val="212122"/>
                </a:solidFill>
                <a:latin typeface="Microsoft Sans Serif"/>
                <a:cs typeface="Microsoft Sans Serif"/>
              </a:rPr>
              <a:t>to</a:t>
            </a:r>
            <a:r>
              <a:rPr sz="1900" spc="75" dirty="0">
                <a:solidFill>
                  <a:srgbClr val="212122"/>
                </a:solidFill>
                <a:latin typeface="Microsoft Sans Serif"/>
                <a:cs typeface="Microsoft Sans Serif"/>
              </a:rPr>
              <a:t> </a:t>
            </a:r>
            <a:r>
              <a:rPr sz="1900" dirty="0">
                <a:solidFill>
                  <a:srgbClr val="212122"/>
                </a:solidFill>
                <a:latin typeface="Microsoft Sans Serif"/>
                <a:cs typeface="Microsoft Sans Serif"/>
              </a:rPr>
              <a:t>Restore”</a:t>
            </a:r>
            <a:r>
              <a:rPr sz="1900" spc="75" dirty="0">
                <a:solidFill>
                  <a:srgbClr val="212122"/>
                </a:solidFill>
                <a:latin typeface="Microsoft Sans Serif"/>
                <a:cs typeface="Microsoft Sans Serif"/>
              </a:rPr>
              <a:t> </a:t>
            </a:r>
            <a:r>
              <a:rPr sz="1900" dirty="0">
                <a:solidFill>
                  <a:srgbClr val="212122"/>
                </a:solidFill>
                <a:latin typeface="Microsoft Sans Serif"/>
                <a:cs typeface="Microsoft Sans Serif"/>
              </a:rPr>
              <a:t>lessons.</a:t>
            </a:r>
            <a:r>
              <a:rPr sz="1900" spc="75" dirty="0">
                <a:solidFill>
                  <a:srgbClr val="212122"/>
                </a:solidFill>
                <a:latin typeface="Microsoft Sans Serif"/>
                <a:cs typeface="Microsoft Sans Serif"/>
              </a:rPr>
              <a:t> </a:t>
            </a:r>
            <a:r>
              <a:rPr sz="1900" dirty="0">
                <a:solidFill>
                  <a:srgbClr val="212122"/>
                </a:solidFill>
                <a:latin typeface="Microsoft Sans Serif"/>
                <a:cs typeface="Microsoft Sans Serif"/>
              </a:rPr>
              <a:t>At</a:t>
            </a:r>
            <a:r>
              <a:rPr sz="1900" spc="75" dirty="0">
                <a:solidFill>
                  <a:srgbClr val="212122"/>
                </a:solidFill>
                <a:latin typeface="Microsoft Sans Serif"/>
                <a:cs typeface="Microsoft Sans Serif"/>
              </a:rPr>
              <a:t> </a:t>
            </a:r>
            <a:r>
              <a:rPr sz="1900" spc="35" dirty="0">
                <a:solidFill>
                  <a:srgbClr val="212122"/>
                </a:solidFill>
                <a:latin typeface="Microsoft Sans Serif"/>
                <a:cs typeface="Microsoft Sans Serif"/>
              </a:rPr>
              <a:t>this </a:t>
            </a:r>
            <a:r>
              <a:rPr sz="1900" spc="70" dirty="0">
                <a:solidFill>
                  <a:srgbClr val="212122"/>
                </a:solidFill>
                <a:latin typeface="Microsoft Sans Serif"/>
                <a:cs typeface="Microsoft Sans Serif"/>
              </a:rPr>
              <a:t>point,</a:t>
            </a:r>
            <a:r>
              <a:rPr sz="1900" spc="45" dirty="0">
                <a:solidFill>
                  <a:srgbClr val="212122"/>
                </a:solidFill>
                <a:latin typeface="Microsoft Sans Serif"/>
                <a:cs typeface="Microsoft Sans Serif"/>
              </a:rPr>
              <a:t> </a:t>
            </a:r>
            <a:r>
              <a:rPr sz="1900" spc="60" dirty="0">
                <a:solidFill>
                  <a:srgbClr val="212122"/>
                </a:solidFill>
                <a:latin typeface="Microsoft Sans Serif"/>
                <a:cs typeface="Microsoft Sans Serif"/>
              </a:rPr>
              <a:t>they</a:t>
            </a:r>
            <a:r>
              <a:rPr sz="1900" spc="45" dirty="0">
                <a:solidFill>
                  <a:srgbClr val="212122"/>
                </a:solidFill>
                <a:latin typeface="Microsoft Sans Serif"/>
                <a:cs typeface="Microsoft Sans Serif"/>
              </a:rPr>
              <a:t> </a:t>
            </a:r>
            <a:r>
              <a:rPr sz="1900" dirty="0">
                <a:solidFill>
                  <a:srgbClr val="212122"/>
                </a:solidFill>
                <a:latin typeface="Microsoft Sans Serif"/>
                <a:cs typeface="Microsoft Sans Serif"/>
              </a:rPr>
              <a:t>have</a:t>
            </a:r>
            <a:r>
              <a:rPr sz="1900" spc="50" dirty="0">
                <a:solidFill>
                  <a:srgbClr val="212122"/>
                </a:solidFill>
                <a:latin typeface="Microsoft Sans Serif"/>
                <a:cs typeface="Microsoft Sans Serif"/>
              </a:rPr>
              <a:t> </a:t>
            </a:r>
            <a:r>
              <a:rPr sz="1900" dirty="0">
                <a:solidFill>
                  <a:srgbClr val="212122"/>
                </a:solidFill>
                <a:latin typeface="Microsoft Sans Serif"/>
                <a:cs typeface="Microsoft Sans Serif"/>
              </a:rPr>
              <a:t>learned</a:t>
            </a:r>
            <a:r>
              <a:rPr sz="1900" spc="45" dirty="0">
                <a:solidFill>
                  <a:srgbClr val="212122"/>
                </a:solidFill>
                <a:latin typeface="Microsoft Sans Serif"/>
                <a:cs typeface="Microsoft Sans Serif"/>
              </a:rPr>
              <a:t> </a:t>
            </a:r>
            <a:r>
              <a:rPr sz="1900" dirty="0">
                <a:solidFill>
                  <a:srgbClr val="212122"/>
                </a:solidFill>
                <a:latin typeface="Microsoft Sans Serif"/>
                <a:cs typeface="Microsoft Sans Serif"/>
              </a:rPr>
              <a:t>a</a:t>
            </a:r>
            <a:r>
              <a:rPr sz="1900" spc="45" dirty="0">
                <a:solidFill>
                  <a:srgbClr val="212122"/>
                </a:solidFill>
                <a:latin typeface="Microsoft Sans Serif"/>
                <a:cs typeface="Microsoft Sans Serif"/>
              </a:rPr>
              <a:t> </a:t>
            </a:r>
            <a:r>
              <a:rPr sz="1900" spc="80" dirty="0">
                <a:solidFill>
                  <a:srgbClr val="212122"/>
                </a:solidFill>
                <a:latin typeface="Microsoft Sans Serif"/>
                <a:cs typeface="Microsoft Sans Serif"/>
              </a:rPr>
              <a:t>lot</a:t>
            </a:r>
            <a:r>
              <a:rPr sz="1900" spc="50" dirty="0">
                <a:solidFill>
                  <a:srgbClr val="212122"/>
                </a:solidFill>
                <a:latin typeface="Microsoft Sans Serif"/>
                <a:cs typeface="Microsoft Sans Serif"/>
              </a:rPr>
              <a:t> </a:t>
            </a:r>
            <a:r>
              <a:rPr sz="1900" spc="75" dirty="0">
                <a:solidFill>
                  <a:srgbClr val="212122"/>
                </a:solidFill>
                <a:latin typeface="Microsoft Sans Serif"/>
                <a:cs typeface="Microsoft Sans Serif"/>
              </a:rPr>
              <a:t>about</a:t>
            </a:r>
            <a:r>
              <a:rPr sz="1900" spc="45" dirty="0">
                <a:solidFill>
                  <a:srgbClr val="212122"/>
                </a:solidFill>
                <a:latin typeface="Microsoft Sans Serif"/>
                <a:cs typeface="Microsoft Sans Serif"/>
              </a:rPr>
              <a:t> </a:t>
            </a:r>
            <a:r>
              <a:rPr sz="1900" spc="55" dirty="0">
                <a:solidFill>
                  <a:srgbClr val="212122"/>
                </a:solidFill>
                <a:latin typeface="Microsoft Sans Serif"/>
                <a:cs typeface="Microsoft Sans Serif"/>
              </a:rPr>
              <a:t>how</a:t>
            </a:r>
            <a:endParaRPr sz="1900" dirty="0">
              <a:latin typeface="Microsoft Sans Serif"/>
              <a:cs typeface="Microsoft Sans Serif"/>
            </a:endParaRPr>
          </a:p>
          <a:p>
            <a:pPr marL="12700">
              <a:lnSpc>
                <a:spcPts val="2195"/>
              </a:lnSpc>
            </a:pPr>
            <a:r>
              <a:rPr sz="1900" spc="110" dirty="0">
                <a:solidFill>
                  <a:srgbClr val="212122"/>
                </a:solidFill>
                <a:latin typeface="Microsoft Sans Serif"/>
                <a:cs typeface="Microsoft Sans Serif"/>
              </a:rPr>
              <a:t>to</a:t>
            </a:r>
            <a:r>
              <a:rPr sz="1900" spc="80" dirty="0">
                <a:solidFill>
                  <a:srgbClr val="212122"/>
                </a:solidFill>
                <a:latin typeface="Microsoft Sans Serif"/>
                <a:cs typeface="Microsoft Sans Serif"/>
              </a:rPr>
              <a:t> </a:t>
            </a:r>
            <a:r>
              <a:rPr sz="1900" spc="55" dirty="0">
                <a:solidFill>
                  <a:srgbClr val="212122"/>
                </a:solidFill>
                <a:latin typeface="Microsoft Sans Serif"/>
                <a:cs typeface="Microsoft Sans Serif"/>
              </a:rPr>
              <a:t>help</a:t>
            </a:r>
            <a:r>
              <a:rPr sz="1900" spc="80" dirty="0">
                <a:solidFill>
                  <a:srgbClr val="212122"/>
                </a:solidFill>
                <a:latin typeface="Microsoft Sans Serif"/>
                <a:cs typeface="Microsoft Sans Serif"/>
              </a:rPr>
              <a:t> </a:t>
            </a:r>
            <a:r>
              <a:rPr sz="1900" dirty="0">
                <a:solidFill>
                  <a:srgbClr val="212122"/>
                </a:solidFill>
                <a:latin typeface="Microsoft Sans Serif"/>
                <a:cs typeface="Microsoft Sans Serif"/>
              </a:rPr>
              <a:t>wildlife,</a:t>
            </a:r>
            <a:r>
              <a:rPr sz="1900" spc="80" dirty="0">
                <a:solidFill>
                  <a:srgbClr val="212122"/>
                </a:solidFill>
                <a:latin typeface="Microsoft Sans Serif"/>
                <a:cs typeface="Microsoft Sans Serif"/>
              </a:rPr>
              <a:t> </a:t>
            </a:r>
            <a:r>
              <a:rPr sz="1900" spc="50" dirty="0">
                <a:solidFill>
                  <a:srgbClr val="212122"/>
                </a:solidFill>
                <a:latin typeface="Microsoft Sans Serif"/>
                <a:cs typeface="Microsoft Sans Serif"/>
              </a:rPr>
              <a:t>and</a:t>
            </a:r>
            <a:r>
              <a:rPr sz="1900" spc="80" dirty="0">
                <a:solidFill>
                  <a:srgbClr val="212122"/>
                </a:solidFill>
                <a:latin typeface="Microsoft Sans Serif"/>
                <a:cs typeface="Microsoft Sans Serif"/>
              </a:rPr>
              <a:t> </a:t>
            </a:r>
            <a:r>
              <a:rPr sz="1900" spc="90" dirty="0">
                <a:solidFill>
                  <a:srgbClr val="212122"/>
                </a:solidFill>
                <a:latin typeface="Microsoft Sans Serif"/>
                <a:cs typeface="Microsoft Sans Serif"/>
              </a:rPr>
              <a:t>that</a:t>
            </a:r>
            <a:r>
              <a:rPr sz="1900" spc="85" dirty="0">
                <a:solidFill>
                  <a:srgbClr val="212122"/>
                </a:solidFill>
                <a:latin typeface="Microsoft Sans Serif"/>
                <a:cs typeface="Microsoft Sans Serif"/>
              </a:rPr>
              <a:t> </a:t>
            </a:r>
            <a:r>
              <a:rPr sz="1900" dirty="0">
                <a:solidFill>
                  <a:srgbClr val="212122"/>
                </a:solidFill>
                <a:latin typeface="Microsoft Sans Serif"/>
                <a:cs typeface="Microsoft Sans Serif"/>
              </a:rPr>
              <a:t>even</a:t>
            </a:r>
            <a:r>
              <a:rPr sz="1900" spc="80" dirty="0">
                <a:solidFill>
                  <a:srgbClr val="212122"/>
                </a:solidFill>
                <a:latin typeface="Microsoft Sans Serif"/>
                <a:cs typeface="Microsoft Sans Serif"/>
              </a:rPr>
              <a:t> </a:t>
            </a:r>
            <a:r>
              <a:rPr sz="1900" dirty="0">
                <a:solidFill>
                  <a:srgbClr val="212122"/>
                </a:solidFill>
                <a:latin typeface="Microsoft Sans Serif"/>
                <a:cs typeface="Microsoft Sans Serif"/>
              </a:rPr>
              <a:t>small</a:t>
            </a:r>
            <a:r>
              <a:rPr sz="1900" spc="80" dirty="0">
                <a:solidFill>
                  <a:srgbClr val="212122"/>
                </a:solidFill>
                <a:latin typeface="Microsoft Sans Serif"/>
                <a:cs typeface="Microsoft Sans Serif"/>
              </a:rPr>
              <a:t> </a:t>
            </a:r>
            <a:r>
              <a:rPr sz="1900" spc="-10" dirty="0">
                <a:solidFill>
                  <a:srgbClr val="212122"/>
                </a:solidFill>
                <a:latin typeface="Microsoft Sans Serif"/>
                <a:cs typeface="Microsoft Sans Serif"/>
              </a:rPr>
              <a:t>steps</a:t>
            </a:r>
            <a:endParaRPr sz="1900" dirty="0">
              <a:latin typeface="Microsoft Sans Serif"/>
              <a:cs typeface="Microsoft Sans Serif"/>
            </a:endParaRPr>
          </a:p>
          <a:p>
            <a:pPr marL="12700" marR="5080">
              <a:lnSpc>
                <a:spcPts val="2280"/>
              </a:lnSpc>
              <a:spcBef>
                <a:spcPts val="70"/>
              </a:spcBef>
            </a:pPr>
            <a:r>
              <a:rPr sz="1900" spc="55" dirty="0">
                <a:solidFill>
                  <a:srgbClr val="212122"/>
                </a:solidFill>
                <a:latin typeface="Microsoft Sans Serif"/>
                <a:cs typeface="Microsoft Sans Serif"/>
              </a:rPr>
              <a:t>taken</a:t>
            </a:r>
            <a:r>
              <a:rPr sz="1900" spc="30" dirty="0">
                <a:solidFill>
                  <a:srgbClr val="212122"/>
                </a:solidFill>
                <a:latin typeface="Microsoft Sans Serif"/>
                <a:cs typeface="Microsoft Sans Serif"/>
              </a:rPr>
              <a:t> </a:t>
            </a:r>
            <a:r>
              <a:rPr sz="1900" spc="65" dirty="0">
                <a:solidFill>
                  <a:srgbClr val="212122"/>
                </a:solidFill>
                <a:latin typeface="Microsoft Sans Serif"/>
                <a:cs typeface="Microsoft Sans Serif"/>
              </a:rPr>
              <a:t>together</a:t>
            </a:r>
            <a:r>
              <a:rPr sz="1900" spc="30" dirty="0">
                <a:solidFill>
                  <a:srgbClr val="212122"/>
                </a:solidFill>
                <a:latin typeface="Microsoft Sans Serif"/>
                <a:cs typeface="Microsoft Sans Serif"/>
              </a:rPr>
              <a:t> </a:t>
            </a:r>
            <a:r>
              <a:rPr sz="1900" dirty="0">
                <a:solidFill>
                  <a:srgbClr val="212122"/>
                </a:solidFill>
                <a:latin typeface="Microsoft Sans Serif"/>
                <a:cs typeface="Microsoft Sans Serif"/>
              </a:rPr>
              <a:t>can</a:t>
            </a:r>
            <a:r>
              <a:rPr sz="1900" spc="35" dirty="0">
                <a:solidFill>
                  <a:srgbClr val="212122"/>
                </a:solidFill>
                <a:latin typeface="Microsoft Sans Serif"/>
                <a:cs typeface="Microsoft Sans Serif"/>
              </a:rPr>
              <a:t> </a:t>
            </a:r>
            <a:r>
              <a:rPr sz="1900" dirty="0">
                <a:solidFill>
                  <a:srgbClr val="212122"/>
                </a:solidFill>
                <a:latin typeface="Microsoft Sans Serif"/>
                <a:cs typeface="Microsoft Sans Serif"/>
              </a:rPr>
              <a:t>make</a:t>
            </a:r>
            <a:r>
              <a:rPr sz="1900" spc="30" dirty="0">
                <a:solidFill>
                  <a:srgbClr val="212122"/>
                </a:solidFill>
                <a:latin typeface="Microsoft Sans Serif"/>
                <a:cs typeface="Microsoft Sans Serif"/>
              </a:rPr>
              <a:t> </a:t>
            </a:r>
            <a:r>
              <a:rPr sz="1900" dirty="0">
                <a:solidFill>
                  <a:srgbClr val="212122"/>
                </a:solidFill>
                <a:latin typeface="Microsoft Sans Serif"/>
                <a:cs typeface="Microsoft Sans Serif"/>
              </a:rPr>
              <a:t>a</a:t>
            </a:r>
            <a:r>
              <a:rPr sz="1900" spc="35" dirty="0">
                <a:solidFill>
                  <a:srgbClr val="212122"/>
                </a:solidFill>
                <a:latin typeface="Microsoft Sans Serif"/>
                <a:cs typeface="Microsoft Sans Serif"/>
              </a:rPr>
              <a:t> </a:t>
            </a:r>
            <a:r>
              <a:rPr sz="1900" spc="65" dirty="0">
                <a:solidFill>
                  <a:srgbClr val="212122"/>
                </a:solidFill>
                <a:latin typeface="Microsoft Sans Serif"/>
                <a:cs typeface="Microsoft Sans Serif"/>
              </a:rPr>
              <a:t>tremendous </a:t>
            </a:r>
            <a:r>
              <a:rPr sz="1900" spc="10" dirty="0">
                <a:solidFill>
                  <a:srgbClr val="212122"/>
                </a:solidFill>
                <a:latin typeface="Microsoft Sans Serif"/>
                <a:cs typeface="Microsoft Sans Serif"/>
              </a:rPr>
              <a:t>difference.</a:t>
            </a:r>
            <a:r>
              <a:rPr sz="1900" spc="85" dirty="0">
                <a:solidFill>
                  <a:srgbClr val="212122"/>
                </a:solidFill>
                <a:latin typeface="Microsoft Sans Serif"/>
                <a:cs typeface="Microsoft Sans Serif"/>
              </a:rPr>
              <a:t> </a:t>
            </a:r>
            <a:r>
              <a:rPr sz="1900" spc="10" dirty="0">
                <a:solidFill>
                  <a:srgbClr val="212122"/>
                </a:solidFill>
                <a:latin typeface="Microsoft Sans Serif"/>
                <a:cs typeface="Microsoft Sans Serif"/>
              </a:rPr>
              <a:t>Remind</a:t>
            </a:r>
            <a:r>
              <a:rPr sz="1900" spc="85" dirty="0">
                <a:solidFill>
                  <a:srgbClr val="212122"/>
                </a:solidFill>
                <a:latin typeface="Microsoft Sans Serif"/>
                <a:cs typeface="Microsoft Sans Serif"/>
              </a:rPr>
              <a:t> </a:t>
            </a:r>
            <a:r>
              <a:rPr sz="1900" spc="95" dirty="0">
                <a:solidFill>
                  <a:srgbClr val="212122"/>
                </a:solidFill>
                <a:latin typeface="Microsoft Sans Serif"/>
                <a:cs typeface="Microsoft Sans Serif"/>
              </a:rPr>
              <a:t>them</a:t>
            </a:r>
            <a:r>
              <a:rPr sz="1900" spc="85" dirty="0">
                <a:solidFill>
                  <a:srgbClr val="212122"/>
                </a:solidFill>
                <a:latin typeface="Microsoft Sans Serif"/>
                <a:cs typeface="Microsoft Sans Serif"/>
              </a:rPr>
              <a:t> </a:t>
            </a:r>
            <a:r>
              <a:rPr sz="1900" spc="90" dirty="0">
                <a:solidFill>
                  <a:srgbClr val="212122"/>
                </a:solidFill>
                <a:latin typeface="Microsoft Sans Serif"/>
                <a:cs typeface="Microsoft Sans Serif"/>
              </a:rPr>
              <a:t>that</a:t>
            </a:r>
            <a:r>
              <a:rPr sz="1900" spc="85" dirty="0">
                <a:solidFill>
                  <a:srgbClr val="212122"/>
                </a:solidFill>
                <a:latin typeface="Microsoft Sans Serif"/>
                <a:cs typeface="Microsoft Sans Serif"/>
              </a:rPr>
              <a:t> </a:t>
            </a:r>
            <a:r>
              <a:rPr sz="1900" spc="65" dirty="0">
                <a:solidFill>
                  <a:srgbClr val="212122"/>
                </a:solidFill>
                <a:latin typeface="Microsoft Sans Serif"/>
                <a:cs typeface="Microsoft Sans Serif"/>
              </a:rPr>
              <a:t>humans</a:t>
            </a:r>
            <a:r>
              <a:rPr sz="1900" spc="90" dirty="0">
                <a:solidFill>
                  <a:srgbClr val="212122"/>
                </a:solidFill>
                <a:latin typeface="Microsoft Sans Serif"/>
                <a:cs typeface="Microsoft Sans Serif"/>
              </a:rPr>
              <a:t> </a:t>
            </a:r>
            <a:r>
              <a:rPr sz="1900" spc="-20" dirty="0">
                <a:solidFill>
                  <a:srgbClr val="212122"/>
                </a:solidFill>
                <a:latin typeface="Microsoft Sans Serif"/>
                <a:cs typeface="Microsoft Sans Serif"/>
              </a:rPr>
              <a:t>feel </a:t>
            </a:r>
            <a:r>
              <a:rPr sz="1900" spc="85" dirty="0">
                <a:solidFill>
                  <a:srgbClr val="212122"/>
                </a:solidFill>
                <a:latin typeface="Microsoft Sans Serif"/>
                <a:cs typeface="Microsoft Sans Serif"/>
              </a:rPr>
              <a:t>better</a:t>
            </a:r>
            <a:r>
              <a:rPr sz="1900" spc="55" dirty="0">
                <a:solidFill>
                  <a:srgbClr val="212122"/>
                </a:solidFill>
                <a:latin typeface="Microsoft Sans Serif"/>
                <a:cs typeface="Microsoft Sans Serif"/>
              </a:rPr>
              <a:t> </a:t>
            </a:r>
            <a:r>
              <a:rPr sz="1900" spc="65" dirty="0">
                <a:solidFill>
                  <a:srgbClr val="212122"/>
                </a:solidFill>
                <a:latin typeface="Microsoft Sans Serif"/>
                <a:cs typeface="Microsoft Sans Serif"/>
              </a:rPr>
              <a:t>when</a:t>
            </a:r>
            <a:r>
              <a:rPr sz="1900" spc="60" dirty="0">
                <a:solidFill>
                  <a:srgbClr val="212122"/>
                </a:solidFill>
                <a:latin typeface="Microsoft Sans Serif"/>
                <a:cs typeface="Microsoft Sans Serif"/>
              </a:rPr>
              <a:t> </a:t>
            </a:r>
            <a:r>
              <a:rPr sz="1900" spc="55" dirty="0">
                <a:solidFill>
                  <a:srgbClr val="212122"/>
                </a:solidFill>
                <a:latin typeface="Microsoft Sans Serif"/>
                <a:cs typeface="Microsoft Sans Serif"/>
              </a:rPr>
              <a:t>they </a:t>
            </a:r>
            <a:r>
              <a:rPr sz="1900" dirty="0">
                <a:solidFill>
                  <a:srgbClr val="212122"/>
                </a:solidFill>
                <a:latin typeface="Microsoft Sans Serif"/>
                <a:cs typeface="Microsoft Sans Serif"/>
              </a:rPr>
              <a:t>take</a:t>
            </a:r>
            <a:r>
              <a:rPr sz="1900" spc="55" dirty="0">
                <a:solidFill>
                  <a:srgbClr val="212122"/>
                </a:solidFill>
                <a:latin typeface="Microsoft Sans Serif"/>
                <a:cs typeface="Microsoft Sans Serif"/>
              </a:rPr>
              <a:t> </a:t>
            </a:r>
            <a:r>
              <a:rPr sz="1900" dirty="0">
                <a:solidFill>
                  <a:srgbClr val="212122"/>
                </a:solidFill>
                <a:latin typeface="Microsoft Sans Serif"/>
                <a:cs typeface="Microsoft Sans Serif"/>
              </a:rPr>
              <a:t>action</a:t>
            </a:r>
            <a:r>
              <a:rPr sz="1900" spc="60" dirty="0">
                <a:solidFill>
                  <a:srgbClr val="212122"/>
                </a:solidFill>
                <a:latin typeface="Microsoft Sans Serif"/>
                <a:cs typeface="Microsoft Sans Serif"/>
              </a:rPr>
              <a:t> </a:t>
            </a:r>
            <a:r>
              <a:rPr sz="1900" spc="110" dirty="0">
                <a:solidFill>
                  <a:srgbClr val="212122"/>
                </a:solidFill>
                <a:latin typeface="Microsoft Sans Serif"/>
                <a:cs typeface="Microsoft Sans Serif"/>
              </a:rPr>
              <a:t>to</a:t>
            </a:r>
            <a:r>
              <a:rPr sz="1900" spc="55" dirty="0">
                <a:solidFill>
                  <a:srgbClr val="212122"/>
                </a:solidFill>
                <a:latin typeface="Microsoft Sans Serif"/>
                <a:cs typeface="Microsoft Sans Serif"/>
              </a:rPr>
              <a:t> help</a:t>
            </a:r>
            <a:r>
              <a:rPr sz="1900" spc="60" dirty="0">
                <a:solidFill>
                  <a:srgbClr val="212122"/>
                </a:solidFill>
                <a:latin typeface="Microsoft Sans Serif"/>
                <a:cs typeface="Microsoft Sans Serif"/>
              </a:rPr>
              <a:t> </a:t>
            </a:r>
            <a:r>
              <a:rPr sz="1900" spc="40" dirty="0">
                <a:solidFill>
                  <a:srgbClr val="212122"/>
                </a:solidFill>
                <a:latin typeface="Microsoft Sans Serif"/>
                <a:cs typeface="Microsoft Sans Serif"/>
              </a:rPr>
              <a:t>others. </a:t>
            </a:r>
            <a:r>
              <a:rPr sz="1900" dirty="0">
                <a:solidFill>
                  <a:srgbClr val="212122"/>
                </a:solidFill>
                <a:latin typeface="Microsoft Sans Serif"/>
                <a:cs typeface="Microsoft Sans Serif"/>
              </a:rPr>
              <a:t>You</a:t>
            </a:r>
            <a:r>
              <a:rPr sz="1900" spc="20" dirty="0">
                <a:solidFill>
                  <a:srgbClr val="212122"/>
                </a:solidFill>
                <a:latin typeface="Microsoft Sans Serif"/>
                <a:cs typeface="Microsoft Sans Serif"/>
              </a:rPr>
              <a:t> </a:t>
            </a:r>
            <a:r>
              <a:rPr sz="1900" dirty="0">
                <a:solidFill>
                  <a:srgbClr val="212122"/>
                </a:solidFill>
                <a:latin typeface="Microsoft Sans Serif"/>
                <a:cs typeface="Microsoft Sans Serif"/>
              </a:rPr>
              <a:t>can</a:t>
            </a:r>
            <a:r>
              <a:rPr sz="1900" spc="25" dirty="0">
                <a:solidFill>
                  <a:srgbClr val="212122"/>
                </a:solidFill>
                <a:latin typeface="Microsoft Sans Serif"/>
                <a:cs typeface="Microsoft Sans Serif"/>
              </a:rPr>
              <a:t> </a:t>
            </a:r>
            <a:r>
              <a:rPr sz="1900" spc="85" dirty="0">
                <a:solidFill>
                  <a:srgbClr val="212122"/>
                </a:solidFill>
                <a:latin typeface="Microsoft Sans Serif"/>
                <a:cs typeface="Microsoft Sans Serif"/>
              </a:rPr>
              <a:t>do</a:t>
            </a:r>
            <a:r>
              <a:rPr sz="1900" spc="25" dirty="0">
                <a:solidFill>
                  <a:srgbClr val="212122"/>
                </a:solidFill>
                <a:latin typeface="Microsoft Sans Serif"/>
                <a:cs typeface="Microsoft Sans Serif"/>
              </a:rPr>
              <a:t> </a:t>
            </a:r>
            <a:r>
              <a:rPr sz="1900" dirty="0">
                <a:solidFill>
                  <a:srgbClr val="212122"/>
                </a:solidFill>
                <a:latin typeface="Microsoft Sans Serif"/>
                <a:cs typeface="Microsoft Sans Serif"/>
              </a:rPr>
              <a:t>a</a:t>
            </a:r>
            <a:r>
              <a:rPr sz="1900" spc="25" dirty="0">
                <a:solidFill>
                  <a:srgbClr val="212122"/>
                </a:solidFill>
                <a:latin typeface="Microsoft Sans Serif"/>
                <a:cs typeface="Microsoft Sans Serif"/>
              </a:rPr>
              <a:t> </a:t>
            </a:r>
            <a:r>
              <a:rPr sz="1900" dirty="0">
                <a:solidFill>
                  <a:srgbClr val="212122"/>
                </a:solidFill>
                <a:latin typeface="Microsoft Sans Serif"/>
                <a:cs typeface="Microsoft Sans Serif"/>
              </a:rPr>
              <a:t>quick</a:t>
            </a:r>
            <a:r>
              <a:rPr sz="1900" spc="25" dirty="0">
                <a:solidFill>
                  <a:srgbClr val="212122"/>
                </a:solidFill>
                <a:latin typeface="Microsoft Sans Serif"/>
                <a:cs typeface="Microsoft Sans Serif"/>
              </a:rPr>
              <a:t> </a:t>
            </a:r>
            <a:r>
              <a:rPr sz="1900" dirty="0">
                <a:solidFill>
                  <a:srgbClr val="212122"/>
                </a:solidFill>
                <a:latin typeface="Microsoft Sans Serif"/>
                <a:cs typeface="Microsoft Sans Serif"/>
              </a:rPr>
              <a:t>check-in</a:t>
            </a:r>
            <a:r>
              <a:rPr sz="1900" spc="25" dirty="0">
                <a:solidFill>
                  <a:srgbClr val="212122"/>
                </a:solidFill>
                <a:latin typeface="Microsoft Sans Serif"/>
                <a:cs typeface="Microsoft Sans Serif"/>
              </a:rPr>
              <a:t> </a:t>
            </a:r>
            <a:r>
              <a:rPr sz="1900" spc="85" dirty="0">
                <a:solidFill>
                  <a:srgbClr val="212122"/>
                </a:solidFill>
                <a:latin typeface="Microsoft Sans Serif"/>
                <a:cs typeface="Microsoft Sans Serif"/>
              </a:rPr>
              <a:t>with</a:t>
            </a:r>
            <a:r>
              <a:rPr sz="1900" spc="20" dirty="0">
                <a:solidFill>
                  <a:srgbClr val="212122"/>
                </a:solidFill>
                <a:latin typeface="Microsoft Sans Serif"/>
                <a:cs typeface="Microsoft Sans Serif"/>
              </a:rPr>
              <a:t> </a:t>
            </a:r>
            <a:r>
              <a:rPr sz="1900" spc="45" dirty="0">
                <a:solidFill>
                  <a:srgbClr val="212122"/>
                </a:solidFill>
                <a:latin typeface="Microsoft Sans Serif"/>
                <a:cs typeface="Microsoft Sans Serif"/>
              </a:rPr>
              <a:t>your </a:t>
            </a:r>
            <a:r>
              <a:rPr sz="1900" spc="60" dirty="0">
                <a:solidFill>
                  <a:srgbClr val="212122"/>
                </a:solidFill>
                <a:latin typeface="Microsoft Sans Serif"/>
                <a:cs typeface="Microsoft Sans Serif"/>
              </a:rPr>
              <a:t>students</a:t>
            </a:r>
            <a:r>
              <a:rPr sz="1900" spc="50" dirty="0">
                <a:solidFill>
                  <a:srgbClr val="212122"/>
                </a:solidFill>
                <a:latin typeface="Microsoft Sans Serif"/>
                <a:cs typeface="Microsoft Sans Serif"/>
              </a:rPr>
              <a:t> </a:t>
            </a:r>
            <a:r>
              <a:rPr sz="1900" spc="75" dirty="0">
                <a:solidFill>
                  <a:srgbClr val="212122"/>
                </a:solidFill>
                <a:latin typeface="Microsoft Sans Serif"/>
                <a:cs typeface="Microsoft Sans Serif"/>
              </a:rPr>
              <a:t>about</a:t>
            </a:r>
            <a:r>
              <a:rPr sz="1900" spc="55" dirty="0">
                <a:solidFill>
                  <a:srgbClr val="212122"/>
                </a:solidFill>
                <a:latin typeface="Microsoft Sans Serif"/>
                <a:cs typeface="Microsoft Sans Serif"/>
              </a:rPr>
              <a:t> </a:t>
            </a:r>
            <a:r>
              <a:rPr sz="1900" spc="80" dirty="0">
                <a:solidFill>
                  <a:srgbClr val="212122"/>
                </a:solidFill>
                <a:latin typeface="Microsoft Sans Serif"/>
                <a:cs typeface="Microsoft Sans Serif"/>
              </a:rPr>
              <a:t>how</a:t>
            </a:r>
            <a:r>
              <a:rPr sz="1900" spc="55" dirty="0">
                <a:solidFill>
                  <a:srgbClr val="212122"/>
                </a:solidFill>
                <a:latin typeface="Microsoft Sans Serif"/>
                <a:cs typeface="Microsoft Sans Serif"/>
              </a:rPr>
              <a:t> they</a:t>
            </a:r>
            <a:r>
              <a:rPr sz="1900" spc="50" dirty="0">
                <a:solidFill>
                  <a:srgbClr val="212122"/>
                </a:solidFill>
                <a:latin typeface="Microsoft Sans Serif"/>
                <a:cs typeface="Microsoft Sans Serif"/>
              </a:rPr>
              <a:t> </a:t>
            </a:r>
            <a:r>
              <a:rPr sz="1900" dirty="0">
                <a:solidFill>
                  <a:srgbClr val="212122"/>
                </a:solidFill>
                <a:latin typeface="Microsoft Sans Serif"/>
                <a:cs typeface="Microsoft Sans Serif"/>
              </a:rPr>
              <a:t>are</a:t>
            </a:r>
            <a:r>
              <a:rPr sz="1900" spc="55" dirty="0">
                <a:solidFill>
                  <a:srgbClr val="212122"/>
                </a:solidFill>
                <a:latin typeface="Microsoft Sans Serif"/>
                <a:cs typeface="Microsoft Sans Serif"/>
              </a:rPr>
              <a:t> </a:t>
            </a:r>
            <a:r>
              <a:rPr sz="1900" dirty="0">
                <a:solidFill>
                  <a:srgbClr val="212122"/>
                </a:solidFill>
                <a:latin typeface="Microsoft Sans Serif"/>
                <a:cs typeface="Microsoft Sans Serif"/>
              </a:rPr>
              <a:t>feeling</a:t>
            </a:r>
            <a:r>
              <a:rPr sz="1900" spc="55" dirty="0">
                <a:solidFill>
                  <a:srgbClr val="212122"/>
                </a:solidFill>
                <a:latin typeface="Microsoft Sans Serif"/>
                <a:cs typeface="Microsoft Sans Serif"/>
              </a:rPr>
              <a:t> </a:t>
            </a:r>
            <a:r>
              <a:rPr sz="1900" spc="60" dirty="0">
                <a:solidFill>
                  <a:srgbClr val="212122"/>
                </a:solidFill>
                <a:latin typeface="Microsoft Sans Serif"/>
                <a:cs typeface="Microsoft Sans Serif"/>
              </a:rPr>
              <a:t>about </a:t>
            </a:r>
            <a:r>
              <a:rPr sz="1900" spc="80" dirty="0">
                <a:solidFill>
                  <a:srgbClr val="212122"/>
                </a:solidFill>
                <a:latin typeface="Microsoft Sans Serif"/>
                <a:cs typeface="Microsoft Sans Serif"/>
              </a:rPr>
              <a:t>their</a:t>
            </a:r>
            <a:r>
              <a:rPr sz="1900" spc="-35" dirty="0">
                <a:solidFill>
                  <a:srgbClr val="212122"/>
                </a:solidFill>
                <a:latin typeface="Microsoft Sans Serif"/>
                <a:cs typeface="Microsoft Sans Serif"/>
              </a:rPr>
              <a:t> </a:t>
            </a:r>
            <a:r>
              <a:rPr sz="1900" spc="75" dirty="0">
                <a:solidFill>
                  <a:srgbClr val="212122"/>
                </a:solidFill>
                <a:latin typeface="Microsoft Sans Serif"/>
                <a:cs typeface="Microsoft Sans Serif"/>
              </a:rPr>
              <a:t>monitoring</a:t>
            </a:r>
            <a:r>
              <a:rPr sz="1900" spc="-30" dirty="0">
                <a:solidFill>
                  <a:srgbClr val="212122"/>
                </a:solidFill>
                <a:latin typeface="Microsoft Sans Serif"/>
                <a:cs typeface="Microsoft Sans Serif"/>
              </a:rPr>
              <a:t> </a:t>
            </a:r>
            <a:r>
              <a:rPr sz="1900" spc="60" dirty="0">
                <a:solidFill>
                  <a:srgbClr val="212122"/>
                </a:solidFill>
                <a:latin typeface="Microsoft Sans Serif"/>
                <a:cs typeface="Microsoft Sans Serif"/>
              </a:rPr>
              <a:t>project</a:t>
            </a:r>
            <a:r>
              <a:rPr sz="1900" spc="-35" dirty="0">
                <a:solidFill>
                  <a:srgbClr val="212122"/>
                </a:solidFill>
                <a:latin typeface="Microsoft Sans Serif"/>
                <a:cs typeface="Microsoft Sans Serif"/>
              </a:rPr>
              <a:t> </a:t>
            </a:r>
            <a:r>
              <a:rPr sz="1900" dirty="0">
                <a:solidFill>
                  <a:srgbClr val="212122"/>
                </a:solidFill>
                <a:latin typeface="Microsoft Sans Serif"/>
                <a:cs typeface="Microsoft Sans Serif"/>
              </a:rPr>
              <a:t>(Lesson</a:t>
            </a:r>
            <a:r>
              <a:rPr sz="1900" spc="-30" dirty="0">
                <a:solidFill>
                  <a:srgbClr val="212122"/>
                </a:solidFill>
                <a:latin typeface="Microsoft Sans Serif"/>
                <a:cs typeface="Microsoft Sans Serif"/>
              </a:rPr>
              <a:t> </a:t>
            </a:r>
            <a:r>
              <a:rPr sz="1900" dirty="0">
                <a:solidFill>
                  <a:srgbClr val="212122"/>
                </a:solidFill>
                <a:latin typeface="Microsoft Sans Serif"/>
                <a:cs typeface="Microsoft Sans Serif"/>
              </a:rPr>
              <a:t>6)</a:t>
            </a:r>
            <a:r>
              <a:rPr sz="1900" spc="-35" dirty="0">
                <a:solidFill>
                  <a:srgbClr val="212122"/>
                </a:solidFill>
                <a:latin typeface="Microsoft Sans Serif"/>
                <a:cs typeface="Microsoft Sans Serif"/>
              </a:rPr>
              <a:t> </a:t>
            </a:r>
            <a:r>
              <a:rPr sz="1900" spc="50" dirty="0">
                <a:solidFill>
                  <a:srgbClr val="212122"/>
                </a:solidFill>
                <a:latin typeface="Microsoft Sans Serif"/>
                <a:cs typeface="Microsoft Sans Serif"/>
              </a:rPr>
              <a:t>and</a:t>
            </a:r>
            <a:r>
              <a:rPr sz="1900" spc="-30" dirty="0">
                <a:solidFill>
                  <a:srgbClr val="212122"/>
                </a:solidFill>
                <a:latin typeface="Microsoft Sans Serif"/>
                <a:cs typeface="Microsoft Sans Serif"/>
              </a:rPr>
              <a:t> </a:t>
            </a:r>
            <a:r>
              <a:rPr sz="1900" spc="70" dirty="0">
                <a:solidFill>
                  <a:srgbClr val="212122"/>
                </a:solidFill>
                <a:latin typeface="Microsoft Sans Serif"/>
                <a:cs typeface="Microsoft Sans Serif"/>
              </a:rPr>
              <a:t>their </a:t>
            </a:r>
            <a:r>
              <a:rPr sz="1900" spc="90" dirty="0">
                <a:solidFill>
                  <a:srgbClr val="212122"/>
                </a:solidFill>
                <a:latin typeface="Microsoft Sans Serif"/>
                <a:cs typeface="Microsoft Sans Serif"/>
              </a:rPr>
              <a:t>commitment</a:t>
            </a:r>
            <a:r>
              <a:rPr sz="1900" dirty="0">
                <a:solidFill>
                  <a:srgbClr val="212122"/>
                </a:solidFill>
                <a:latin typeface="Microsoft Sans Serif"/>
                <a:cs typeface="Microsoft Sans Serif"/>
              </a:rPr>
              <a:t> </a:t>
            </a:r>
            <a:r>
              <a:rPr sz="1900" spc="110" dirty="0">
                <a:solidFill>
                  <a:srgbClr val="212122"/>
                </a:solidFill>
                <a:latin typeface="Microsoft Sans Serif"/>
                <a:cs typeface="Microsoft Sans Serif"/>
              </a:rPr>
              <a:t>to</a:t>
            </a:r>
            <a:r>
              <a:rPr sz="1900" spc="5" dirty="0">
                <a:solidFill>
                  <a:srgbClr val="212122"/>
                </a:solidFill>
                <a:latin typeface="Microsoft Sans Serif"/>
                <a:cs typeface="Microsoft Sans Serif"/>
              </a:rPr>
              <a:t> </a:t>
            </a:r>
            <a:r>
              <a:rPr sz="1900" spc="-10" dirty="0">
                <a:solidFill>
                  <a:srgbClr val="212122"/>
                </a:solidFill>
                <a:latin typeface="Microsoft Sans Serif"/>
                <a:cs typeface="Microsoft Sans Serif"/>
              </a:rPr>
              <a:t>wildlife.</a:t>
            </a:r>
            <a:endParaRPr sz="1900" dirty="0">
              <a:latin typeface="Microsoft Sans Serif"/>
              <a:cs typeface="Microsoft Sans Serif"/>
            </a:endParaRPr>
          </a:p>
        </p:txBody>
      </p:sp>
      <p:sp>
        <p:nvSpPr>
          <p:cNvPr id="4" name="object 4"/>
          <p:cNvSpPr txBox="1"/>
          <p:nvPr/>
        </p:nvSpPr>
        <p:spPr>
          <a:xfrm>
            <a:off x="929678" y="6931417"/>
            <a:ext cx="942317"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728F"/>
                </a:solidFill>
                <a:latin typeface="Arial" panose="020B0604020202020204" pitchFamily="34" charset="0"/>
                <a:cs typeface="Arial" panose="020B0604020202020204" pitchFamily="34" charset="0"/>
              </a:rPr>
              <a:t>Step 2</a:t>
            </a:r>
          </a:p>
        </p:txBody>
      </p:sp>
      <p:sp>
        <p:nvSpPr>
          <p:cNvPr id="5" name="object 5"/>
          <p:cNvSpPr txBox="1"/>
          <p:nvPr/>
        </p:nvSpPr>
        <p:spPr>
          <a:xfrm>
            <a:off x="1871996" y="6983771"/>
            <a:ext cx="4924425" cy="3151505"/>
          </a:xfrm>
          <a:prstGeom prst="rect">
            <a:avLst/>
          </a:prstGeom>
        </p:spPr>
        <p:txBody>
          <a:bodyPr vert="horz" wrap="square" lIns="0" tIns="12065" rIns="0" bIns="0" rtlCol="0">
            <a:spAutoFit/>
          </a:bodyPr>
          <a:lstStyle/>
          <a:p>
            <a:pPr marL="12700" marR="5080" indent="-635">
              <a:lnSpc>
                <a:spcPct val="100000"/>
              </a:lnSpc>
              <a:spcBef>
                <a:spcPts val="95"/>
              </a:spcBef>
            </a:pPr>
            <a:r>
              <a:rPr sz="1900" dirty="0">
                <a:solidFill>
                  <a:srgbClr val="212122"/>
                </a:solidFill>
                <a:latin typeface="Microsoft Sans Serif"/>
                <a:cs typeface="Microsoft Sans Serif"/>
              </a:rPr>
              <a:t>Direct</a:t>
            </a:r>
            <a:r>
              <a:rPr sz="1900" spc="30" dirty="0">
                <a:solidFill>
                  <a:srgbClr val="212122"/>
                </a:solidFill>
                <a:latin typeface="Microsoft Sans Serif"/>
                <a:cs typeface="Microsoft Sans Serif"/>
              </a:rPr>
              <a:t> </a:t>
            </a:r>
            <a:r>
              <a:rPr sz="1900" spc="60" dirty="0">
                <a:solidFill>
                  <a:srgbClr val="212122"/>
                </a:solidFill>
                <a:latin typeface="Microsoft Sans Serif"/>
                <a:cs typeface="Microsoft Sans Serif"/>
              </a:rPr>
              <a:t>students</a:t>
            </a:r>
            <a:r>
              <a:rPr sz="1900" spc="30" dirty="0">
                <a:solidFill>
                  <a:srgbClr val="212122"/>
                </a:solidFill>
                <a:latin typeface="Microsoft Sans Serif"/>
                <a:cs typeface="Microsoft Sans Serif"/>
              </a:rPr>
              <a:t> </a:t>
            </a:r>
            <a:r>
              <a:rPr sz="1900" spc="110" dirty="0">
                <a:solidFill>
                  <a:srgbClr val="212122"/>
                </a:solidFill>
                <a:latin typeface="Microsoft Sans Serif"/>
                <a:cs typeface="Microsoft Sans Serif"/>
              </a:rPr>
              <a:t>to</a:t>
            </a:r>
            <a:r>
              <a:rPr sz="1900" spc="30" dirty="0">
                <a:solidFill>
                  <a:srgbClr val="212122"/>
                </a:solidFill>
                <a:latin typeface="Microsoft Sans Serif"/>
                <a:cs typeface="Microsoft Sans Serif"/>
              </a:rPr>
              <a:t> </a:t>
            </a:r>
            <a:r>
              <a:rPr sz="1900" spc="75" dirty="0">
                <a:solidFill>
                  <a:srgbClr val="212122"/>
                </a:solidFill>
                <a:latin typeface="Microsoft Sans Serif"/>
                <a:cs typeface="Microsoft Sans Serif"/>
              </a:rPr>
              <a:t>the</a:t>
            </a:r>
            <a:r>
              <a:rPr sz="1900" spc="30" dirty="0">
                <a:solidFill>
                  <a:srgbClr val="212122"/>
                </a:solidFill>
                <a:latin typeface="Microsoft Sans Serif"/>
                <a:cs typeface="Microsoft Sans Serif"/>
              </a:rPr>
              <a:t> </a:t>
            </a:r>
            <a:r>
              <a:rPr sz="1900" spc="50" dirty="0">
                <a:solidFill>
                  <a:srgbClr val="212122"/>
                </a:solidFill>
                <a:latin typeface="Microsoft Sans Serif"/>
                <a:cs typeface="Microsoft Sans Serif"/>
              </a:rPr>
              <a:t>“How</a:t>
            </a:r>
            <a:r>
              <a:rPr sz="1900" spc="30" dirty="0">
                <a:solidFill>
                  <a:srgbClr val="212122"/>
                </a:solidFill>
                <a:latin typeface="Microsoft Sans Serif"/>
                <a:cs typeface="Microsoft Sans Serif"/>
              </a:rPr>
              <a:t> </a:t>
            </a:r>
            <a:r>
              <a:rPr sz="1900" spc="50" dirty="0">
                <a:solidFill>
                  <a:srgbClr val="212122"/>
                </a:solidFill>
                <a:latin typeface="Microsoft Sans Serif"/>
                <a:cs typeface="Microsoft Sans Serif"/>
              </a:rPr>
              <a:t>you</a:t>
            </a:r>
            <a:r>
              <a:rPr sz="1900" spc="30" dirty="0">
                <a:solidFill>
                  <a:srgbClr val="212122"/>
                </a:solidFill>
                <a:latin typeface="Microsoft Sans Serif"/>
                <a:cs typeface="Microsoft Sans Serif"/>
              </a:rPr>
              <a:t> </a:t>
            </a:r>
            <a:r>
              <a:rPr sz="1900" dirty="0">
                <a:solidFill>
                  <a:srgbClr val="212122"/>
                </a:solidFill>
                <a:latin typeface="Microsoft Sans Serif"/>
                <a:cs typeface="Microsoft Sans Serif"/>
              </a:rPr>
              <a:t>can</a:t>
            </a:r>
            <a:r>
              <a:rPr sz="1900" spc="30" dirty="0">
                <a:solidFill>
                  <a:srgbClr val="212122"/>
                </a:solidFill>
                <a:latin typeface="Microsoft Sans Serif"/>
                <a:cs typeface="Microsoft Sans Serif"/>
              </a:rPr>
              <a:t> </a:t>
            </a:r>
            <a:r>
              <a:rPr sz="1900" spc="-10" dirty="0">
                <a:solidFill>
                  <a:srgbClr val="212122"/>
                </a:solidFill>
                <a:latin typeface="Microsoft Sans Serif"/>
                <a:cs typeface="Microsoft Sans Serif"/>
              </a:rPr>
              <a:t>help” </a:t>
            </a:r>
            <a:r>
              <a:rPr sz="1900" dirty="0">
                <a:solidFill>
                  <a:srgbClr val="212122"/>
                </a:solidFill>
                <a:latin typeface="Microsoft Sans Serif"/>
                <a:cs typeface="Microsoft Sans Serif"/>
              </a:rPr>
              <a:t>section</a:t>
            </a:r>
            <a:r>
              <a:rPr sz="1900" spc="65" dirty="0">
                <a:solidFill>
                  <a:srgbClr val="212122"/>
                </a:solidFill>
                <a:latin typeface="Microsoft Sans Serif"/>
                <a:cs typeface="Microsoft Sans Serif"/>
              </a:rPr>
              <a:t> </a:t>
            </a:r>
            <a:r>
              <a:rPr sz="1900" spc="85" dirty="0">
                <a:solidFill>
                  <a:srgbClr val="212122"/>
                </a:solidFill>
                <a:latin typeface="Microsoft Sans Serif"/>
                <a:cs typeface="Microsoft Sans Serif"/>
              </a:rPr>
              <a:t>of</a:t>
            </a:r>
            <a:r>
              <a:rPr sz="1900" spc="65" dirty="0">
                <a:solidFill>
                  <a:srgbClr val="212122"/>
                </a:solidFill>
                <a:latin typeface="Microsoft Sans Serif"/>
                <a:cs typeface="Microsoft Sans Serif"/>
              </a:rPr>
              <a:t> </a:t>
            </a:r>
            <a:r>
              <a:rPr sz="1900" spc="75" dirty="0">
                <a:solidFill>
                  <a:srgbClr val="212122"/>
                </a:solidFill>
                <a:latin typeface="Microsoft Sans Serif"/>
                <a:cs typeface="Microsoft Sans Serif"/>
              </a:rPr>
              <a:t>the</a:t>
            </a:r>
            <a:r>
              <a:rPr sz="1900" spc="70" dirty="0">
                <a:solidFill>
                  <a:srgbClr val="212122"/>
                </a:solidFill>
                <a:latin typeface="Microsoft Sans Serif"/>
                <a:cs typeface="Microsoft Sans Serif"/>
              </a:rPr>
              <a:t> </a:t>
            </a:r>
            <a:r>
              <a:rPr sz="1900" spc="-160" dirty="0">
                <a:solidFill>
                  <a:srgbClr val="212122"/>
                </a:solidFill>
                <a:latin typeface="Microsoft Sans Serif"/>
                <a:cs typeface="Microsoft Sans Serif"/>
              </a:rPr>
              <a:t>LPRC</a:t>
            </a:r>
            <a:r>
              <a:rPr sz="1900" spc="65" dirty="0">
                <a:solidFill>
                  <a:srgbClr val="212122"/>
                </a:solidFill>
                <a:latin typeface="Microsoft Sans Serif"/>
                <a:cs typeface="Microsoft Sans Serif"/>
              </a:rPr>
              <a:t> </a:t>
            </a:r>
            <a:r>
              <a:rPr sz="1900" spc="105" dirty="0">
                <a:solidFill>
                  <a:srgbClr val="212122"/>
                </a:solidFill>
                <a:latin typeface="Microsoft Sans Serif"/>
                <a:cs typeface="Microsoft Sans Serif"/>
              </a:rPr>
              <a:t>for</a:t>
            </a:r>
            <a:r>
              <a:rPr sz="1900" spc="70" dirty="0">
                <a:solidFill>
                  <a:srgbClr val="212122"/>
                </a:solidFill>
                <a:latin typeface="Microsoft Sans Serif"/>
                <a:cs typeface="Microsoft Sans Serif"/>
              </a:rPr>
              <a:t> </a:t>
            </a:r>
            <a:r>
              <a:rPr sz="1900" dirty="0">
                <a:solidFill>
                  <a:srgbClr val="212122"/>
                </a:solidFill>
                <a:latin typeface="Microsoft Sans Serif"/>
                <a:cs typeface="Microsoft Sans Serif"/>
              </a:rPr>
              <a:t>Kids</a:t>
            </a:r>
            <a:r>
              <a:rPr sz="1900" spc="65" dirty="0">
                <a:solidFill>
                  <a:srgbClr val="212122"/>
                </a:solidFill>
                <a:latin typeface="Microsoft Sans Serif"/>
                <a:cs typeface="Microsoft Sans Serif"/>
              </a:rPr>
              <a:t> </a:t>
            </a:r>
            <a:r>
              <a:rPr sz="1900" dirty="0">
                <a:solidFill>
                  <a:srgbClr val="212122"/>
                </a:solidFill>
                <a:latin typeface="Microsoft Sans Serif"/>
                <a:cs typeface="Microsoft Sans Serif"/>
              </a:rPr>
              <a:t>website</a:t>
            </a:r>
            <a:r>
              <a:rPr sz="1900" spc="70" dirty="0">
                <a:solidFill>
                  <a:srgbClr val="212122"/>
                </a:solidFill>
                <a:latin typeface="Microsoft Sans Serif"/>
                <a:cs typeface="Microsoft Sans Serif"/>
              </a:rPr>
              <a:t> </a:t>
            </a:r>
            <a:r>
              <a:rPr sz="1900" spc="-10" dirty="0">
                <a:solidFill>
                  <a:srgbClr val="212122"/>
                </a:solidFill>
                <a:latin typeface="Microsoft Sans Serif"/>
                <a:cs typeface="Microsoft Sans Serif"/>
              </a:rPr>
              <a:t>(wwf. </a:t>
            </a:r>
            <a:r>
              <a:rPr sz="1900" dirty="0">
                <a:solidFill>
                  <a:srgbClr val="212122"/>
                </a:solidFill>
                <a:latin typeface="Microsoft Sans Serif"/>
                <a:cs typeface="Microsoft Sans Serif"/>
              </a:rPr>
              <a:t>ca/lprckids).</a:t>
            </a:r>
            <a:r>
              <a:rPr sz="1900" spc="25" dirty="0">
                <a:solidFill>
                  <a:srgbClr val="212122"/>
                </a:solidFill>
                <a:latin typeface="Microsoft Sans Serif"/>
                <a:cs typeface="Microsoft Sans Serif"/>
              </a:rPr>
              <a:t> </a:t>
            </a:r>
            <a:r>
              <a:rPr sz="1900" spc="-10" dirty="0">
                <a:solidFill>
                  <a:srgbClr val="212122"/>
                </a:solidFill>
                <a:latin typeface="Microsoft Sans Serif"/>
                <a:cs typeface="Microsoft Sans Serif"/>
              </a:rPr>
              <a:t>As</a:t>
            </a:r>
            <a:r>
              <a:rPr sz="1900" spc="30" dirty="0">
                <a:solidFill>
                  <a:srgbClr val="212122"/>
                </a:solidFill>
                <a:latin typeface="Microsoft Sans Serif"/>
                <a:cs typeface="Microsoft Sans Serif"/>
              </a:rPr>
              <a:t> </a:t>
            </a:r>
            <a:r>
              <a:rPr sz="1900" dirty="0">
                <a:solidFill>
                  <a:srgbClr val="212122"/>
                </a:solidFill>
                <a:latin typeface="Microsoft Sans Serif"/>
                <a:cs typeface="Microsoft Sans Serif"/>
              </a:rPr>
              <a:t>a</a:t>
            </a:r>
            <a:r>
              <a:rPr sz="1900" spc="30" dirty="0">
                <a:solidFill>
                  <a:srgbClr val="212122"/>
                </a:solidFill>
                <a:latin typeface="Microsoft Sans Serif"/>
                <a:cs typeface="Microsoft Sans Serif"/>
              </a:rPr>
              <a:t> </a:t>
            </a:r>
            <a:r>
              <a:rPr sz="1900" spc="-10" dirty="0">
                <a:solidFill>
                  <a:srgbClr val="212122"/>
                </a:solidFill>
                <a:latin typeface="Microsoft Sans Serif"/>
                <a:cs typeface="Microsoft Sans Serif"/>
              </a:rPr>
              <a:t>class</a:t>
            </a:r>
            <a:r>
              <a:rPr sz="1900" spc="30" dirty="0">
                <a:solidFill>
                  <a:srgbClr val="212122"/>
                </a:solidFill>
                <a:latin typeface="Microsoft Sans Serif"/>
                <a:cs typeface="Microsoft Sans Serif"/>
              </a:rPr>
              <a:t> </a:t>
            </a:r>
            <a:r>
              <a:rPr sz="1900" spc="100" dirty="0">
                <a:solidFill>
                  <a:srgbClr val="212122"/>
                </a:solidFill>
                <a:latin typeface="Microsoft Sans Serif"/>
                <a:cs typeface="Microsoft Sans Serif"/>
              </a:rPr>
              <a:t>or</a:t>
            </a:r>
            <a:r>
              <a:rPr sz="1900" spc="30" dirty="0">
                <a:solidFill>
                  <a:srgbClr val="212122"/>
                </a:solidFill>
                <a:latin typeface="Microsoft Sans Serif"/>
                <a:cs typeface="Microsoft Sans Serif"/>
              </a:rPr>
              <a:t> </a:t>
            </a:r>
            <a:r>
              <a:rPr sz="1900" spc="65" dirty="0">
                <a:solidFill>
                  <a:srgbClr val="212122"/>
                </a:solidFill>
                <a:latin typeface="Microsoft Sans Serif"/>
                <a:cs typeface="Microsoft Sans Serif"/>
              </a:rPr>
              <a:t>in</a:t>
            </a:r>
            <a:r>
              <a:rPr sz="1900" spc="30" dirty="0">
                <a:solidFill>
                  <a:srgbClr val="212122"/>
                </a:solidFill>
                <a:latin typeface="Microsoft Sans Serif"/>
                <a:cs typeface="Microsoft Sans Serif"/>
              </a:rPr>
              <a:t> </a:t>
            </a:r>
            <a:r>
              <a:rPr sz="1900" dirty="0">
                <a:solidFill>
                  <a:srgbClr val="212122"/>
                </a:solidFill>
                <a:latin typeface="Microsoft Sans Serif"/>
                <a:cs typeface="Microsoft Sans Serif"/>
              </a:rPr>
              <a:t>small</a:t>
            </a:r>
            <a:r>
              <a:rPr sz="1900" spc="30" dirty="0">
                <a:solidFill>
                  <a:srgbClr val="212122"/>
                </a:solidFill>
                <a:latin typeface="Microsoft Sans Serif"/>
                <a:cs typeface="Microsoft Sans Serif"/>
              </a:rPr>
              <a:t> </a:t>
            </a:r>
            <a:r>
              <a:rPr sz="1900" spc="-10" dirty="0">
                <a:solidFill>
                  <a:srgbClr val="212122"/>
                </a:solidFill>
                <a:latin typeface="Microsoft Sans Serif"/>
                <a:cs typeface="Microsoft Sans Serif"/>
              </a:rPr>
              <a:t>groups, </a:t>
            </a:r>
            <a:r>
              <a:rPr sz="1900" dirty="0">
                <a:solidFill>
                  <a:srgbClr val="212122"/>
                </a:solidFill>
                <a:latin typeface="Microsoft Sans Serif"/>
                <a:cs typeface="Microsoft Sans Serif"/>
              </a:rPr>
              <a:t>review</a:t>
            </a:r>
            <a:r>
              <a:rPr sz="1900" spc="85" dirty="0">
                <a:solidFill>
                  <a:srgbClr val="212122"/>
                </a:solidFill>
                <a:latin typeface="Microsoft Sans Serif"/>
                <a:cs typeface="Microsoft Sans Serif"/>
              </a:rPr>
              <a:t> </a:t>
            </a:r>
            <a:r>
              <a:rPr sz="1900" spc="75" dirty="0">
                <a:solidFill>
                  <a:srgbClr val="212122"/>
                </a:solidFill>
                <a:latin typeface="Microsoft Sans Serif"/>
                <a:cs typeface="Microsoft Sans Serif"/>
              </a:rPr>
              <a:t>the</a:t>
            </a:r>
            <a:r>
              <a:rPr sz="1900" spc="85" dirty="0">
                <a:solidFill>
                  <a:srgbClr val="212122"/>
                </a:solidFill>
                <a:latin typeface="Microsoft Sans Serif"/>
                <a:cs typeface="Microsoft Sans Serif"/>
              </a:rPr>
              <a:t> </a:t>
            </a:r>
            <a:r>
              <a:rPr sz="1900" spc="80" dirty="0">
                <a:solidFill>
                  <a:srgbClr val="212122"/>
                </a:solidFill>
                <a:latin typeface="Microsoft Sans Serif"/>
                <a:cs typeface="Microsoft Sans Serif"/>
              </a:rPr>
              <a:t>different</a:t>
            </a:r>
            <a:r>
              <a:rPr sz="1900" spc="85" dirty="0">
                <a:solidFill>
                  <a:srgbClr val="212122"/>
                </a:solidFill>
                <a:latin typeface="Microsoft Sans Serif"/>
                <a:cs typeface="Microsoft Sans Serif"/>
              </a:rPr>
              <a:t> </a:t>
            </a:r>
            <a:r>
              <a:rPr sz="1900" dirty="0">
                <a:solidFill>
                  <a:srgbClr val="212122"/>
                </a:solidFill>
                <a:latin typeface="Microsoft Sans Serif"/>
                <a:cs typeface="Microsoft Sans Serif"/>
              </a:rPr>
              <a:t>actions</a:t>
            </a:r>
            <a:r>
              <a:rPr sz="1900" spc="85" dirty="0">
                <a:solidFill>
                  <a:srgbClr val="212122"/>
                </a:solidFill>
                <a:latin typeface="Microsoft Sans Serif"/>
                <a:cs typeface="Microsoft Sans Serif"/>
              </a:rPr>
              <a:t> </a:t>
            </a:r>
            <a:r>
              <a:rPr sz="1900" spc="90" dirty="0">
                <a:solidFill>
                  <a:srgbClr val="212122"/>
                </a:solidFill>
                <a:latin typeface="Microsoft Sans Serif"/>
                <a:cs typeface="Microsoft Sans Serif"/>
              </a:rPr>
              <a:t>that </a:t>
            </a:r>
            <a:r>
              <a:rPr sz="1900" spc="-10" dirty="0">
                <a:solidFill>
                  <a:srgbClr val="212122"/>
                </a:solidFill>
                <a:latin typeface="Microsoft Sans Serif"/>
                <a:cs typeface="Microsoft Sans Serif"/>
              </a:rPr>
              <a:t>young </a:t>
            </a:r>
            <a:r>
              <a:rPr sz="1900" spc="50" dirty="0">
                <a:solidFill>
                  <a:srgbClr val="212122"/>
                </a:solidFill>
                <a:latin typeface="Microsoft Sans Serif"/>
                <a:cs typeface="Microsoft Sans Serif"/>
              </a:rPr>
              <a:t>people</a:t>
            </a:r>
            <a:r>
              <a:rPr sz="1900" spc="90" dirty="0">
                <a:solidFill>
                  <a:srgbClr val="212122"/>
                </a:solidFill>
                <a:latin typeface="Microsoft Sans Serif"/>
                <a:cs typeface="Microsoft Sans Serif"/>
              </a:rPr>
              <a:t> </a:t>
            </a:r>
            <a:r>
              <a:rPr sz="1900" dirty="0">
                <a:solidFill>
                  <a:srgbClr val="212122"/>
                </a:solidFill>
                <a:latin typeface="Microsoft Sans Serif"/>
                <a:cs typeface="Microsoft Sans Serif"/>
              </a:rPr>
              <a:t>can</a:t>
            </a:r>
            <a:r>
              <a:rPr sz="1900" spc="90" dirty="0">
                <a:solidFill>
                  <a:srgbClr val="212122"/>
                </a:solidFill>
                <a:latin typeface="Microsoft Sans Serif"/>
                <a:cs typeface="Microsoft Sans Serif"/>
              </a:rPr>
              <a:t> </a:t>
            </a:r>
            <a:r>
              <a:rPr sz="1900" dirty="0">
                <a:solidFill>
                  <a:srgbClr val="212122"/>
                </a:solidFill>
                <a:latin typeface="Microsoft Sans Serif"/>
                <a:cs typeface="Microsoft Sans Serif"/>
              </a:rPr>
              <a:t>take</a:t>
            </a:r>
            <a:r>
              <a:rPr sz="1900" spc="90" dirty="0">
                <a:solidFill>
                  <a:srgbClr val="212122"/>
                </a:solidFill>
                <a:latin typeface="Microsoft Sans Serif"/>
                <a:cs typeface="Microsoft Sans Serif"/>
              </a:rPr>
              <a:t> </a:t>
            </a:r>
            <a:r>
              <a:rPr sz="1900" spc="110" dirty="0">
                <a:solidFill>
                  <a:srgbClr val="212122"/>
                </a:solidFill>
                <a:latin typeface="Microsoft Sans Serif"/>
                <a:cs typeface="Microsoft Sans Serif"/>
              </a:rPr>
              <a:t>to</a:t>
            </a:r>
            <a:r>
              <a:rPr sz="1900" spc="90" dirty="0">
                <a:solidFill>
                  <a:srgbClr val="212122"/>
                </a:solidFill>
                <a:latin typeface="Microsoft Sans Serif"/>
                <a:cs typeface="Microsoft Sans Serif"/>
              </a:rPr>
              <a:t> </a:t>
            </a:r>
            <a:r>
              <a:rPr sz="1900" spc="75" dirty="0">
                <a:solidFill>
                  <a:srgbClr val="212122"/>
                </a:solidFill>
                <a:latin typeface="Microsoft Sans Serif"/>
                <a:cs typeface="Microsoft Sans Serif"/>
              </a:rPr>
              <a:t>support</a:t>
            </a:r>
            <a:r>
              <a:rPr sz="1900" spc="90" dirty="0">
                <a:solidFill>
                  <a:srgbClr val="212122"/>
                </a:solidFill>
                <a:latin typeface="Microsoft Sans Serif"/>
                <a:cs typeface="Microsoft Sans Serif"/>
              </a:rPr>
              <a:t> </a:t>
            </a:r>
            <a:r>
              <a:rPr sz="1900" dirty="0">
                <a:solidFill>
                  <a:srgbClr val="212122"/>
                </a:solidFill>
                <a:latin typeface="Microsoft Sans Serif"/>
                <a:cs typeface="Microsoft Sans Serif"/>
              </a:rPr>
              <a:t>wildlife,</a:t>
            </a:r>
            <a:r>
              <a:rPr sz="1900" spc="90" dirty="0">
                <a:solidFill>
                  <a:srgbClr val="212122"/>
                </a:solidFill>
                <a:latin typeface="Microsoft Sans Serif"/>
                <a:cs typeface="Microsoft Sans Serif"/>
              </a:rPr>
              <a:t> </a:t>
            </a:r>
            <a:r>
              <a:rPr sz="1900" dirty="0">
                <a:solidFill>
                  <a:srgbClr val="212122"/>
                </a:solidFill>
                <a:latin typeface="Microsoft Sans Serif"/>
                <a:cs typeface="Microsoft Sans Serif"/>
              </a:rPr>
              <a:t>such</a:t>
            </a:r>
            <a:r>
              <a:rPr sz="1900" spc="90" dirty="0">
                <a:solidFill>
                  <a:srgbClr val="212122"/>
                </a:solidFill>
                <a:latin typeface="Microsoft Sans Serif"/>
                <a:cs typeface="Microsoft Sans Serif"/>
              </a:rPr>
              <a:t> </a:t>
            </a:r>
            <a:r>
              <a:rPr sz="1900" spc="-25" dirty="0">
                <a:solidFill>
                  <a:srgbClr val="212122"/>
                </a:solidFill>
                <a:latin typeface="Microsoft Sans Serif"/>
                <a:cs typeface="Microsoft Sans Serif"/>
              </a:rPr>
              <a:t>as:</a:t>
            </a:r>
            <a:endParaRPr sz="1900" dirty="0">
              <a:latin typeface="Microsoft Sans Serif"/>
              <a:cs typeface="Microsoft Sans Serif"/>
            </a:endParaRPr>
          </a:p>
          <a:p>
            <a:pPr marL="248285" indent="-235585">
              <a:lnSpc>
                <a:spcPct val="100000"/>
              </a:lnSpc>
              <a:spcBef>
                <a:spcPts val="1090"/>
              </a:spcBef>
              <a:buChar char="•"/>
              <a:tabLst>
                <a:tab pos="248285" algn="l"/>
              </a:tabLst>
            </a:pPr>
            <a:r>
              <a:rPr sz="1900" spc="50" dirty="0">
                <a:solidFill>
                  <a:srgbClr val="212122"/>
                </a:solidFill>
                <a:latin typeface="Microsoft Sans Serif"/>
                <a:cs typeface="Microsoft Sans Serif"/>
              </a:rPr>
              <a:t>Write</a:t>
            </a:r>
            <a:r>
              <a:rPr sz="1900" dirty="0">
                <a:solidFill>
                  <a:srgbClr val="212122"/>
                </a:solidFill>
                <a:latin typeface="Microsoft Sans Serif"/>
                <a:cs typeface="Microsoft Sans Serif"/>
              </a:rPr>
              <a:t> a </a:t>
            </a:r>
            <a:r>
              <a:rPr sz="1900" spc="75" dirty="0">
                <a:solidFill>
                  <a:srgbClr val="212122"/>
                </a:solidFill>
                <a:latin typeface="Microsoft Sans Serif"/>
                <a:cs typeface="Microsoft Sans Serif"/>
              </a:rPr>
              <a:t>letter</a:t>
            </a:r>
            <a:r>
              <a:rPr sz="1900" spc="5" dirty="0">
                <a:solidFill>
                  <a:srgbClr val="212122"/>
                </a:solidFill>
                <a:latin typeface="Microsoft Sans Serif"/>
                <a:cs typeface="Microsoft Sans Serif"/>
              </a:rPr>
              <a:t> </a:t>
            </a:r>
            <a:r>
              <a:rPr sz="1900" spc="110" dirty="0">
                <a:solidFill>
                  <a:srgbClr val="212122"/>
                </a:solidFill>
                <a:latin typeface="Microsoft Sans Serif"/>
                <a:cs typeface="Microsoft Sans Serif"/>
              </a:rPr>
              <a:t>to</a:t>
            </a:r>
            <a:r>
              <a:rPr sz="1900" dirty="0">
                <a:solidFill>
                  <a:srgbClr val="212122"/>
                </a:solidFill>
                <a:latin typeface="Microsoft Sans Serif"/>
                <a:cs typeface="Microsoft Sans Serif"/>
              </a:rPr>
              <a:t> local </a:t>
            </a:r>
            <a:r>
              <a:rPr sz="1900" spc="55" dirty="0">
                <a:solidFill>
                  <a:srgbClr val="212122"/>
                </a:solidFill>
                <a:latin typeface="Microsoft Sans Serif"/>
                <a:cs typeface="Microsoft Sans Serif"/>
              </a:rPr>
              <a:t>government</a:t>
            </a:r>
            <a:endParaRPr sz="1900" dirty="0">
              <a:latin typeface="Microsoft Sans Serif"/>
              <a:cs typeface="Microsoft Sans Serif"/>
            </a:endParaRPr>
          </a:p>
          <a:p>
            <a:pPr marL="248285" marR="5715" indent="-236220">
              <a:lnSpc>
                <a:spcPct val="100000"/>
              </a:lnSpc>
              <a:spcBef>
                <a:spcPts val="365"/>
              </a:spcBef>
              <a:buChar char="•"/>
              <a:tabLst>
                <a:tab pos="248285" algn="l"/>
              </a:tabLst>
            </a:pPr>
            <a:r>
              <a:rPr sz="1900" dirty="0">
                <a:solidFill>
                  <a:srgbClr val="212122"/>
                </a:solidFill>
                <a:latin typeface="Microsoft Sans Serif"/>
                <a:cs typeface="Microsoft Sans Serif"/>
              </a:rPr>
              <a:t>Create</a:t>
            </a:r>
            <a:r>
              <a:rPr sz="1900" spc="70" dirty="0">
                <a:solidFill>
                  <a:srgbClr val="212122"/>
                </a:solidFill>
                <a:latin typeface="Microsoft Sans Serif"/>
                <a:cs typeface="Microsoft Sans Serif"/>
              </a:rPr>
              <a:t> </a:t>
            </a:r>
            <a:r>
              <a:rPr sz="1900" spc="65" dirty="0">
                <a:solidFill>
                  <a:srgbClr val="212122"/>
                </a:solidFill>
                <a:latin typeface="Microsoft Sans Serif"/>
                <a:cs typeface="Microsoft Sans Serif"/>
              </a:rPr>
              <a:t>habitat</a:t>
            </a:r>
            <a:r>
              <a:rPr sz="1900" spc="75" dirty="0">
                <a:solidFill>
                  <a:srgbClr val="212122"/>
                </a:solidFill>
                <a:latin typeface="Microsoft Sans Serif"/>
                <a:cs typeface="Microsoft Sans Serif"/>
              </a:rPr>
              <a:t> </a:t>
            </a:r>
            <a:r>
              <a:rPr sz="1900" dirty="0">
                <a:solidFill>
                  <a:srgbClr val="212122"/>
                </a:solidFill>
                <a:latin typeface="Microsoft Sans Serif"/>
                <a:cs typeface="Microsoft Sans Serif"/>
              </a:rPr>
              <a:t>gardens</a:t>
            </a:r>
            <a:r>
              <a:rPr sz="1900" spc="75" dirty="0">
                <a:solidFill>
                  <a:srgbClr val="212122"/>
                </a:solidFill>
                <a:latin typeface="Microsoft Sans Serif"/>
                <a:cs typeface="Microsoft Sans Serif"/>
              </a:rPr>
              <a:t> </a:t>
            </a:r>
            <a:r>
              <a:rPr sz="1900" spc="60" dirty="0">
                <a:solidFill>
                  <a:srgbClr val="212122"/>
                </a:solidFill>
                <a:latin typeface="Microsoft Sans Serif"/>
                <a:cs typeface="Microsoft Sans Serif"/>
              </a:rPr>
              <a:t>at</a:t>
            </a:r>
            <a:r>
              <a:rPr sz="1900" spc="75" dirty="0">
                <a:solidFill>
                  <a:srgbClr val="212122"/>
                </a:solidFill>
                <a:latin typeface="Microsoft Sans Serif"/>
                <a:cs typeface="Microsoft Sans Serif"/>
              </a:rPr>
              <a:t> </a:t>
            </a:r>
            <a:r>
              <a:rPr sz="1900" dirty="0">
                <a:solidFill>
                  <a:srgbClr val="212122"/>
                </a:solidFill>
                <a:latin typeface="Microsoft Sans Serif"/>
                <a:cs typeface="Microsoft Sans Serif"/>
              </a:rPr>
              <a:t>school</a:t>
            </a:r>
            <a:r>
              <a:rPr sz="1900" spc="70" dirty="0">
                <a:solidFill>
                  <a:srgbClr val="212122"/>
                </a:solidFill>
                <a:latin typeface="Microsoft Sans Serif"/>
                <a:cs typeface="Microsoft Sans Serif"/>
              </a:rPr>
              <a:t> </a:t>
            </a:r>
            <a:r>
              <a:rPr sz="1900" spc="100" dirty="0">
                <a:solidFill>
                  <a:srgbClr val="212122"/>
                </a:solidFill>
                <a:latin typeface="Microsoft Sans Serif"/>
                <a:cs typeface="Microsoft Sans Serif"/>
              </a:rPr>
              <a:t>or</a:t>
            </a:r>
            <a:r>
              <a:rPr sz="1900" spc="75" dirty="0">
                <a:solidFill>
                  <a:srgbClr val="212122"/>
                </a:solidFill>
                <a:latin typeface="Microsoft Sans Serif"/>
                <a:cs typeface="Microsoft Sans Serif"/>
              </a:rPr>
              <a:t> </a:t>
            </a:r>
            <a:r>
              <a:rPr sz="1900" spc="60" dirty="0">
                <a:solidFill>
                  <a:srgbClr val="212122"/>
                </a:solidFill>
                <a:latin typeface="Microsoft Sans Serif"/>
                <a:cs typeface="Microsoft Sans Serif"/>
              </a:rPr>
              <a:t>home </a:t>
            </a:r>
            <a:r>
              <a:rPr sz="1900" dirty="0">
                <a:solidFill>
                  <a:srgbClr val="212122"/>
                </a:solidFill>
                <a:latin typeface="Microsoft Sans Serif"/>
                <a:cs typeface="Microsoft Sans Serif"/>
              </a:rPr>
              <a:t>using</a:t>
            </a:r>
            <a:r>
              <a:rPr sz="1900" spc="175" dirty="0">
                <a:solidFill>
                  <a:srgbClr val="212122"/>
                </a:solidFill>
                <a:latin typeface="Microsoft Sans Serif"/>
                <a:cs typeface="Microsoft Sans Serif"/>
              </a:rPr>
              <a:t> </a:t>
            </a:r>
            <a:r>
              <a:rPr sz="1900" dirty="0">
                <a:solidFill>
                  <a:srgbClr val="212122"/>
                </a:solidFill>
                <a:latin typeface="Microsoft Sans Serif"/>
                <a:cs typeface="Microsoft Sans Serif"/>
              </a:rPr>
              <a:t>native</a:t>
            </a:r>
            <a:r>
              <a:rPr sz="1900" spc="175" dirty="0">
                <a:solidFill>
                  <a:srgbClr val="212122"/>
                </a:solidFill>
                <a:latin typeface="Microsoft Sans Serif"/>
                <a:cs typeface="Microsoft Sans Serif"/>
              </a:rPr>
              <a:t> </a:t>
            </a:r>
            <a:r>
              <a:rPr sz="1900" spc="40" dirty="0">
                <a:solidFill>
                  <a:srgbClr val="212122"/>
                </a:solidFill>
                <a:latin typeface="Microsoft Sans Serif"/>
                <a:cs typeface="Microsoft Sans Serif"/>
              </a:rPr>
              <a:t>plants</a:t>
            </a:r>
            <a:endParaRPr sz="1900" dirty="0">
              <a:latin typeface="Microsoft Sans Serif"/>
              <a:cs typeface="Microsoft Sans Serif"/>
            </a:endParaRPr>
          </a:p>
          <a:p>
            <a:pPr marL="248285" marR="221615" indent="-236220">
              <a:lnSpc>
                <a:spcPct val="100000"/>
              </a:lnSpc>
              <a:spcBef>
                <a:spcPts val="365"/>
              </a:spcBef>
              <a:buChar char="•"/>
              <a:tabLst>
                <a:tab pos="248285" algn="l"/>
              </a:tabLst>
            </a:pPr>
            <a:r>
              <a:rPr sz="1900" dirty="0">
                <a:solidFill>
                  <a:srgbClr val="212122"/>
                </a:solidFill>
                <a:latin typeface="Microsoft Sans Serif"/>
                <a:cs typeface="Microsoft Sans Serif"/>
              </a:rPr>
              <a:t>Share</a:t>
            </a:r>
            <a:r>
              <a:rPr sz="1900" spc="-5" dirty="0">
                <a:solidFill>
                  <a:srgbClr val="212122"/>
                </a:solidFill>
                <a:latin typeface="Microsoft Sans Serif"/>
                <a:cs typeface="Microsoft Sans Serif"/>
              </a:rPr>
              <a:t> </a:t>
            </a:r>
            <a:r>
              <a:rPr sz="1900" spc="75" dirty="0">
                <a:solidFill>
                  <a:srgbClr val="212122"/>
                </a:solidFill>
                <a:latin typeface="Microsoft Sans Serif"/>
                <a:cs typeface="Microsoft Sans Serif"/>
              </a:rPr>
              <a:t>what</a:t>
            </a:r>
            <a:r>
              <a:rPr sz="1900" spc="-5" dirty="0">
                <a:solidFill>
                  <a:srgbClr val="212122"/>
                </a:solidFill>
                <a:latin typeface="Microsoft Sans Serif"/>
                <a:cs typeface="Microsoft Sans Serif"/>
              </a:rPr>
              <a:t> </a:t>
            </a:r>
            <a:r>
              <a:rPr sz="1900" spc="55" dirty="0">
                <a:solidFill>
                  <a:srgbClr val="212122"/>
                </a:solidFill>
                <a:latin typeface="Microsoft Sans Serif"/>
                <a:cs typeface="Microsoft Sans Serif"/>
              </a:rPr>
              <a:t>they</a:t>
            </a:r>
            <a:r>
              <a:rPr sz="1900" spc="-5" dirty="0">
                <a:solidFill>
                  <a:srgbClr val="212122"/>
                </a:solidFill>
                <a:latin typeface="Microsoft Sans Serif"/>
                <a:cs typeface="Microsoft Sans Serif"/>
              </a:rPr>
              <a:t> </a:t>
            </a:r>
            <a:r>
              <a:rPr sz="1900" spc="75" dirty="0">
                <a:solidFill>
                  <a:srgbClr val="212122"/>
                </a:solidFill>
                <a:latin typeface="Microsoft Sans Serif"/>
                <a:cs typeface="Microsoft Sans Serif"/>
              </a:rPr>
              <a:t>know</a:t>
            </a:r>
            <a:r>
              <a:rPr sz="1900" spc="-5" dirty="0">
                <a:solidFill>
                  <a:srgbClr val="212122"/>
                </a:solidFill>
                <a:latin typeface="Microsoft Sans Serif"/>
                <a:cs typeface="Microsoft Sans Serif"/>
              </a:rPr>
              <a:t> </a:t>
            </a:r>
            <a:r>
              <a:rPr sz="1900" spc="85" dirty="0">
                <a:solidFill>
                  <a:srgbClr val="212122"/>
                </a:solidFill>
                <a:latin typeface="Microsoft Sans Serif"/>
                <a:cs typeface="Microsoft Sans Serif"/>
              </a:rPr>
              <a:t>with</a:t>
            </a:r>
            <a:r>
              <a:rPr sz="1900" spc="-5" dirty="0">
                <a:solidFill>
                  <a:srgbClr val="212122"/>
                </a:solidFill>
                <a:latin typeface="Microsoft Sans Serif"/>
                <a:cs typeface="Microsoft Sans Serif"/>
              </a:rPr>
              <a:t> </a:t>
            </a:r>
            <a:r>
              <a:rPr sz="1900" spc="55" dirty="0">
                <a:solidFill>
                  <a:srgbClr val="212122"/>
                </a:solidFill>
                <a:latin typeface="Microsoft Sans Serif"/>
                <a:cs typeface="Microsoft Sans Serif"/>
              </a:rPr>
              <a:t>parents</a:t>
            </a:r>
            <a:r>
              <a:rPr sz="1900" dirty="0">
                <a:solidFill>
                  <a:srgbClr val="212122"/>
                </a:solidFill>
                <a:latin typeface="Microsoft Sans Serif"/>
                <a:cs typeface="Microsoft Sans Serif"/>
              </a:rPr>
              <a:t> </a:t>
            </a:r>
            <a:r>
              <a:rPr sz="1900" spc="25" dirty="0">
                <a:solidFill>
                  <a:srgbClr val="212122"/>
                </a:solidFill>
                <a:latin typeface="Microsoft Sans Serif"/>
                <a:cs typeface="Microsoft Sans Serif"/>
              </a:rPr>
              <a:t>and </a:t>
            </a:r>
            <a:r>
              <a:rPr sz="1900" spc="45" dirty="0">
                <a:solidFill>
                  <a:srgbClr val="212122"/>
                </a:solidFill>
                <a:latin typeface="Microsoft Sans Serif"/>
                <a:cs typeface="Microsoft Sans Serif"/>
              </a:rPr>
              <a:t>friends</a:t>
            </a:r>
            <a:endParaRPr sz="1900" dirty="0">
              <a:latin typeface="Microsoft Sans Serif"/>
              <a:cs typeface="Microsoft Sans Serif"/>
            </a:endParaRPr>
          </a:p>
        </p:txBody>
      </p:sp>
      <p:sp>
        <p:nvSpPr>
          <p:cNvPr id="6" name="object 6"/>
          <p:cNvSpPr txBox="1"/>
          <p:nvPr/>
        </p:nvSpPr>
        <p:spPr>
          <a:xfrm>
            <a:off x="7129281" y="2679963"/>
            <a:ext cx="11817350" cy="674800"/>
          </a:xfrm>
          <a:prstGeom prst="rect">
            <a:avLst/>
          </a:prstGeom>
        </p:spPr>
        <p:txBody>
          <a:bodyPr vert="horz" wrap="square" lIns="0" tIns="12065" rIns="0" bIns="0" rtlCol="0">
            <a:spAutoFit/>
          </a:bodyPr>
          <a:lstStyle/>
          <a:p>
            <a:pPr marL="12700" marR="5080">
              <a:lnSpc>
                <a:spcPct val="101200"/>
              </a:lnSpc>
              <a:spcBef>
                <a:spcPts val="95"/>
              </a:spcBef>
            </a:pPr>
            <a:r>
              <a:rPr sz="2200" b="1" dirty="0">
                <a:solidFill>
                  <a:srgbClr val="231F20"/>
                </a:solidFill>
                <a:latin typeface="Arial" panose="020B0604020202020204" pitchFamily="34" charset="0"/>
                <a:cs typeface="Arial" panose="020B0604020202020204" pitchFamily="34" charset="0"/>
              </a:rPr>
              <a:t>Step-by-step guides to planting habitat at school and at home are available through WWF-Canada's Living Planet @ School and re:grow programs.</a:t>
            </a:r>
            <a:endParaRPr sz="2200" b="1" dirty="0">
              <a:latin typeface="Arial" panose="020B0604020202020204" pitchFamily="34" charset="0"/>
              <a:cs typeface="Arial" panose="020B0604020202020204" pitchFamily="34"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841804913"/>
              </p:ext>
            </p:extLst>
          </p:nvPr>
        </p:nvGraphicFramePr>
        <p:xfrm>
          <a:off x="7091510" y="3541026"/>
          <a:ext cx="12070080" cy="6450965"/>
        </p:xfrm>
        <a:graphic>
          <a:graphicData uri="http://schemas.openxmlformats.org/drawingml/2006/table">
            <a:tbl>
              <a:tblPr firstRow="1" bandRow="1">
                <a:tableStyleId>{2D5ABB26-0587-4C30-8999-92F81FD0307C}</a:tableStyleId>
              </a:tblPr>
              <a:tblGrid>
                <a:gridCol w="6122670">
                  <a:extLst>
                    <a:ext uri="{9D8B030D-6E8A-4147-A177-3AD203B41FA5}">
                      <a16:colId xmlns:a16="http://schemas.microsoft.com/office/drawing/2014/main" val="20000"/>
                    </a:ext>
                  </a:extLst>
                </a:gridCol>
                <a:gridCol w="5947410">
                  <a:extLst>
                    <a:ext uri="{9D8B030D-6E8A-4147-A177-3AD203B41FA5}">
                      <a16:colId xmlns:a16="http://schemas.microsoft.com/office/drawing/2014/main" val="20001"/>
                    </a:ext>
                  </a:extLst>
                </a:gridCol>
              </a:tblGrid>
              <a:tr h="810260">
                <a:tc>
                  <a:txBody>
                    <a:bodyPr/>
                    <a:lstStyle/>
                    <a:p>
                      <a:pPr algn="ctr">
                        <a:lnSpc>
                          <a:spcPct val="100000"/>
                        </a:lnSpc>
                        <a:spcBef>
                          <a:spcPts val="835"/>
                        </a:spcBef>
                      </a:pPr>
                      <a:r>
                        <a:rPr sz="3550" spc="0" dirty="0">
                          <a:solidFill>
                            <a:srgbClr val="FFFFFF"/>
                          </a:solidFill>
                          <a:latin typeface="Arial" panose="020B0604020202020204" pitchFamily="34" charset="0"/>
                          <a:cs typeface="Arial" panose="020B0604020202020204" pitchFamily="34" charset="0"/>
                        </a:rPr>
                        <a:t>WWF-Canada initiative</a:t>
                      </a:r>
                      <a:endParaRPr sz="3550" spc="0" dirty="0">
                        <a:latin typeface="Arial" panose="020B0604020202020204" pitchFamily="34" charset="0"/>
                        <a:cs typeface="Arial" panose="020B0604020202020204" pitchFamily="34" charset="0"/>
                      </a:endParaRPr>
                    </a:p>
                  </a:txBody>
                  <a:tcPr marL="0" marR="0" marT="10604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27390"/>
                    </a:solidFill>
                  </a:tcPr>
                </a:tc>
                <a:tc>
                  <a:txBody>
                    <a:bodyPr/>
                    <a:lstStyle/>
                    <a:p>
                      <a:pPr algn="ctr">
                        <a:lnSpc>
                          <a:spcPct val="100000"/>
                        </a:lnSpc>
                        <a:spcBef>
                          <a:spcPts val="835"/>
                        </a:spcBef>
                      </a:pPr>
                      <a:r>
                        <a:rPr sz="3550" spc="0" dirty="0">
                          <a:solidFill>
                            <a:srgbClr val="FFFFFF"/>
                          </a:solidFill>
                          <a:latin typeface="Arial" panose="020B0604020202020204" pitchFamily="34" charset="0"/>
                          <a:cs typeface="Arial" panose="020B0604020202020204" pitchFamily="34" charset="0"/>
                        </a:rPr>
                        <a:t>Web link</a:t>
                      </a:r>
                      <a:endParaRPr sz="3550" spc="0" dirty="0">
                        <a:latin typeface="Arial" panose="020B0604020202020204" pitchFamily="34" charset="0"/>
                        <a:cs typeface="Arial" panose="020B0604020202020204" pitchFamily="34" charset="0"/>
                      </a:endParaRPr>
                    </a:p>
                  </a:txBody>
                  <a:tcPr marL="0" marR="0" marT="10604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027390"/>
                    </a:solidFill>
                  </a:tcPr>
                </a:tc>
                <a:extLst>
                  <a:ext uri="{0D108BD9-81ED-4DB2-BD59-A6C34878D82A}">
                    <a16:rowId xmlns:a16="http://schemas.microsoft.com/office/drawing/2014/main" val="10000"/>
                  </a:ext>
                </a:extLst>
              </a:tr>
              <a:tr h="1880235">
                <a:tc>
                  <a:txBody>
                    <a:bodyPr/>
                    <a:lstStyle/>
                    <a:p>
                      <a:pPr>
                        <a:lnSpc>
                          <a:spcPct val="100000"/>
                        </a:lnSpc>
                        <a:spcBef>
                          <a:spcPts val="1720"/>
                        </a:spcBef>
                      </a:pPr>
                      <a:endParaRPr sz="1900" spc="0" dirty="0">
                        <a:latin typeface="Arial" panose="020B0604020202020204" pitchFamily="34" charset="0"/>
                        <a:cs typeface="Arial" panose="020B0604020202020204" pitchFamily="34" charset="0"/>
                      </a:endParaRPr>
                    </a:p>
                    <a:p>
                      <a:pPr marL="565150" marR="779780">
                        <a:lnSpc>
                          <a:spcPct val="100000"/>
                        </a:lnSpc>
                      </a:pPr>
                      <a:r>
                        <a:rPr sz="1900" b="1" spc="0" dirty="0">
                          <a:solidFill>
                            <a:srgbClr val="231F20"/>
                          </a:solidFill>
                          <a:latin typeface="Arial" panose="020B0604020202020204" pitchFamily="34" charset="0"/>
                          <a:cs typeface="Arial" panose="020B0604020202020204" pitchFamily="34" charset="0"/>
                        </a:rPr>
                        <a:t>Living Planet @ School: </a:t>
                      </a:r>
                      <a:r>
                        <a:rPr sz="1900" spc="0" dirty="0">
                          <a:solidFill>
                            <a:srgbClr val="231F20"/>
                          </a:solidFill>
                          <a:latin typeface="Arial" panose="020B0604020202020204" pitchFamily="34" charset="0"/>
                          <a:cs typeface="Arial" panose="020B0604020202020204" pitchFamily="34" charset="0"/>
                        </a:rPr>
                        <a:t>Hands-on actions schools and students can take to help nature thrive</a:t>
                      </a:r>
                      <a:endParaRPr sz="1900" spc="0" dirty="0">
                        <a:latin typeface="Arial" panose="020B0604020202020204" pitchFamily="34" charset="0"/>
                        <a:cs typeface="Arial" panose="020B0604020202020204" pitchFamily="34" charset="0"/>
                      </a:endParaRPr>
                    </a:p>
                  </a:txBody>
                  <a:tcPr marL="0" marR="0" marT="21844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CD02"/>
                    </a:solidFill>
                  </a:tcPr>
                </a:tc>
                <a:tc>
                  <a:txBody>
                    <a:bodyPr/>
                    <a:lstStyle/>
                    <a:p>
                      <a:pPr>
                        <a:lnSpc>
                          <a:spcPct val="100000"/>
                        </a:lnSpc>
                      </a:pPr>
                      <a:endParaRPr sz="1900" spc="0" dirty="0">
                        <a:latin typeface="Arial" panose="020B0604020202020204" pitchFamily="34" charset="0"/>
                        <a:cs typeface="Arial" panose="020B0604020202020204" pitchFamily="34" charset="0"/>
                      </a:endParaRPr>
                    </a:p>
                    <a:p>
                      <a:pPr>
                        <a:lnSpc>
                          <a:spcPct val="100000"/>
                        </a:lnSpc>
                        <a:spcBef>
                          <a:spcPts val="1810"/>
                        </a:spcBef>
                      </a:pPr>
                      <a:endParaRPr sz="1900" spc="0" dirty="0">
                        <a:latin typeface="Arial" panose="020B0604020202020204" pitchFamily="34" charset="0"/>
                        <a:cs typeface="Arial" panose="020B0604020202020204" pitchFamily="34" charset="0"/>
                      </a:endParaRPr>
                    </a:p>
                    <a:p>
                      <a:pPr marL="1905" algn="ctr">
                        <a:lnSpc>
                          <a:spcPct val="100000"/>
                        </a:lnSpc>
                      </a:pPr>
                      <a:r>
                        <a:rPr sz="1900" spc="0" dirty="0">
                          <a:solidFill>
                            <a:srgbClr val="231F20"/>
                          </a:solidFill>
                          <a:latin typeface="Arial" panose="020B0604020202020204" pitchFamily="34" charset="0"/>
                          <a:cs typeface="Arial" panose="020B0604020202020204" pitchFamily="34" charset="0"/>
                        </a:rPr>
                        <a:t>https://schools.wwf.ca</a:t>
                      </a:r>
                      <a:endParaRPr sz="1900" spc="0" dirty="0">
                        <a:latin typeface="Arial" panose="020B0604020202020204" pitchFamily="34" charset="0"/>
                        <a:cs typeface="Arial" panose="020B0604020202020204" pitchFamily="34" charset="0"/>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CD02"/>
                    </a:solidFill>
                  </a:tcPr>
                </a:tc>
                <a:extLst>
                  <a:ext uri="{0D108BD9-81ED-4DB2-BD59-A6C34878D82A}">
                    <a16:rowId xmlns:a16="http://schemas.microsoft.com/office/drawing/2014/main" val="10001"/>
                  </a:ext>
                </a:extLst>
              </a:tr>
              <a:tr h="1880235">
                <a:tc>
                  <a:txBody>
                    <a:bodyPr/>
                    <a:lstStyle/>
                    <a:p>
                      <a:pPr>
                        <a:lnSpc>
                          <a:spcPct val="100000"/>
                        </a:lnSpc>
                        <a:spcBef>
                          <a:spcPts val="1720"/>
                        </a:spcBef>
                      </a:pPr>
                      <a:endParaRPr sz="1900" spc="0" dirty="0">
                        <a:latin typeface="Arial" panose="020B0604020202020204" pitchFamily="34" charset="0"/>
                        <a:cs typeface="Arial" panose="020B0604020202020204" pitchFamily="34" charset="0"/>
                      </a:endParaRPr>
                    </a:p>
                    <a:p>
                      <a:pPr marL="565150">
                        <a:lnSpc>
                          <a:spcPts val="2280"/>
                        </a:lnSpc>
                      </a:pPr>
                      <a:r>
                        <a:rPr sz="1900" b="1" spc="0" dirty="0">
                          <a:solidFill>
                            <a:srgbClr val="231F20"/>
                          </a:solidFill>
                          <a:latin typeface="Arial" panose="020B0604020202020204" pitchFamily="34" charset="0"/>
                          <a:ea typeface="+mn-ea"/>
                          <a:cs typeface="Arial" panose="020B0604020202020204" pitchFamily="34" charset="0"/>
                        </a:rPr>
                        <a:t>Go Wild Grants: </a:t>
                      </a:r>
                      <a:r>
                        <a:rPr sz="1900" spc="0" dirty="0">
                          <a:solidFill>
                            <a:srgbClr val="231F20"/>
                          </a:solidFill>
                          <a:latin typeface="Arial" panose="020B0604020202020204" pitchFamily="34" charset="0"/>
                          <a:cs typeface="Arial" panose="020B0604020202020204" pitchFamily="34" charset="0"/>
                        </a:rPr>
                        <a:t>Apply for grants of up to</a:t>
                      </a:r>
                      <a:endParaRPr sz="1900" spc="0" dirty="0">
                        <a:latin typeface="Arial" panose="020B0604020202020204" pitchFamily="34" charset="0"/>
                        <a:cs typeface="Arial" panose="020B0604020202020204" pitchFamily="34" charset="0"/>
                      </a:endParaRPr>
                    </a:p>
                    <a:p>
                      <a:pPr marL="565150" marR="737235">
                        <a:lnSpc>
                          <a:spcPts val="2280"/>
                        </a:lnSpc>
                        <a:spcBef>
                          <a:spcPts val="75"/>
                        </a:spcBef>
                      </a:pPr>
                      <a:r>
                        <a:rPr sz="1900" spc="0" dirty="0">
                          <a:solidFill>
                            <a:srgbClr val="231F20"/>
                          </a:solidFill>
                          <a:latin typeface="Arial" panose="020B0604020202020204" pitchFamily="34" charset="0"/>
                          <a:cs typeface="Arial" panose="020B0604020202020204" pitchFamily="34" charset="0"/>
                        </a:rPr>
                        <a:t>$1,500 to help fund projects to protect and restore habitat on school grounds</a:t>
                      </a:r>
                      <a:endParaRPr sz="1900" spc="0" dirty="0">
                        <a:latin typeface="Arial" panose="020B0604020202020204" pitchFamily="34" charset="0"/>
                        <a:cs typeface="Arial" panose="020B0604020202020204" pitchFamily="34" charset="0"/>
                      </a:endParaRPr>
                    </a:p>
                  </a:txBody>
                  <a:tcPr marL="0" marR="0" marT="21844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E393"/>
                    </a:solidFill>
                  </a:tcPr>
                </a:tc>
                <a:tc>
                  <a:txBody>
                    <a:bodyPr/>
                    <a:lstStyle/>
                    <a:p>
                      <a:pPr>
                        <a:lnSpc>
                          <a:spcPct val="100000"/>
                        </a:lnSpc>
                      </a:pPr>
                      <a:endParaRPr sz="1900" spc="0">
                        <a:latin typeface="Arial" panose="020B0604020202020204" pitchFamily="34" charset="0"/>
                        <a:cs typeface="Arial" panose="020B0604020202020204" pitchFamily="34" charset="0"/>
                      </a:endParaRPr>
                    </a:p>
                    <a:p>
                      <a:pPr>
                        <a:lnSpc>
                          <a:spcPct val="100000"/>
                        </a:lnSpc>
                        <a:spcBef>
                          <a:spcPts val="1810"/>
                        </a:spcBef>
                      </a:pPr>
                      <a:endParaRPr sz="1900" spc="0">
                        <a:latin typeface="Arial" panose="020B0604020202020204" pitchFamily="34" charset="0"/>
                        <a:cs typeface="Arial" panose="020B0604020202020204" pitchFamily="34" charset="0"/>
                      </a:endParaRPr>
                    </a:p>
                    <a:p>
                      <a:pPr marL="635" algn="ctr">
                        <a:lnSpc>
                          <a:spcPct val="100000"/>
                        </a:lnSpc>
                      </a:pPr>
                      <a:r>
                        <a:rPr sz="1900" spc="0" dirty="0">
                          <a:solidFill>
                            <a:srgbClr val="231F20"/>
                          </a:solidFill>
                          <a:latin typeface="Arial" panose="020B0604020202020204" pitchFamily="34" charset="0"/>
                          <a:cs typeface="Arial" panose="020B0604020202020204" pitchFamily="34" charset="0"/>
                        </a:rPr>
                        <a:t>https://wwf.ca/go-wild</a:t>
                      </a:r>
                      <a:endParaRPr sz="1900" spc="0">
                        <a:latin typeface="Arial" panose="020B0604020202020204" pitchFamily="34" charset="0"/>
                        <a:cs typeface="Arial" panose="020B0604020202020204" pitchFamily="34" charset="0"/>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E393"/>
                    </a:solidFill>
                  </a:tcPr>
                </a:tc>
                <a:extLst>
                  <a:ext uri="{0D108BD9-81ED-4DB2-BD59-A6C34878D82A}">
                    <a16:rowId xmlns:a16="http://schemas.microsoft.com/office/drawing/2014/main" val="10002"/>
                  </a:ext>
                </a:extLst>
              </a:tr>
              <a:tr h="1880235">
                <a:tc>
                  <a:txBody>
                    <a:bodyPr/>
                    <a:lstStyle/>
                    <a:p>
                      <a:pPr>
                        <a:lnSpc>
                          <a:spcPct val="100000"/>
                        </a:lnSpc>
                        <a:spcBef>
                          <a:spcPts val="1720"/>
                        </a:spcBef>
                      </a:pPr>
                      <a:endParaRPr sz="1900" spc="0" dirty="0">
                        <a:latin typeface="Arial" panose="020B0604020202020204" pitchFamily="34" charset="0"/>
                        <a:cs typeface="Arial" panose="020B0604020202020204" pitchFamily="34" charset="0"/>
                      </a:endParaRPr>
                    </a:p>
                    <a:p>
                      <a:pPr marL="565150" marR="897255" algn="just">
                        <a:lnSpc>
                          <a:spcPct val="100000"/>
                        </a:lnSpc>
                      </a:pPr>
                      <a:r>
                        <a:rPr sz="1900" b="1" spc="0" dirty="0">
                          <a:solidFill>
                            <a:srgbClr val="231F20"/>
                          </a:solidFill>
                          <a:latin typeface="Arial" panose="020B0604020202020204" pitchFamily="34" charset="0"/>
                          <a:ea typeface="+mn-ea"/>
                          <a:cs typeface="Arial" panose="020B0604020202020204" pitchFamily="34" charset="0"/>
                        </a:rPr>
                        <a:t>re:grow: </a:t>
                      </a:r>
                      <a:r>
                        <a:rPr sz="1900" spc="0" dirty="0">
                          <a:solidFill>
                            <a:srgbClr val="231F20"/>
                          </a:solidFill>
                          <a:latin typeface="Arial" panose="020B0604020202020204" pitchFamily="34" charset="0"/>
                          <a:cs typeface="Arial" panose="020B0604020202020204" pitchFamily="34" charset="0"/>
                        </a:rPr>
                        <a:t>Learn how to grow native plants step by step, at home or any place where you have room for a few pots or a garden</a:t>
                      </a:r>
                      <a:endParaRPr sz="1900" spc="0" dirty="0">
                        <a:latin typeface="Arial" panose="020B0604020202020204" pitchFamily="34" charset="0"/>
                        <a:cs typeface="Arial" panose="020B0604020202020204" pitchFamily="34" charset="0"/>
                      </a:endParaRPr>
                    </a:p>
                  </a:txBody>
                  <a:tcPr marL="0" marR="0" marT="21844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CD02"/>
                    </a:solidFill>
                  </a:tcPr>
                </a:tc>
                <a:tc>
                  <a:txBody>
                    <a:bodyPr/>
                    <a:lstStyle/>
                    <a:p>
                      <a:pPr>
                        <a:lnSpc>
                          <a:spcPct val="100000"/>
                        </a:lnSpc>
                      </a:pPr>
                      <a:endParaRPr sz="1900" spc="0" dirty="0">
                        <a:latin typeface="Arial" panose="020B0604020202020204" pitchFamily="34" charset="0"/>
                        <a:cs typeface="Arial" panose="020B0604020202020204" pitchFamily="34" charset="0"/>
                      </a:endParaRPr>
                    </a:p>
                    <a:p>
                      <a:pPr>
                        <a:lnSpc>
                          <a:spcPct val="100000"/>
                        </a:lnSpc>
                        <a:spcBef>
                          <a:spcPts val="1810"/>
                        </a:spcBef>
                      </a:pPr>
                      <a:endParaRPr sz="1900" spc="0" dirty="0">
                        <a:latin typeface="Arial" panose="020B0604020202020204" pitchFamily="34" charset="0"/>
                        <a:cs typeface="Arial" panose="020B0604020202020204" pitchFamily="34" charset="0"/>
                      </a:endParaRPr>
                    </a:p>
                    <a:p>
                      <a:pPr marL="1270" algn="ctr">
                        <a:lnSpc>
                          <a:spcPct val="100000"/>
                        </a:lnSpc>
                      </a:pPr>
                      <a:r>
                        <a:rPr sz="1900" spc="0" dirty="0">
                          <a:solidFill>
                            <a:srgbClr val="231F20"/>
                          </a:solidFill>
                          <a:latin typeface="Arial" panose="020B0604020202020204" pitchFamily="34" charset="0"/>
                          <a:cs typeface="Arial" panose="020B0604020202020204" pitchFamily="34" charset="0"/>
                        </a:rPr>
                        <a:t>https://regrow.wwf.ca</a:t>
                      </a:r>
                      <a:endParaRPr sz="1900" spc="0" dirty="0">
                        <a:latin typeface="Arial" panose="020B0604020202020204" pitchFamily="34" charset="0"/>
                        <a:cs typeface="Arial" panose="020B0604020202020204" pitchFamily="34" charset="0"/>
                      </a:endParaRPr>
                    </a:p>
                  </a:txBody>
                  <a:tcPr marL="0" marR="0" marT="0"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CD02"/>
                    </a:solidFill>
                  </a:tcPr>
                </a:tc>
                <a:extLst>
                  <a:ext uri="{0D108BD9-81ED-4DB2-BD59-A6C34878D82A}">
                    <a16:rowId xmlns:a16="http://schemas.microsoft.com/office/drawing/2014/main" val="10003"/>
                  </a:ext>
                </a:extLst>
              </a:tr>
            </a:tbl>
          </a:graphicData>
        </a:graphic>
      </p:graphicFrame>
      <p:sp>
        <p:nvSpPr>
          <p:cNvPr id="14" name="object 14"/>
          <p:cNvSpPr txBox="1">
            <a:spLocks noGrp="1"/>
          </p:cNvSpPr>
          <p:nvPr>
            <p:ph type="ftr" sz="quarter" idx="5"/>
          </p:nvPr>
        </p:nvSpPr>
        <p:spPr>
          <a:xfrm>
            <a:off x="88717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5" name="object 15"/>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pc="-50" dirty="0">
                <a:latin typeface="Arial" panose="020B0604020202020204" pitchFamily="34" charset="0"/>
                <a:cs typeface="Arial" panose="020B0604020202020204" pitchFamily="34" charset="0"/>
              </a:rPr>
              <a:t>4</a:t>
            </a:fld>
            <a:endParaRPr spc="-50"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05995B8A-E509-47D0-6BA6-F253C23D6CF7}"/>
              </a:ext>
            </a:extLst>
          </p:cNvPr>
          <p:cNvSpPr txBox="1"/>
          <p:nvPr/>
        </p:nvSpPr>
        <p:spPr>
          <a:xfrm>
            <a:off x="887179" y="560386"/>
            <a:ext cx="4761515" cy="2098973"/>
          </a:xfrm>
          <a:prstGeom prst="rect">
            <a:avLst/>
          </a:prstGeom>
        </p:spPr>
        <p:txBody>
          <a:bodyPr vert="horz" wrap="square" lIns="0" tIns="17145" rIns="0" bIns="0" rtlCol="0">
            <a:spAutoFit/>
          </a:bodyPr>
          <a:lstStyle/>
          <a:p>
            <a:pPr>
              <a:lnSpc>
                <a:spcPts val="5380"/>
              </a:lnSpc>
            </a:pPr>
            <a:r>
              <a:rPr lang="en-CA" sz="5900" b="1" dirty="0">
                <a:solidFill>
                  <a:srgbClr val="2E3092"/>
                </a:solidFill>
                <a:latin typeface="Arial" panose="020B0604020202020204" pitchFamily="34" charset="0"/>
                <a:cs typeface="Arial" panose="020B0604020202020204" pitchFamily="34" charset="0"/>
              </a:rPr>
              <a:t>Mission activity </a:t>
            </a:r>
            <a:r>
              <a:rPr sz="5900" b="1" dirty="0">
                <a:solidFill>
                  <a:srgbClr val="2E3092"/>
                </a:solidFill>
                <a:latin typeface="Arial" panose="020B0604020202020204" pitchFamily="34" charset="0"/>
                <a:cs typeface="Arial" panose="020B0604020202020204" pitchFamily="34" charset="0"/>
              </a:rPr>
              <a:t>instructions</a:t>
            </a:r>
            <a:endParaRPr sz="5900" b="1" dirty="0">
              <a:latin typeface="Arial" panose="020B0604020202020204" pitchFamily="34" charset="0"/>
              <a:cs typeface="Arial" panose="020B0604020202020204" pitchFamily="34" charset="0"/>
            </a:endParaRPr>
          </a:p>
        </p:txBody>
      </p:sp>
      <p:pic>
        <p:nvPicPr>
          <p:cNvPr id="8" name="Picture 7" descr="A yellow spiral on a black background&#10;&#10;Description automatically generated">
            <a:extLst>
              <a:ext uri="{FF2B5EF4-FFF2-40B4-BE49-F238E27FC236}">
                <a16:creationId xmlns:a16="http://schemas.microsoft.com/office/drawing/2014/main" id="{5712ABBC-FAF7-A245-45AA-EF927BFB2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301" y="-809210"/>
            <a:ext cx="13553977" cy="332377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line on a black background&#10;&#10;Description automatically generated">
            <a:extLst>
              <a:ext uri="{FF2B5EF4-FFF2-40B4-BE49-F238E27FC236}">
                <a16:creationId xmlns:a16="http://schemas.microsoft.com/office/drawing/2014/main" id="{E5FE97A4-F9B1-2B4B-F164-3A9D91B86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850" y="4664075"/>
            <a:ext cx="7772400" cy="3881093"/>
          </a:xfrm>
          <a:prstGeom prst="rect">
            <a:avLst/>
          </a:prstGeom>
        </p:spPr>
      </p:pic>
      <p:sp>
        <p:nvSpPr>
          <p:cNvPr id="4" name="object 4"/>
          <p:cNvSpPr/>
          <p:nvPr/>
        </p:nvSpPr>
        <p:spPr>
          <a:xfrm>
            <a:off x="14236913" y="942377"/>
            <a:ext cx="4925060" cy="7379298"/>
          </a:xfrm>
          <a:custGeom>
            <a:avLst/>
            <a:gdLst/>
            <a:ahLst/>
            <a:cxnLst/>
            <a:rect l="l" t="t" r="r" b="b"/>
            <a:pathLst>
              <a:path w="4925059" h="6879590">
                <a:moveTo>
                  <a:pt x="4877683" y="0"/>
                </a:moveTo>
                <a:lnTo>
                  <a:pt x="47118" y="0"/>
                </a:lnTo>
                <a:lnTo>
                  <a:pt x="28779" y="3703"/>
                </a:lnTo>
                <a:lnTo>
                  <a:pt x="13801" y="13801"/>
                </a:lnTo>
                <a:lnTo>
                  <a:pt x="3703" y="28779"/>
                </a:lnTo>
                <a:lnTo>
                  <a:pt x="0" y="47118"/>
                </a:lnTo>
                <a:lnTo>
                  <a:pt x="0" y="6832252"/>
                </a:lnTo>
                <a:lnTo>
                  <a:pt x="3703" y="6850592"/>
                </a:lnTo>
                <a:lnTo>
                  <a:pt x="13801" y="6865569"/>
                </a:lnTo>
                <a:lnTo>
                  <a:pt x="28779" y="6875668"/>
                </a:lnTo>
                <a:lnTo>
                  <a:pt x="47118" y="6879371"/>
                </a:lnTo>
                <a:lnTo>
                  <a:pt x="4877683" y="6879371"/>
                </a:lnTo>
                <a:lnTo>
                  <a:pt x="4896027" y="6875668"/>
                </a:lnTo>
                <a:lnTo>
                  <a:pt x="4911004" y="6865569"/>
                </a:lnTo>
                <a:lnTo>
                  <a:pt x="4921101" y="6850592"/>
                </a:lnTo>
                <a:lnTo>
                  <a:pt x="4924802" y="6832252"/>
                </a:lnTo>
                <a:lnTo>
                  <a:pt x="4924802" y="47118"/>
                </a:lnTo>
                <a:lnTo>
                  <a:pt x="4921101" y="28779"/>
                </a:lnTo>
                <a:lnTo>
                  <a:pt x="4911004" y="13801"/>
                </a:lnTo>
                <a:lnTo>
                  <a:pt x="4896027" y="3703"/>
                </a:lnTo>
                <a:lnTo>
                  <a:pt x="4877683" y="0"/>
                </a:lnTo>
                <a:close/>
              </a:path>
            </a:pathLst>
          </a:custGeom>
          <a:solidFill>
            <a:srgbClr val="027390"/>
          </a:solidFill>
        </p:spPr>
        <p:txBody>
          <a:bodyPr wrap="square" lIns="0" tIns="0" rIns="0" bIns="0" rtlCol="0"/>
          <a:lstStyle/>
          <a:p>
            <a:endParaRPr/>
          </a:p>
        </p:txBody>
      </p:sp>
      <p:sp>
        <p:nvSpPr>
          <p:cNvPr id="5" name="object 5"/>
          <p:cNvSpPr txBox="1"/>
          <p:nvPr/>
        </p:nvSpPr>
        <p:spPr>
          <a:xfrm>
            <a:off x="942127" y="946259"/>
            <a:ext cx="5849912" cy="8958222"/>
          </a:xfrm>
          <a:prstGeom prst="rect">
            <a:avLst/>
          </a:prstGeom>
        </p:spPr>
        <p:txBody>
          <a:bodyPr vert="horz" wrap="square" lIns="0" tIns="12065" rIns="0" bIns="0" rtlCol="0">
            <a:spAutoFit/>
          </a:bodyPr>
          <a:lstStyle/>
          <a:p>
            <a:pPr marL="1123950" marR="287020" algn="l">
              <a:lnSpc>
                <a:spcPct val="100000"/>
              </a:lnSpc>
              <a:spcBef>
                <a:spcPts val="95"/>
              </a:spcBef>
              <a:spcAft>
                <a:spcPts val="1800"/>
              </a:spcAft>
            </a:pPr>
            <a:r>
              <a:rPr sz="1900" dirty="0">
                <a:solidFill>
                  <a:srgbClr val="212122"/>
                </a:solidFill>
                <a:latin typeface="Arial" panose="020B0604020202020204" pitchFamily="34" charset="0"/>
                <a:cs typeface="Arial" panose="020B0604020202020204" pitchFamily="34" charset="0"/>
              </a:rPr>
              <a:t>Encourage students to notice the variety of ways they can help (at home, at school</a:t>
            </a:r>
            <a:r>
              <a:rPr lang="en-CA" sz="1900" dirty="0">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and in their community), and to think about which actions feel realistic and meaningful to them.</a:t>
            </a:r>
            <a:endParaRPr sz="1900" dirty="0">
              <a:latin typeface="Arial" panose="020B0604020202020204" pitchFamily="34" charset="0"/>
              <a:cs typeface="Arial" panose="020B0604020202020204" pitchFamily="34" charset="0"/>
            </a:endParaRPr>
          </a:p>
          <a:p>
            <a:pPr marL="1123950" marR="79375" algn="l">
              <a:lnSpc>
                <a:spcPct val="100000"/>
              </a:lnSpc>
              <a:spcAft>
                <a:spcPts val="1800"/>
              </a:spcAft>
            </a:pPr>
            <a:r>
              <a:rPr sz="1900" dirty="0">
                <a:solidFill>
                  <a:srgbClr val="212122"/>
                </a:solidFill>
                <a:latin typeface="Arial" panose="020B0604020202020204" pitchFamily="34" charset="0"/>
                <a:cs typeface="Arial" panose="020B0604020202020204" pitchFamily="34" charset="0"/>
              </a:rPr>
              <a:t>You may wish to ask prompting questions such as, </a:t>
            </a:r>
            <a:r>
              <a:rPr sz="1900" i="1" dirty="0">
                <a:solidFill>
                  <a:srgbClr val="212122"/>
                </a:solidFill>
                <a:latin typeface="Arial" panose="020B0604020202020204" pitchFamily="34" charset="0"/>
                <a:cs typeface="Arial" panose="020B0604020202020204" pitchFamily="34" charset="0"/>
              </a:rPr>
              <a:t>“Which of these actions have you already tried?”</a:t>
            </a:r>
            <a:r>
              <a:rPr sz="1900" dirty="0">
                <a:solidFill>
                  <a:srgbClr val="212122"/>
                </a:solidFill>
                <a:latin typeface="Arial" panose="020B0604020202020204" pitchFamily="34" charset="0"/>
                <a:cs typeface="Arial" panose="020B0604020202020204" pitchFamily="34" charset="0"/>
              </a:rPr>
              <a:t>, </a:t>
            </a:r>
            <a:r>
              <a:rPr sz="1900" i="1" dirty="0">
                <a:solidFill>
                  <a:srgbClr val="212122"/>
                </a:solidFill>
                <a:latin typeface="Arial" panose="020B0604020202020204" pitchFamily="34" charset="0"/>
                <a:cs typeface="Arial" panose="020B0604020202020204" pitchFamily="34" charset="0"/>
              </a:rPr>
              <a:t>“Which ones would you like to try?” </a:t>
            </a:r>
            <a:r>
              <a:rPr sz="1900" dirty="0">
                <a:solidFill>
                  <a:srgbClr val="212122"/>
                </a:solidFill>
                <a:latin typeface="Arial" panose="020B0604020202020204" pitchFamily="34" charset="0"/>
                <a:cs typeface="Arial" panose="020B0604020202020204" pitchFamily="34" charset="0"/>
              </a:rPr>
              <a:t>or </a:t>
            </a:r>
            <a:r>
              <a:rPr sz="1900" i="1" dirty="0">
                <a:solidFill>
                  <a:srgbClr val="212122"/>
                </a:solidFill>
                <a:latin typeface="Arial" panose="020B0604020202020204" pitchFamily="34" charset="0"/>
                <a:cs typeface="Arial" panose="020B0604020202020204" pitchFamily="34" charset="0"/>
              </a:rPr>
              <a:t>“Which actions could we do together as a class or group?”</a:t>
            </a:r>
            <a:endParaRPr lang="en-CA" sz="1900" i="1" dirty="0">
              <a:solidFill>
                <a:srgbClr val="212122"/>
              </a:solidFill>
              <a:latin typeface="Arial" panose="020B0604020202020204" pitchFamily="34" charset="0"/>
              <a:cs typeface="Arial" panose="020B0604020202020204" pitchFamily="34" charset="0"/>
            </a:endParaRPr>
          </a:p>
          <a:p>
            <a:pPr marL="1123950" marR="347980" indent="-1103313" algn="l">
              <a:lnSpc>
                <a:spcPct val="100000"/>
              </a:lnSpc>
              <a:spcBef>
                <a:spcPts val="95"/>
              </a:spcBef>
              <a:spcAft>
                <a:spcPts val="1800"/>
              </a:spcAft>
            </a:pPr>
            <a:r>
              <a:rPr lang="en-CA" sz="2000" b="1" dirty="0">
                <a:solidFill>
                  <a:srgbClr val="00728F"/>
                </a:solidFill>
                <a:latin typeface="Arial" panose="020B0604020202020204" pitchFamily="34" charset="0"/>
                <a:cs typeface="Arial" panose="020B0604020202020204" pitchFamily="34" charset="0"/>
              </a:rPr>
              <a:t>Step 3</a:t>
            </a:r>
            <a:r>
              <a:rPr lang="en-CA" sz="1900" b="1" dirty="0">
                <a:solidFill>
                  <a:srgbClr val="00728F"/>
                </a:solidFill>
                <a:latin typeface="Arial" panose="020B0604020202020204" pitchFamily="34" charset="0"/>
                <a:cs typeface="Arial" panose="020B0604020202020204" pitchFamily="34" charset="0"/>
              </a:rPr>
              <a:t>	</a:t>
            </a:r>
            <a:r>
              <a:rPr lang="en-CA" sz="1900" dirty="0">
                <a:solidFill>
                  <a:srgbClr val="212122"/>
                </a:solidFill>
                <a:latin typeface="Arial" panose="020B0604020202020204" pitchFamily="34" charset="0"/>
                <a:cs typeface="Arial" panose="020B0604020202020204" pitchFamily="34" charset="0"/>
              </a:rPr>
              <a:t>Pledge creation. A teacher prompt could be, </a:t>
            </a:r>
            <a:r>
              <a:rPr lang="en-CA" sz="1900" i="1" dirty="0">
                <a:solidFill>
                  <a:srgbClr val="212122"/>
                </a:solidFill>
                <a:latin typeface="Arial" panose="020B0604020202020204" pitchFamily="34" charset="0"/>
                <a:cs typeface="Arial" panose="020B0604020202020204" pitchFamily="34" charset="0"/>
              </a:rPr>
              <a:t>“To show how important our class feels it is to help wildlife, we are going to make a</a:t>
            </a:r>
            <a:r>
              <a:rPr lang="en-CA" sz="1900" dirty="0">
                <a:latin typeface="Arial" panose="020B0604020202020204" pitchFamily="34" charset="0"/>
                <a:cs typeface="Arial" panose="020B0604020202020204" pitchFamily="34" charset="0"/>
              </a:rPr>
              <a:t> </a:t>
            </a:r>
            <a:r>
              <a:rPr lang="en-CA" sz="1900" i="1" dirty="0">
                <a:solidFill>
                  <a:srgbClr val="212122"/>
                </a:solidFill>
                <a:latin typeface="Arial" panose="020B0604020202020204" pitchFamily="34" charset="0"/>
                <a:cs typeface="Arial" panose="020B0604020202020204" pitchFamily="34" charset="0"/>
              </a:rPr>
              <a:t>pledge.</a:t>
            </a:r>
            <a:r>
              <a:rPr lang="en-CA" sz="1900" dirty="0">
                <a:solidFill>
                  <a:srgbClr val="212122"/>
                </a:solidFill>
                <a:latin typeface="Arial" panose="020B0604020202020204" pitchFamily="34" charset="0"/>
                <a:cs typeface="Arial" panose="020B0604020202020204" pitchFamily="34" charset="0"/>
              </a:rPr>
              <a:t>” Ask the students to share examples of pledges. For example, most classrooms have a pledge on how they will treat each other, treat school property and treat themselves, showing respect for self, others and property. Girl Guides and Scout groups have pledges, etc. If the students need guidance, remind them that a pledge is a promise that a person or group of people make when they agree to work together towards a common goal.</a:t>
            </a:r>
            <a:endParaRPr lang="en-CA" sz="1900" dirty="0">
              <a:latin typeface="Arial" panose="020B0604020202020204" pitchFamily="34" charset="0"/>
              <a:cs typeface="Arial" panose="020B0604020202020204" pitchFamily="34" charset="0"/>
            </a:endParaRPr>
          </a:p>
          <a:p>
            <a:pPr marL="1123950" marR="79375" indent="-1103313">
              <a:lnSpc>
                <a:spcPct val="100000"/>
              </a:lnSpc>
              <a:spcBef>
                <a:spcPts val="2140"/>
              </a:spcBef>
            </a:pPr>
            <a:endParaRPr sz="1900" dirty="0">
              <a:latin typeface="Arial" panose="020B0604020202020204" pitchFamily="34" charset="0"/>
              <a:cs typeface="Arial" panose="020B0604020202020204" pitchFamily="34" charset="0"/>
            </a:endParaRPr>
          </a:p>
        </p:txBody>
      </p:sp>
      <p:sp>
        <p:nvSpPr>
          <p:cNvPr id="9" name="object 9"/>
          <p:cNvSpPr txBox="1"/>
          <p:nvPr/>
        </p:nvSpPr>
        <p:spPr>
          <a:xfrm>
            <a:off x="7080250" y="946259"/>
            <a:ext cx="5974003" cy="2366674"/>
          </a:xfrm>
          <a:prstGeom prst="rect">
            <a:avLst/>
          </a:prstGeom>
        </p:spPr>
        <p:txBody>
          <a:bodyPr vert="horz" wrap="square" lIns="0" tIns="12065" rIns="0" bIns="0" rtlCol="0">
            <a:spAutoFit/>
          </a:bodyPr>
          <a:lstStyle/>
          <a:p>
            <a:pPr marL="936625" marR="5080" indent="-915988">
              <a:lnSpc>
                <a:spcPct val="100000"/>
              </a:lnSpc>
              <a:spcBef>
                <a:spcPts val="95"/>
              </a:spcBef>
              <a:spcAft>
                <a:spcPts val="1800"/>
              </a:spcAft>
            </a:pPr>
            <a:r>
              <a:rPr lang="en-CA" sz="2000" b="1" dirty="0">
                <a:solidFill>
                  <a:srgbClr val="00728F"/>
                </a:solidFill>
                <a:latin typeface="Arial" panose="020B0604020202020204" pitchFamily="34" charset="0"/>
                <a:cs typeface="Arial" panose="020B0604020202020204" pitchFamily="34" charset="0"/>
              </a:rPr>
              <a:t>Step 4	</a:t>
            </a:r>
            <a:r>
              <a:rPr sz="1900" dirty="0">
                <a:solidFill>
                  <a:srgbClr val="212122"/>
                </a:solidFill>
                <a:latin typeface="Arial" panose="020B0604020202020204" pitchFamily="34" charset="0"/>
                <a:cs typeface="Arial" panose="020B0604020202020204" pitchFamily="34" charset="0"/>
              </a:rPr>
              <a:t>Depending on your class and the project(s) you selected, you can decide if you want the students to write their own individual pledge or to work together and create a class pledge. Either way, the students will need</a:t>
            </a:r>
            <a:r>
              <a:rPr lang="fr-CA" sz="1900" dirty="0">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to sign the pledge. The class pledge should be specific in outlining what they want to achieve and how they will uphold these promises.</a:t>
            </a:r>
            <a:endParaRPr sz="1900" dirty="0">
              <a:latin typeface="Arial" panose="020B0604020202020204" pitchFamily="34" charset="0"/>
              <a:cs typeface="Arial" panose="020B0604020202020204" pitchFamily="34" charset="0"/>
            </a:endParaRPr>
          </a:p>
        </p:txBody>
      </p:sp>
      <p:sp>
        <p:nvSpPr>
          <p:cNvPr id="10" name="object 10"/>
          <p:cNvSpPr txBox="1"/>
          <p:nvPr/>
        </p:nvSpPr>
        <p:spPr>
          <a:xfrm>
            <a:off x="14695403" y="1276135"/>
            <a:ext cx="3994150" cy="6805068"/>
          </a:xfrm>
          <a:prstGeom prst="rect">
            <a:avLst/>
          </a:prstGeom>
        </p:spPr>
        <p:txBody>
          <a:bodyPr vert="horz" wrap="square" lIns="0" tIns="15875" rIns="0" bIns="0" rtlCol="0">
            <a:spAutoFit/>
          </a:bodyPr>
          <a:lstStyle/>
          <a:p>
            <a:pPr marL="59690">
              <a:lnSpc>
                <a:spcPct val="100000"/>
              </a:lnSpc>
              <a:spcBef>
                <a:spcPts val="125"/>
              </a:spcBef>
            </a:pPr>
            <a:r>
              <a:rPr sz="3600" dirty="0">
                <a:solidFill>
                  <a:srgbClr val="FFFFFF"/>
                </a:solidFill>
                <a:latin typeface="Arial" panose="020B0604020202020204" pitchFamily="34" charset="0"/>
                <a:cs typeface="Arial" panose="020B0604020202020204" pitchFamily="34" charset="0"/>
              </a:rPr>
              <a:t>Wildlife pledge starters</a:t>
            </a:r>
            <a:endParaRPr sz="3600" dirty="0">
              <a:latin typeface="Arial" panose="020B0604020202020204" pitchFamily="34" charset="0"/>
              <a:cs typeface="Arial" panose="020B0604020202020204" pitchFamily="34" charset="0"/>
            </a:endParaRPr>
          </a:p>
          <a:p>
            <a:pPr marL="144463" indent="-144463">
              <a:lnSpc>
                <a:spcPct val="100000"/>
              </a:lnSpc>
              <a:spcBef>
                <a:spcPts val="2255"/>
              </a:spcBef>
            </a:pPr>
            <a:r>
              <a:rPr sz="1900" b="1" dirty="0">
                <a:solidFill>
                  <a:srgbClr val="FFFFFF"/>
                </a:solidFill>
                <a:latin typeface="Arial" panose="020B0604020202020204" pitchFamily="34" charset="0"/>
                <a:cs typeface="Arial" panose="020B0604020202020204" pitchFamily="34" charset="0"/>
              </a:rPr>
              <a:t>“</a:t>
            </a:r>
            <a:r>
              <a:rPr sz="2000" b="1" dirty="0">
                <a:solidFill>
                  <a:srgbClr val="FFFFFF"/>
                </a:solidFill>
                <a:latin typeface="Arial" panose="020B0604020202020204" pitchFamily="34" charset="0"/>
                <a:cs typeface="Arial" panose="020B0604020202020204" pitchFamily="34" charset="0"/>
              </a:rPr>
              <a:t>I promise to help wildlife by…”</a:t>
            </a:r>
            <a:endParaRPr sz="2000" b="1" dirty="0">
              <a:latin typeface="Arial" panose="020B0604020202020204" pitchFamily="34" charset="0"/>
              <a:cs typeface="Arial" panose="020B0604020202020204" pitchFamily="34" charset="0"/>
            </a:endParaRPr>
          </a:p>
          <a:p>
            <a:pPr marL="144463" marR="420370" indent="-144463">
              <a:lnSpc>
                <a:spcPct val="100000"/>
              </a:lnSpc>
              <a:spcBef>
                <a:spcPts val="2220"/>
              </a:spcBef>
            </a:pPr>
            <a:r>
              <a:rPr sz="2000" b="1" dirty="0">
                <a:solidFill>
                  <a:srgbClr val="FFFFFF"/>
                </a:solidFill>
                <a:latin typeface="Arial" panose="020B0604020202020204" pitchFamily="34" charset="0"/>
                <a:cs typeface="Arial" panose="020B0604020202020204" pitchFamily="34" charset="0"/>
              </a:rPr>
              <a:t>“One thing I will do to protect animals is…”</a:t>
            </a:r>
            <a:endParaRPr sz="2000" b="1" dirty="0">
              <a:latin typeface="Arial" panose="020B0604020202020204" pitchFamily="34" charset="0"/>
              <a:cs typeface="Arial" panose="020B0604020202020204" pitchFamily="34" charset="0"/>
            </a:endParaRPr>
          </a:p>
          <a:p>
            <a:pPr marL="144463" marR="107950" indent="-144463">
              <a:lnSpc>
                <a:spcPct val="100000"/>
              </a:lnSpc>
              <a:spcBef>
                <a:spcPts val="2220"/>
              </a:spcBef>
            </a:pPr>
            <a:r>
              <a:rPr sz="2000" b="1" dirty="0">
                <a:solidFill>
                  <a:srgbClr val="FFFFFF"/>
                </a:solidFill>
                <a:latin typeface="Arial" panose="020B0604020202020204" pitchFamily="34" charset="0"/>
                <a:cs typeface="Arial" panose="020B0604020202020204" pitchFamily="34" charset="0"/>
              </a:rPr>
              <a:t>“I will make the world better for animals by…”</a:t>
            </a:r>
            <a:endParaRPr sz="2000" b="1" dirty="0">
              <a:latin typeface="Arial" panose="020B0604020202020204" pitchFamily="34" charset="0"/>
              <a:cs typeface="Arial" panose="020B0604020202020204" pitchFamily="34" charset="0"/>
            </a:endParaRPr>
          </a:p>
          <a:p>
            <a:pPr marL="144463" marR="213995" indent="-144463">
              <a:lnSpc>
                <a:spcPct val="100000"/>
              </a:lnSpc>
              <a:spcBef>
                <a:spcPts val="2215"/>
              </a:spcBef>
            </a:pPr>
            <a:r>
              <a:rPr sz="2000" b="1" dirty="0">
                <a:solidFill>
                  <a:srgbClr val="FFFFFF"/>
                </a:solidFill>
                <a:latin typeface="Arial" panose="020B0604020202020204" pitchFamily="34" charset="0"/>
                <a:cs typeface="Arial" panose="020B0604020202020204" pitchFamily="34" charset="0"/>
              </a:rPr>
              <a:t>“I will be a wildlife helper when I…”</a:t>
            </a:r>
            <a:endParaRPr sz="2000" b="1" dirty="0">
              <a:latin typeface="Arial" panose="020B0604020202020204" pitchFamily="34" charset="0"/>
              <a:cs typeface="Arial" panose="020B0604020202020204" pitchFamily="34" charset="0"/>
            </a:endParaRPr>
          </a:p>
          <a:p>
            <a:pPr marL="144463" indent="-144463">
              <a:lnSpc>
                <a:spcPct val="100000"/>
              </a:lnSpc>
              <a:spcBef>
                <a:spcPts val="2215"/>
              </a:spcBef>
            </a:pPr>
            <a:r>
              <a:rPr sz="2000" b="1" dirty="0">
                <a:solidFill>
                  <a:srgbClr val="FFFFFF"/>
                </a:solidFill>
                <a:latin typeface="Arial" panose="020B0604020202020204" pitchFamily="34" charset="0"/>
                <a:cs typeface="Arial" panose="020B0604020202020204" pitchFamily="34" charset="0"/>
              </a:rPr>
              <a:t>“My class and I promise to…”</a:t>
            </a:r>
            <a:endParaRPr sz="2000" b="1" dirty="0">
              <a:latin typeface="Arial" panose="020B0604020202020204" pitchFamily="34" charset="0"/>
              <a:cs typeface="Arial" panose="020B0604020202020204" pitchFamily="34" charset="0"/>
            </a:endParaRPr>
          </a:p>
          <a:p>
            <a:pPr marL="144463" marR="88265" indent="-144463">
              <a:lnSpc>
                <a:spcPct val="100000"/>
              </a:lnSpc>
              <a:spcBef>
                <a:spcPts val="2225"/>
              </a:spcBef>
            </a:pPr>
            <a:r>
              <a:rPr sz="2000" b="1" dirty="0">
                <a:solidFill>
                  <a:srgbClr val="FFFFFF"/>
                </a:solidFill>
                <a:latin typeface="Arial" panose="020B0604020202020204" pitchFamily="34" charset="0"/>
                <a:cs typeface="Arial" panose="020B0604020202020204" pitchFamily="34" charset="0"/>
              </a:rPr>
              <a:t>“I will show I care about animals by…”</a:t>
            </a:r>
            <a:endParaRPr sz="2000" b="1" dirty="0">
              <a:latin typeface="Arial" panose="020B0604020202020204" pitchFamily="34" charset="0"/>
              <a:cs typeface="Arial" panose="020B0604020202020204" pitchFamily="34" charset="0"/>
            </a:endParaRPr>
          </a:p>
          <a:p>
            <a:pPr marL="144463" marR="5080" indent="-144463">
              <a:lnSpc>
                <a:spcPct val="100000"/>
              </a:lnSpc>
              <a:spcBef>
                <a:spcPts val="2215"/>
              </a:spcBef>
            </a:pPr>
            <a:r>
              <a:rPr sz="2000" b="1" dirty="0">
                <a:solidFill>
                  <a:srgbClr val="FFFFFF"/>
                </a:solidFill>
                <a:latin typeface="Arial" panose="020B0604020202020204" pitchFamily="34" charset="0"/>
                <a:cs typeface="Arial" panose="020B0604020202020204" pitchFamily="34" charset="0"/>
              </a:rPr>
              <a:t>“To help wildlife, I will remember to…”</a:t>
            </a:r>
            <a:endParaRPr sz="2000" b="1" dirty="0">
              <a:latin typeface="Arial" panose="020B0604020202020204" pitchFamily="34" charset="0"/>
              <a:cs typeface="Arial" panose="020B0604020202020204" pitchFamily="34" charset="0"/>
            </a:endParaRPr>
          </a:p>
        </p:txBody>
      </p:sp>
      <p:sp>
        <p:nvSpPr>
          <p:cNvPr id="14" name="object 14">
            <a:extLst>
              <a:ext uri="{FF2B5EF4-FFF2-40B4-BE49-F238E27FC236}">
                <a16:creationId xmlns:a16="http://schemas.microsoft.com/office/drawing/2014/main" id="{579960A6-D5AF-5BD9-5B17-CB4E3B8372A5}"/>
              </a:ext>
            </a:extLst>
          </p:cNvPr>
          <p:cNvSpPr txBox="1">
            <a:spLocks noGrp="1"/>
          </p:cNvSpPr>
          <p:nvPr>
            <p:ph type="ftr" sz="quarter" idx="5"/>
          </p:nvPr>
        </p:nvSpPr>
        <p:spPr>
          <a:xfrm>
            <a:off x="88717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5" name="object 15">
            <a:extLst>
              <a:ext uri="{FF2B5EF4-FFF2-40B4-BE49-F238E27FC236}">
                <a16:creationId xmlns:a16="http://schemas.microsoft.com/office/drawing/2014/main" id="{25C8DD55-A7CA-60D6-E981-65FFD163B4A0}"/>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pc="-50" dirty="0">
                <a:latin typeface="Arial" panose="020B0604020202020204" pitchFamily="34" charset="0"/>
                <a:cs typeface="Arial" panose="020B0604020202020204" pitchFamily="34" charset="0"/>
              </a:rPr>
              <a:t>5</a:t>
            </a:fld>
            <a:endParaRPr spc="-50"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03445" y="848141"/>
            <a:ext cx="13355432" cy="5748516"/>
          </a:xfrm>
          <a:prstGeom prst="rect">
            <a:avLst/>
          </a:prstGeom>
        </p:spPr>
      </p:pic>
      <p:sp>
        <p:nvSpPr>
          <p:cNvPr id="3" name="object 3"/>
          <p:cNvSpPr txBox="1"/>
          <p:nvPr/>
        </p:nvSpPr>
        <p:spPr>
          <a:xfrm>
            <a:off x="618525" y="799667"/>
            <a:ext cx="1026164"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728F"/>
                </a:solidFill>
                <a:latin typeface="Arial" panose="020B0604020202020204" pitchFamily="34" charset="0"/>
                <a:cs typeface="Arial" panose="020B0604020202020204" pitchFamily="34" charset="0"/>
              </a:rPr>
              <a:t>Step 5</a:t>
            </a:r>
          </a:p>
        </p:txBody>
      </p:sp>
      <p:sp>
        <p:nvSpPr>
          <p:cNvPr id="4" name="object 4"/>
          <p:cNvSpPr txBox="1"/>
          <p:nvPr/>
        </p:nvSpPr>
        <p:spPr>
          <a:xfrm>
            <a:off x="1871984" y="852022"/>
            <a:ext cx="3940175" cy="7649851"/>
          </a:xfrm>
          <a:prstGeom prst="rect">
            <a:avLst/>
          </a:prstGeom>
        </p:spPr>
        <p:txBody>
          <a:bodyPr vert="horz" wrap="square" lIns="0" tIns="12065" rIns="0" bIns="0" rtlCol="0">
            <a:spAutoFit/>
          </a:bodyPr>
          <a:lstStyle/>
          <a:p>
            <a:pPr marL="12700" marR="109855" indent="-635" algn="l">
              <a:lnSpc>
                <a:spcPct val="100000"/>
              </a:lnSpc>
              <a:spcBef>
                <a:spcPts val="95"/>
              </a:spcBef>
            </a:pPr>
            <a:r>
              <a:rPr sz="1900" dirty="0">
                <a:solidFill>
                  <a:srgbClr val="212122"/>
                </a:solidFill>
                <a:latin typeface="Arial" panose="020B0604020202020204" pitchFamily="34" charset="0"/>
                <a:cs typeface="Arial" panose="020B0604020202020204" pitchFamily="34" charset="0"/>
              </a:rPr>
              <a:t>In small groups, give the students time to make a pledge about their commitment to helping wildlife.</a:t>
            </a:r>
            <a:endParaRPr sz="1900" dirty="0">
              <a:latin typeface="Arial" panose="020B0604020202020204" pitchFamily="34" charset="0"/>
              <a:cs typeface="Arial" panose="020B0604020202020204" pitchFamily="34" charset="0"/>
            </a:endParaRPr>
          </a:p>
          <a:p>
            <a:pPr marL="12700" marR="8255" algn="l">
              <a:lnSpc>
                <a:spcPts val="2280"/>
              </a:lnSpc>
              <a:spcBef>
                <a:spcPts val="60"/>
              </a:spcBef>
            </a:pPr>
            <a:r>
              <a:rPr sz="1900" dirty="0">
                <a:solidFill>
                  <a:srgbClr val="212122"/>
                </a:solidFill>
                <a:latin typeface="Arial" panose="020B0604020202020204" pitchFamily="34" charset="0"/>
                <a:cs typeface="Arial" panose="020B0604020202020204" pitchFamily="34" charset="0"/>
              </a:rPr>
              <a:t>For example, if the class decided to plant wildflowers to support pollinators in the school yard, their pledge needs to name the project and the actions they will take to support it.</a:t>
            </a:r>
            <a:endParaRPr sz="1900" dirty="0">
              <a:latin typeface="Arial" panose="020B0604020202020204" pitchFamily="34" charset="0"/>
              <a:cs typeface="Arial" panose="020B0604020202020204" pitchFamily="34" charset="0"/>
            </a:endParaRPr>
          </a:p>
          <a:p>
            <a:pPr marL="12700" indent="-635" algn="l">
              <a:lnSpc>
                <a:spcPct val="100000"/>
              </a:lnSpc>
              <a:spcBef>
                <a:spcPts val="1880"/>
              </a:spcBef>
            </a:pPr>
            <a:r>
              <a:rPr sz="1900" dirty="0">
                <a:solidFill>
                  <a:srgbClr val="212122"/>
                </a:solidFill>
                <a:latin typeface="Arial" panose="020B0604020202020204" pitchFamily="34" charset="0"/>
                <a:cs typeface="Arial" panose="020B0604020202020204" pitchFamily="34" charset="0"/>
              </a:rPr>
              <a:t>Build a pledge wall. Regardless</a:t>
            </a:r>
            <a:r>
              <a:rPr lang="en-CA" sz="1900" dirty="0">
                <a:latin typeface="Arial" panose="020B0604020202020204" pitchFamily="34" charset="0"/>
                <a:cs typeface="Arial" panose="020B0604020202020204" pitchFamily="34" charset="0"/>
              </a:rPr>
              <a:t> </a:t>
            </a:r>
            <a:r>
              <a:rPr sz="1900" dirty="0">
                <a:solidFill>
                  <a:srgbClr val="212122"/>
                </a:solidFill>
                <a:latin typeface="Arial" panose="020B0604020202020204" pitchFamily="34" charset="0"/>
                <a:cs typeface="Arial" panose="020B0604020202020204" pitchFamily="34" charset="0"/>
              </a:rPr>
              <a:t>of whether the students wrote individual pledges or worked together and made a class pledge, once they are signed, the class can make a pledge wall. Dedicating a space in the classroom creates a visual reminder to students and supports accountability. Anyone who visits the classroom (principal, vice-principal, guest, parent or other students and teachers)</a:t>
            </a:r>
            <a:endParaRPr sz="1900" dirty="0">
              <a:latin typeface="Arial" panose="020B0604020202020204" pitchFamily="34" charset="0"/>
              <a:cs typeface="Arial" panose="020B0604020202020204" pitchFamily="34" charset="0"/>
            </a:endParaRPr>
          </a:p>
          <a:p>
            <a:pPr marL="12700" marR="153670" algn="l">
              <a:lnSpc>
                <a:spcPts val="2280"/>
              </a:lnSpc>
              <a:spcBef>
                <a:spcPts val="25"/>
              </a:spcBef>
            </a:pPr>
            <a:r>
              <a:rPr sz="1900" dirty="0">
                <a:solidFill>
                  <a:srgbClr val="212122"/>
                </a:solidFill>
                <a:latin typeface="Arial" panose="020B0604020202020204" pitchFamily="34" charset="0"/>
                <a:cs typeface="Arial" panose="020B0604020202020204" pitchFamily="34" charset="0"/>
              </a:rPr>
              <a:t>will see this pledge wall. This will motivate the students to follow through on their commitments to wildlife.</a:t>
            </a:r>
            <a:endParaRPr sz="1900" dirty="0">
              <a:latin typeface="Arial" panose="020B0604020202020204" pitchFamily="34" charset="0"/>
              <a:cs typeface="Arial" panose="020B0604020202020204" pitchFamily="34" charset="0"/>
            </a:endParaRPr>
          </a:p>
        </p:txBody>
      </p:sp>
      <p:sp>
        <p:nvSpPr>
          <p:cNvPr id="5" name="object 5"/>
          <p:cNvSpPr txBox="1"/>
          <p:nvPr/>
        </p:nvSpPr>
        <p:spPr>
          <a:xfrm>
            <a:off x="618525" y="3651937"/>
            <a:ext cx="1037594" cy="321242"/>
          </a:xfrm>
          <a:prstGeom prst="rect">
            <a:avLst/>
          </a:prstGeom>
        </p:spPr>
        <p:txBody>
          <a:bodyPr vert="horz" wrap="square" lIns="0" tIns="13335" rIns="0" bIns="0" rtlCol="0">
            <a:spAutoFit/>
          </a:bodyPr>
          <a:lstStyle>
            <a:defPPr>
              <a:defRPr kern="0"/>
            </a:defPPr>
            <a:lvl1pPr marL="12700">
              <a:lnSpc>
                <a:spcPct val="100000"/>
              </a:lnSpc>
              <a:spcBef>
                <a:spcPts val="105"/>
              </a:spcBef>
              <a:defRPr sz="2300" b="1" spc="-90">
                <a:solidFill>
                  <a:srgbClr val="027390"/>
                </a:solidFill>
                <a:latin typeface="Arial" panose="020B0604020202020204" pitchFamily="34" charset="0"/>
                <a:cs typeface="Arial" panose="020B0604020202020204" pitchFamily="34" charset="0"/>
              </a:defRPr>
            </a:lvl1pPr>
          </a:lstStyle>
          <a:p>
            <a:r>
              <a:rPr sz="2000" dirty="0">
                <a:solidFill>
                  <a:srgbClr val="00728F"/>
                </a:solidFill>
              </a:rPr>
              <a:t>Step 6</a:t>
            </a:r>
          </a:p>
        </p:txBody>
      </p:sp>
      <p:sp>
        <p:nvSpPr>
          <p:cNvPr id="6" name="object 6"/>
          <p:cNvSpPr txBox="1"/>
          <p:nvPr/>
        </p:nvSpPr>
        <p:spPr>
          <a:xfrm>
            <a:off x="14143936" y="6977490"/>
            <a:ext cx="3955415" cy="3324225"/>
          </a:xfrm>
          <a:prstGeom prst="rect">
            <a:avLst/>
          </a:prstGeom>
        </p:spPr>
        <p:txBody>
          <a:bodyPr vert="horz" wrap="square" lIns="0" tIns="12065" rIns="0" bIns="0" rtlCol="0">
            <a:spAutoFit/>
          </a:bodyPr>
          <a:lstStyle/>
          <a:p>
            <a:pPr marL="248285" marR="196850">
              <a:lnSpc>
                <a:spcPct val="100000"/>
              </a:lnSpc>
              <a:spcBef>
                <a:spcPts val="95"/>
              </a:spcBef>
            </a:pPr>
            <a:r>
              <a:rPr sz="1900" dirty="0">
                <a:solidFill>
                  <a:srgbClr val="212122"/>
                </a:solidFill>
                <a:latin typeface="Arial" panose="020B0604020202020204" pitchFamily="34" charset="0"/>
                <a:cs typeface="Arial" panose="020B0604020202020204" pitchFamily="34" charset="0"/>
              </a:rPr>
              <a:t>“We love Wildlife” or something similar.</a:t>
            </a:r>
            <a:endParaRPr sz="1900" dirty="0">
              <a:latin typeface="Arial" panose="020B0604020202020204" pitchFamily="34" charset="0"/>
              <a:cs typeface="Arial" panose="020B0604020202020204" pitchFamily="34" charset="0"/>
            </a:endParaRPr>
          </a:p>
          <a:p>
            <a:pPr marL="248285" marR="74295" indent="-236220">
              <a:lnSpc>
                <a:spcPct val="100000"/>
              </a:lnSpc>
              <a:spcBef>
                <a:spcPts val="360"/>
              </a:spcBef>
              <a:buChar char="•"/>
              <a:tabLst>
                <a:tab pos="248285" algn="l"/>
              </a:tabLst>
            </a:pPr>
            <a:r>
              <a:rPr sz="1900" dirty="0">
                <a:solidFill>
                  <a:srgbClr val="212122"/>
                </a:solidFill>
                <a:latin typeface="Arial" panose="020B0604020202020204" pitchFamily="34" charset="0"/>
                <a:cs typeface="Arial" panose="020B0604020202020204" pitchFamily="34" charset="0"/>
              </a:rPr>
              <a:t>Ensure that another teacher, or admin takes a moment to take a group photo.</a:t>
            </a:r>
            <a:endParaRPr sz="1900" dirty="0">
              <a:latin typeface="Arial" panose="020B0604020202020204" pitchFamily="34" charset="0"/>
              <a:cs typeface="Arial" panose="020B0604020202020204" pitchFamily="34" charset="0"/>
            </a:endParaRPr>
          </a:p>
          <a:p>
            <a:pPr marL="12700" marR="49530">
              <a:lnSpc>
                <a:spcPct val="100000"/>
              </a:lnSpc>
              <a:spcBef>
                <a:spcPts val="360"/>
              </a:spcBef>
            </a:pPr>
            <a:r>
              <a:rPr sz="1900" dirty="0">
                <a:solidFill>
                  <a:srgbClr val="212122"/>
                </a:solidFill>
                <a:latin typeface="Arial" panose="020B0604020202020204" pitchFamily="34" charset="0"/>
                <a:cs typeface="Arial" panose="020B0604020202020204" pitchFamily="34" charset="0"/>
              </a:rPr>
              <a:t>Feel free to add extra elements that will make this ceremony more meaningful to your students.</a:t>
            </a:r>
            <a:endParaRPr sz="1900" dirty="0">
              <a:latin typeface="Arial" panose="020B0604020202020204" pitchFamily="34" charset="0"/>
              <a:cs typeface="Arial" panose="020B0604020202020204" pitchFamily="34" charset="0"/>
            </a:endParaRPr>
          </a:p>
          <a:p>
            <a:pPr marL="12700" marR="5080">
              <a:lnSpc>
                <a:spcPct val="121500"/>
              </a:lnSpc>
              <a:spcBef>
                <a:spcPts val="1475"/>
              </a:spcBef>
            </a:pPr>
            <a:r>
              <a:rPr sz="1900" dirty="0">
                <a:solidFill>
                  <a:srgbClr val="212122"/>
                </a:solidFill>
                <a:latin typeface="Arial" panose="020B0604020202020204" pitchFamily="34" charset="0"/>
                <a:cs typeface="Arial" panose="020B0604020202020204" pitchFamily="34" charset="0"/>
              </a:rPr>
              <a:t>Students complete their exit ticket on the back of the Mission #7 card.</a:t>
            </a:r>
            <a:endParaRPr sz="1900" dirty="0">
              <a:latin typeface="Arial" panose="020B0604020202020204" pitchFamily="34" charset="0"/>
              <a:cs typeface="Arial" panose="020B0604020202020204" pitchFamily="34" charset="0"/>
            </a:endParaRPr>
          </a:p>
        </p:txBody>
      </p:sp>
      <p:sp>
        <p:nvSpPr>
          <p:cNvPr id="7" name="object 7"/>
          <p:cNvSpPr txBox="1"/>
          <p:nvPr/>
        </p:nvSpPr>
        <p:spPr>
          <a:xfrm>
            <a:off x="13100050" y="9582646"/>
            <a:ext cx="834931"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728F"/>
                </a:solidFill>
                <a:latin typeface="Arial" panose="020B0604020202020204" pitchFamily="34" charset="0"/>
                <a:cs typeface="Arial" panose="020B0604020202020204" pitchFamily="34" charset="0"/>
              </a:rPr>
              <a:t>Step 8</a:t>
            </a:r>
          </a:p>
        </p:txBody>
      </p:sp>
      <p:sp>
        <p:nvSpPr>
          <p:cNvPr id="8" name="object 8"/>
          <p:cNvSpPr txBox="1"/>
          <p:nvPr/>
        </p:nvSpPr>
        <p:spPr>
          <a:xfrm>
            <a:off x="6927850" y="6917515"/>
            <a:ext cx="845793" cy="321242"/>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728F"/>
                </a:solidFill>
                <a:latin typeface="Arial" panose="020B0604020202020204" pitchFamily="34" charset="0"/>
                <a:cs typeface="Arial" panose="020B0604020202020204" pitchFamily="34" charset="0"/>
              </a:rPr>
              <a:t>Step 7</a:t>
            </a:r>
          </a:p>
        </p:txBody>
      </p:sp>
      <p:sp>
        <p:nvSpPr>
          <p:cNvPr id="9" name="object 9"/>
          <p:cNvSpPr txBox="1"/>
          <p:nvPr/>
        </p:nvSpPr>
        <p:spPr>
          <a:xfrm>
            <a:off x="8007998" y="6872900"/>
            <a:ext cx="3879215" cy="3295650"/>
          </a:xfrm>
          <a:prstGeom prst="rect">
            <a:avLst/>
          </a:prstGeom>
        </p:spPr>
        <p:txBody>
          <a:bodyPr vert="horz" wrap="square" lIns="0" tIns="58419" rIns="0" bIns="0" rtlCol="0">
            <a:spAutoFit/>
          </a:bodyPr>
          <a:lstStyle/>
          <a:p>
            <a:pPr marL="12700">
              <a:lnSpc>
                <a:spcPct val="100000"/>
              </a:lnSpc>
              <a:spcBef>
                <a:spcPts val="459"/>
              </a:spcBef>
            </a:pPr>
            <a:r>
              <a:rPr sz="2300" b="1" dirty="0">
                <a:solidFill>
                  <a:srgbClr val="212122"/>
                </a:solidFill>
                <a:latin typeface="Arial" panose="020B0604020202020204" pitchFamily="34" charset="0"/>
                <a:cs typeface="Arial" panose="020B0604020202020204" pitchFamily="34" charset="0"/>
              </a:rPr>
              <a:t>Pledge ceremony</a:t>
            </a:r>
            <a:endParaRPr sz="2300" b="1" dirty="0">
              <a:latin typeface="Arial" panose="020B0604020202020204" pitchFamily="34" charset="0"/>
              <a:cs typeface="Arial" panose="020B0604020202020204" pitchFamily="34" charset="0"/>
            </a:endParaRPr>
          </a:p>
          <a:p>
            <a:pPr marL="12700" marR="14604">
              <a:lnSpc>
                <a:spcPct val="100000"/>
              </a:lnSpc>
              <a:spcBef>
                <a:spcPts val="285"/>
              </a:spcBef>
            </a:pPr>
            <a:r>
              <a:rPr sz="1900" dirty="0">
                <a:solidFill>
                  <a:srgbClr val="212122"/>
                </a:solidFill>
                <a:latin typeface="Arial" panose="020B0604020202020204" pitchFamily="34" charset="0"/>
                <a:cs typeface="Arial" panose="020B0604020202020204" pitchFamily="34" charset="0"/>
              </a:rPr>
              <a:t>A short symbolic moment. The students have been doing serious, thoughtful work and it’s a good idea to mark this moment with a short ceremony. The teacher can be the emcee. The main steps:</a:t>
            </a:r>
            <a:endParaRPr sz="1900" dirty="0">
              <a:latin typeface="Arial" panose="020B0604020202020204" pitchFamily="34" charset="0"/>
              <a:cs typeface="Arial" panose="020B0604020202020204" pitchFamily="34" charset="0"/>
            </a:endParaRPr>
          </a:p>
          <a:p>
            <a:pPr marL="247650" indent="-234950">
              <a:lnSpc>
                <a:spcPct val="100000"/>
              </a:lnSpc>
              <a:spcBef>
                <a:spcPts val="1085"/>
              </a:spcBef>
              <a:buChar char="•"/>
              <a:tabLst>
                <a:tab pos="247650" algn="l"/>
              </a:tabLst>
            </a:pPr>
            <a:r>
              <a:rPr sz="1900" dirty="0">
                <a:solidFill>
                  <a:srgbClr val="212122"/>
                </a:solidFill>
                <a:latin typeface="Arial" panose="020B0604020202020204" pitchFamily="34" charset="0"/>
                <a:cs typeface="Arial" panose="020B0604020202020204" pitchFamily="34" charset="0"/>
              </a:rPr>
              <a:t>Students sign the pledge poster.</a:t>
            </a:r>
            <a:endParaRPr sz="1900" dirty="0">
              <a:latin typeface="Arial" panose="020B0604020202020204" pitchFamily="34" charset="0"/>
              <a:cs typeface="Arial" panose="020B0604020202020204" pitchFamily="34" charset="0"/>
            </a:endParaRPr>
          </a:p>
          <a:p>
            <a:pPr marL="247650" indent="-234950">
              <a:lnSpc>
                <a:spcPct val="100000"/>
              </a:lnSpc>
              <a:spcBef>
                <a:spcPts val="370"/>
              </a:spcBef>
              <a:buChar char="•"/>
              <a:tabLst>
                <a:tab pos="247650" algn="l"/>
              </a:tabLst>
            </a:pPr>
            <a:r>
              <a:rPr sz="1900" dirty="0">
                <a:solidFill>
                  <a:srgbClr val="212122"/>
                </a:solidFill>
                <a:latin typeface="Arial" panose="020B0604020202020204" pitchFamily="34" charset="0"/>
                <a:cs typeface="Arial" panose="020B0604020202020204" pitchFamily="34" charset="0"/>
              </a:rPr>
              <a:t>One student reads it aloud.</a:t>
            </a:r>
            <a:endParaRPr sz="1900" dirty="0">
              <a:latin typeface="Arial" panose="020B0604020202020204" pitchFamily="34" charset="0"/>
              <a:cs typeface="Arial" panose="020B0604020202020204" pitchFamily="34" charset="0"/>
            </a:endParaRPr>
          </a:p>
          <a:p>
            <a:pPr marL="247650" indent="-234950">
              <a:lnSpc>
                <a:spcPct val="100000"/>
              </a:lnSpc>
              <a:spcBef>
                <a:spcPts val="365"/>
              </a:spcBef>
              <a:buChar char="•"/>
              <a:tabLst>
                <a:tab pos="247650" algn="l"/>
              </a:tabLst>
            </a:pPr>
            <a:r>
              <a:rPr sz="1900" dirty="0">
                <a:solidFill>
                  <a:srgbClr val="212122"/>
                </a:solidFill>
                <a:latin typeface="Arial" panose="020B0604020202020204" pitchFamily="34" charset="0"/>
                <a:cs typeface="Arial" panose="020B0604020202020204" pitchFamily="34" charset="0"/>
              </a:rPr>
              <a:t>Class says</a:t>
            </a:r>
            <a:r>
              <a:rPr lang="fr-CA" sz="1900" dirty="0">
                <a:solidFill>
                  <a:srgbClr val="212122"/>
                </a:solidFill>
                <a:latin typeface="Arial" panose="020B0604020202020204" pitchFamily="34" charset="0"/>
                <a:cs typeface="Arial" panose="020B0604020202020204" pitchFamily="34" charset="0"/>
              </a:rPr>
              <a:t>,</a:t>
            </a:r>
            <a:r>
              <a:rPr sz="1900" dirty="0">
                <a:solidFill>
                  <a:srgbClr val="212122"/>
                </a:solidFill>
                <a:latin typeface="Arial" panose="020B0604020202020204" pitchFamily="34" charset="0"/>
                <a:cs typeface="Arial" panose="020B0604020202020204" pitchFamily="34" charset="0"/>
              </a:rPr>
              <a:t> “We promise!”, or</a:t>
            </a:r>
            <a:endParaRPr sz="1900" dirty="0">
              <a:latin typeface="Arial" panose="020B0604020202020204" pitchFamily="34" charset="0"/>
              <a:cs typeface="Arial" panose="020B0604020202020204" pitchFamily="34" charset="0"/>
            </a:endParaRPr>
          </a:p>
        </p:txBody>
      </p:sp>
      <p:sp>
        <p:nvSpPr>
          <p:cNvPr id="12" name="object 14">
            <a:extLst>
              <a:ext uri="{FF2B5EF4-FFF2-40B4-BE49-F238E27FC236}">
                <a16:creationId xmlns:a16="http://schemas.microsoft.com/office/drawing/2014/main" id="{81E41135-5355-7799-EE53-C72171FFD7FD}"/>
              </a:ext>
            </a:extLst>
          </p:cNvPr>
          <p:cNvSpPr txBox="1">
            <a:spLocks noGrp="1"/>
          </p:cNvSpPr>
          <p:nvPr>
            <p:ph type="ftr" sz="quarter" idx="5"/>
          </p:nvPr>
        </p:nvSpPr>
        <p:spPr>
          <a:xfrm>
            <a:off x="88717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3" name="object 15">
            <a:extLst>
              <a:ext uri="{FF2B5EF4-FFF2-40B4-BE49-F238E27FC236}">
                <a16:creationId xmlns:a16="http://schemas.microsoft.com/office/drawing/2014/main" id="{B936805B-AD0C-F661-533E-6CF6F025E54B}"/>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pc="-50" dirty="0">
                <a:latin typeface="Arial" panose="020B0604020202020204" pitchFamily="34" charset="0"/>
                <a:cs typeface="Arial" panose="020B0604020202020204" pitchFamily="34" charset="0"/>
              </a:rPr>
              <a:t>6</a:t>
            </a:fld>
            <a:endParaRPr spc="-5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g object 17">
            <a:extLst>
              <a:ext uri="{FF2B5EF4-FFF2-40B4-BE49-F238E27FC236}">
                <a16:creationId xmlns:a16="http://schemas.microsoft.com/office/drawing/2014/main" id="{83C19DEF-C715-9BBB-8405-02B3530F5D76}"/>
              </a:ext>
            </a:extLst>
          </p:cNvPr>
          <p:cNvPicPr/>
          <p:nvPr/>
        </p:nvPicPr>
        <p:blipFill>
          <a:blip r:embed="rId2" cstate="print"/>
          <a:stretch>
            <a:fillRect/>
          </a:stretch>
        </p:blipFill>
        <p:spPr>
          <a:xfrm>
            <a:off x="5481520" y="-501891"/>
            <a:ext cx="14622580" cy="10554652"/>
          </a:xfrm>
          <a:prstGeom prst="rect">
            <a:avLst/>
          </a:prstGeom>
        </p:spPr>
      </p:pic>
      <p:pic>
        <p:nvPicPr>
          <p:cNvPr id="10" name="Picture 9" descr="A white line on a black background&#10;&#10;Description automatically generated">
            <a:extLst>
              <a:ext uri="{FF2B5EF4-FFF2-40B4-BE49-F238E27FC236}">
                <a16:creationId xmlns:a16="http://schemas.microsoft.com/office/drawing/2014/main" id="{2F68A447-29CA-C6F5-AFA0-B47133624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2166516"/>
            <a:ext cx="7772400" cy="3881093"/>
          </a:xfrm>
          <a:prstGeom prst="rect">
            <a:avLst/>
          </a:prstGeom>
        </p:spPr>
      </p:pic>
      <p:sp>
        <p:nvSpPr>
          <p:cNvPr id="9" name="object 12" descr="$PPTXTitle">
            <a:extLst>
              <a:ext uri="{FF2B5EF4-FFF2-40B4-BE49-F238E27FC236}">
                <a16:creationId xmlns:a16="http://schemas.microsoft.com/office/drawing/2014/main" id="{1F2A1B77-DA5B-55ED-0A5B-F37E93765C70}"/>
              </a:ext>
            </a:extLst>
          </p:cNvPr>
          <p:cNvSpPr txBox="1">
            <a:spLocks/>
          </p:cNvSpPr>
          <p:nvPr/>
        </p:nvSpPr>
        <p:spPr>
          <a:xfrm>
            <a:off x="939894" y="1248080"/>
            <a:ext cx="6140356" cy="1453603"/>
          </a:xfrm>
          <a:prstGeom prst="rect">
            <a:avLst/>
          </a:prstGeom>
        </p:spPr>
        <p:txBody>
          <a:bodyPr vert="horz" wrap="square" lIns="0" tIns="17145" rIns="0" bIns="0" rtlCol="0">
            <a:spAutoFit/>
          </a:bodyPr>
          <a:lstStyle>
            <a:lvl1pPr>
              <a:defRPr>
                <a:latin typeface="+mj-lt"/>
                <a:ea typeface="+mj-ea"/>
                <a:cs typeface="+mj-cs"/>
              </a:defRPr>
            </a:lvl1pPr>
          </a:lstStyle>
          <a:p>
            <a:pPr marL="12700">
              <a:lnSpc>
                <a:spcPts val="5580"/>
              </a:lnSpc>
              <a:spcBef>
                <a:spcPts val="135"/>
              </a:spcBef>
            </a:pPr>
            <a:r>
              <a:rPr lang="en-CA" sz="5900" b="1" dirty="0">
                <a:solidFill>
                  <a:srgbClr val="292899"/>
                </a:solidFill>
                <a:latin typeface="Arial" panose="020B0604020202020204" pitchFamily="34" charset="0"/>
                <a:cs typeface="Arial" panose="020B0604020202020204" pitchFamily="34" charset="0"/>
              </a:rPr>
              <a:t>Extension activities</a:t>
            </a:r>
          </a:p>
        </p:txBody>
      </p:sp>
      <p:sp>
        <p:nvSpPr>
          <p:cNvPr id="3" name="object 3"/>
          <p:cNvSpPr txBox="1"/>
          <p:nvPr/>
        </p:nvSpPr>
        <p:spPr>
          <a:xfrm>
            <a:off x="1542226" y="2504446"/>
            <a:ext cx="5318125" cy="7693659"/>
          </a:xfrm>
          <a:prstGeom prst="rect">
            <a:avLst/>
          </a:prstGeom>
        </p:spPr>
        <p:txBody>
          <a:bodyPr vert="horz" wrap="square" lIns="0" tIns="193040" rIns="0" bIns="0" rtlCol="0">
            <a:spAutoFit/>
          </a:bodyPr>
          <a:lstStyle/>
          <a:p>
            <a:pPr marL="12700">
              <a:lnSpc>
                <a:spcPct val="100000"/>
              </a:lnSpc>
              <a:spcBef>
                <a:spcPts val="1520"/>
              </a:spcBef>
            </a:pPr>
            <a:r>
              <a:rPr sz="3050" b="1" dirty="0">
                <a:solidFill>
                  <a:srgbClr val="027390"/>
                </a:solidFill>
                <a:latin typeface="Arial" panose="020B0604020202020204" pitchFamily="34" charset="0"/>
                <a:cs typeface="Arial" panose="020B0604020202020204" pitchFamily="34" charset="0"/>
              </a:rPr>
              <a:t>Authentic audience</a:t>
            </a:r>
            <a:endParaRPr sz="3050" b="1" dirty="0">
              <a:latin typeface="Arial" panose="020B0604020202020204" pitchFamily="34" charset="0"/>
              <a:cs typeface="Arial" panose="020B0604020202020204" pitchFamily="34" charset="0"/>
            </a:endParaRPr>
          </a:p>
          <a:p>
            <a:pPr marL="12700" marR="5080">
              <a:lnSpc>
                <a:spcPct val="100000"/>
              </a:lnSpc>
              <a:spcBef>
                <a:spcPts val="875"/>
              </a:spcBef>
            </a:pPr>
            <a:r>
              <a:rPr lang="en-CA" sz="1900" dirty="0">
                <a:solidFill>
                  <a:srgbClr val="231F20"/>
                </a:solidFill>
                <a:latin typeface="Arial" panose="020B0604020202020204" pitchFamily="34" charset="0"/>
                <a:cs typeface="Arial" panose="020B0604020202020204" pitchFamily="34" charset="0"/>
              </a:rPr>
              <a:t>Now that the students have picked a project and made a pledge to help wildlife, they should be encouraged to share this with others. Ask the students to think of different ways they can promote their project to other grades, in their school, in other schools in the area and in the community. In addition to posts on the school social media page, the class can visit other classes in the school, make a presentation to the school council (if asked, the school council might even sponsor the activity with some funds!), and if they are really feeling adventurous, they could present to the school board. School board trustees truly enjoy  having informative student-led presentations. Leading by example is a powerful motivator for other students.</a:t>
            </a:r>
            <a:endParaRPr lang="en-CA" sz="1900" dirty="0">
              <a:latin typeface="Arial" panose="020B0604020202020204" pitchFamily="34" charset="0"/>
              <a:cs typeface="Arial" panose="020B0604020202020204" pitchFamily="34" charset="0"/>
            </a:endParaRPr>
          </a:p>
          <a:p>
            <a:pPr marL="12700">
              <a:lnSpc>
                <a:spcPct val="100000"/>
              </a:lnSpc>
              <a:spcBef>
                <a:spcPts val="1320"/>
              </a:spcBef>
            </a:pPr>
            <a:r>
              <a:rPr sz="3050" b="1" dirty="0">
                <a:solidFill>
                  <a:srgbClr val="027390"/>
                </a:solidFill>
                <a:latin typeface="Arial" panose="020B0604020202020204" pitchFamily="34" charset="0"/>
                <a:cs typeface="Arial" panose="020B0604020202020204" pitchFamily="34" charset="0"/>
              </a:rPr>
              <a:t>Monthly pledge check-in</a:t>
            </a:r>
            <a:endParaRPr sz="3050" b="1" dirty="0">
              <a:latin typeface="Arial" panose="020B0604020202020204" pitchFamily="34" charset="0"/>
              <a:cs typeface="Arial" panose="020B0604020202020204" pitchFamily="34" charset="0"/>
            </a:endParaRPr>
          </a:p>
          <a:p>
            <a:pPr marL="12700" marR="137160">
              <a:lnSpc>
                <a:spcPct val="100000"/>
              </a:lnSpc>
              <a:spcBef>
                <a:spcPts val="1250"/>
              </a:spcBef>
            </a:pPr>
            <a:r>
              <a:rPr sz="1900" dirty="0">
                <a:solidFill>
                  <a:srgbClr val="231F20"/>
                </a:solidFill>
                <a:latin typeface="Arial" panose="020B0604020202020204" pitchFamily="34" charset="0"/>
                <a:cs typeface="Arial" panose="020B0604020202020204" pitchFamily="34" charset="0"/>
              </a:rPr>
              <a:t>Turn the pledge into something living instead of a one-time activity. This is a key strategy for keeping the students involved throughout the school year.</a:t>
            </a:r>
            <a:endParaRPr sz="1900" dirty="0">
              <a:latin typeface="Arial" panose="020B0604020202020204" pitchFamily="34" charset="0"/>
              <a:cs typeface="Arial" panose="020B0604020202020204" pitchFamily="34" charset="0"/>
            </a:endParaRPr>
          </a:p>
        </p:txBody>
      </p:sp>
      <p:sp>
        <p:nvSpPr>
          <p:cNvPr id="4" name="object 4"/>
          <p:cNvSpPr txBox="1"/>
          <p:nvPr/>
        </p:nvSpPr>
        <p:spPr>
          <a:xfrm>
            <a:off x="7678165" y="1248080"/>
            <a:ext cx="5104765" cy="2165336"/>
          </a:xfrm>
          <a:prstGeom prst="rect">
            <a:avLst/>
          </a:prstGeom>
        </p:spPr>
        <p:txBody>
          <a:bodyPr vert="horz" wrap="square" lIns="0" tIns="41275" rIns="0" bIns="0" rtlCol="0">
            <a:spAutoFit/>
          </a:bodyPr>
          <a:lstStyle/>
          <a:p>
            <a:pPr marL="12700">
              <a:lnSpc>
                <a:spcPct val="100000"/>
              </a:lnSpc>
              <a:spcBef>
                <a:spcPts val="325"/>
              </a:spcBef>
              <a:spcAft>
                <a:spcPts val="600"/>
              </a:spcAft>
            </a:pPr>
            <a:r>
              <a:rPr sz="3050" b="1" dirty="0">
                <a:solidFill>
                  <a:srgbClr val="027390"/>
                </a:solidFill>
                <a:latin typeface="Arial" panose="020B0604020202020204" pitchFamily="34" charset="0"/>
                <a:cs typeface="Arial" panose="020B0604020202020204" pitchFamily="34" charset="0"/>
              </a:rPr>
              <a:t>Extension idea</a:t>
            </a:r>
            <a:endParaRPr sz="3050" b="1" dirty="0">
              <a:latin typeface="Arial" panose="020B0604020202020204" pitchFamily="34" charset="0"/>
              <a:cs typeface="Arial" panose="020B0604020202020204" pitchFamily="34" charset="0"/>
            </a:endParaRPr>
          </a:p>
          <a:p>
            <a:pPr marL="294005" indent="-140335" algn="l">
              <a:lnSpc>
                <a:spcPct val="100000"/>
              </a:lnSpc>
              <a:spcBef>
                <a:spcPts val="135"/>
              </a:spcBef>
              <a:buChar char="•"/>
              <a:tabLst>
                <a:tab pos="294005" algn="l"/>
              </a:tabLst>
            </a:pPr>
            <a:r>
              <a:rPr sz="1900" dirty="0">
                <a:solidFill>
                  <a:srgbClr val="231F20"/>
                </a:solidFill>
                <a:latin typeface="Arial" panose="020B0604020202020204" pitchFamily="34" charset="0"/>
                <a:cs typeface="Arial" panose="020B0604020202020204" pitchFamily="34" charset="0"/>
              </a:rPr>
              <a:t>Once</a:t>
            </a:r>
            <a:r>
              <a:rPr sz="1900" spc="2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a:t>
            </a:r>
            <a:r>
              <a:rPr sz="1900" spc="25"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month,</a:t>
            </a:r>
            <a:r>
              <a:rPr sz="1900" spc="25"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20"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class</a:t>
            </a:r>
            <a:r>
              <a:rPr sz="1900" spc="25"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revisits</a:t>
            </a:r>
            <a:r>
              <a:rPr sz="1900" spc="25"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the</a:t>
            </a:r>
            <a:r>
              <a:rPr sz="1900" spc="2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pledge</a:t>
            </a:r>
            <a:endParaRPr sz="1900" dirty="0">
              <a:latin typeface="Arial" panose="020B0604020202020204" pitchFamily="34" charset="0"/>
              <a:cs typeface="Arial" panose="020B0604020202020204" pitchFamily="34" charset="0"/>
            </a:endParaRPr>
          </a:p>
          <a:p>
            <a:pPr marL="294005" marR="499109" indent="-140335" algn="l">
              <a:lnSpc>
                <a:spcPct val="100000"/>
              </a:lnSpc>
              <a:spcBef>
                <a:spcPts val="370"/>
              </a:spcBef>
              <a:buChar char="•"/>
              <a:tabLst>
                <a:tab pos="295275" algn="l"/>
              </a:tabLst>
            </a:pPr>
            <a:r>
              <a:rPr sz="1900" dirty="0">
                <a:solidFill>
                  <a:srgbClr val="231F20"/>
                </a:solidFill>
                <a:latin typeface="Arial" panose="020B0604020202020204" pitchFamily="34" charset="0"/>
                <a:cs typeface="Arial" panose="020B0604020202020204" pitchFamily="34" charset="0"/>
              </a:rPr>
              <a:t>Students</a:t>
            </a:r>
            <a:r>
              <a:rPr sz="1900" spc="7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share</a:t>
            </a:r>
            <a:r>
              <a:rPr sz="1900" spc="70"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one</a:t>
            </a:r>
            <a:r>
              <a:rPr sz="1900" spc="75" dirty="0">
                <a:solidFill>
                  <a:srgbClr val="231F20"/>
                </a:solidFill>
                <a:latin typeface="Arial" panose="020B0604020202020204" pitchFamily="34" charset="0"/>
                <a:cs typeface="Arial" panose="020B0604020202020204" pitchFamily="34" charset="0"/>
              </a:rPr>
              <a:t> </a:t>
            </a:r>
            <a:r>
              <a:rPr sz="1900" spc="65" dirty="0">
                <a:solidFill>
                  <a:srgbClr val="231F20"/>
                </a:solidFill>
                <a:latin typeface="Arial" panose="020B0604020202020204" pitchFamily="34" charset="0"/>
                <a:cs typeface="Arial" panose="020B0604020202020204" pitchFamily="34" charset="0"/>
              </a:rPr>
              <a:t>thing</a:t>
            </a:r>
            <a:r>
              <a:rPr sz="1900" spc="70"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they</a:t>
            </a:r>
            <a:r>
              <a:rPr sz="1900" spc="70" dirty="0">
                <a:solidFill>
                  <a:srgbClr val="231F20"/>
                </a:solidFill>
                <a:latin typeface="Arial" panose="020B0604020202020204" pitchFamily="34" charset="0"/>
                <a:cs typeface="Arial" panose="020B0604020202020204" pitchFamily="34" charset="0"/>
              </a:rPr>
              <a:t> </a:t>
            </a:r>
            <a:r>
              <a:rPr sz="1900" spc="75" dirty="0">
                <a:solidFill>
                  <a:srgbClr val="231F20"/>
                </a:solidFill>
                <a:latin typeface="Arial" panose="020B0604020202020204" pitchFamily="34" charset="0"/>
                <a:cs typeface="Arial" panose="020B0604020202020204" pitchFamily="34" charset="0"/>
              </a:rPr>
              <a:t>did </a:t>
            </a:r>
            <a:r>
              <a:rPr sz="1900" spc="70" dirty="0">
                <a:solidFill>
                  <a:srgbClr val="231F20"/>
                </a:solidFill>
                <a:latin typeface="Arial" panose="020B0604020202020204" pitchFamily="34" charset="0"/>
                <a:cs typeface="Arial" panose="020B0604020202020204" pitchFamily="34" charset="0"/>
              </a:rPr>
              <a:t>that 	</a:t>
            </a:r>
            <a:r>
              <a:rPr sz="1900" spc="65" dirty="0">
                <a:solidFill>
                  <a:srgbClr val="231F20"/>
                </a:solidFill>
                <a:latin typeface="Arial" panose="020B0604020202020204" pitchFamily="34" charset="0"/>
                <a:cs typeface="Arial" panose="020B0604020202020204" pitchFamily="34" charset="0"/>
              </a:rPr>
              <a:t>supports</a:t>
            </a:r>
            <a:r>
              <a:rPr sz="1900" spc="25" dirty="0">
                <a:solidFill>
                  <a:srgbClr val="231F20"/>
                </a:solidFill>
                <a:latin typeface="Arial" panose="020B0604020202020204" pitchFamily="34" charset="0"/>
                <a:cs typeface="Arial" panose="020B0604020202020204" pitchFamily="34" charset="0"/>
              </a:rPr>
              <a:t> </a:t>
            </a:r>
            <a:r>
              <a:rPr sz="1900" spc="55" dirty="0">
                <a:solidFill>
                  <a:srgbClr val="231F20"/>
                </a:solidFill>
                <a:latin typeface="Arial" panose="020B0604020202020204" pitchFamily="34" charset="0"/>
                <a:cs typeface="Arial" panose="020B0604020202020204" pitchFamily="34" charset="0"/>
              </a:rPr>
              <a:t>wildlife</a:t>
            </a:r>
            <a:r>
              <a:rPr sz="1900" spc="3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(at</a:t>
            </a:r>
            <a:r>
              <a:rPr sz="1900" spc="3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school</a:t>
            </a:r>
            <a:r>
              <a:rPr sz="1900" spc="30" dirty="0">
                <a:solidFill>
                  <a:srgbClr val="231F20"/>
                </a:solidFill>
                <a:latin typeface="Arial" panose="020B0604020202020204" pitchFamily="34" charset="0"/>
                <a:cs typeface="Arial" panose="020B0604020202020204" pitchFamily="34" charset="0"/>
              </a:rPr>
              <a:t> </a:t>
            </a:r>
            <a:r>
              <a:rPr sz="1900" spc="100" dirty="0">
                <a:solidFill>
                  <a:srgbClr val="231F20"/>
                </a:solidFill>
                <a:latin typeface="Arial" panose="020B0604020202020204" pitchFamily="34" charset="0"/>
                <a:cs typeface="Arial" panose="020B0604020202020204" pitchFamily="34" charset="0"/>
              </a:rPr>
              <a:t>or</a:t>
            </a:r>
            <a:r>
              <a:rPr sz="1900" spc="2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home)</a:t>
            </a:r>
            <a:endParaRPr sz="1900" dirty="0">
              <a:latin typeface="Arial" panose="020B0604020202020204" pitchFamily="34" charset="0"/>
              <a:cs typeface="Arial" panose="020B0604020202020204" pitchFamily="34" charset="0"/>
            </a:endParaRPr>
          </a:p>
          <a:p>
            <a:pPr marL="294005" marR="66040" indent="-140335" algn="l">
              <a:lnSpc>
                <a:spcPct val="100000"/>
              </a:lnSpc>
              <a:spcBef>
                <a:spcPts val="360"/>
              </a:spcBef>
              <a:buChar char="•"/>
              <a:tabLst>
                <a:tab pos="295275" algn="l"/>
              </a:tabLst>
            </a:pPr>
            <a:r>
              <a:rPr sz="1900" dirty="0">
                <a:solidFill>
                  <a:srgbClr val="231F20"/>
                </a:solidFill>
                <a:latin typeface="Arial" panose="020B0604020202020204" pitchFamily="34" charset="0"/>
                <a:cs typeface="Arial" panose="020B0604020202020204" pitchFamily="34" charset="0"/>
              </a:rPr>
              <a:t>The</a:t>
            </a:r>
            <a:r>
              <a:rPr sz="1900" spc="60" dirty="0">
                <a:solidFill>
                  <a:srgbClr val="231F20"/>
                </a:solidFill>
                <a:latin typeface="Arial" panose="020B0604020202020204" pitchFamily="34" charset="0"/>
                <a:cs typeface="Arial" panose="020B0604020202020204" pitchFamily="34" charset="0"/>
              </a:rPr>
              <a:t> </a:t>
            </a:r>
            <a:r>
              <a:rPr sz="1900" spc="45" dirty="0">
                <a:solidFill>
                  <a:srgbClr val="231F20"/>
                </a:solidFill>
                <a:latin typeface="Arial" panose="020B0604020202020204" pitchFamily="34" charset="0"/>
                <a:cs typeface="Arial" panose="020B0604020202020204" pitchFamily="34" charset="0"/>
              </a:rPr>
              <a:t>teacher</a:t>
            </a:r>
            <a:r>
              <a:rPr sz="1900" spc="6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adds</a:t>
            </a:r>
            <a:r>
              <a:rPr sz="1900" spc="6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tally</a:t>
            </a:r>
            <a:r>
              <a:rPr sz="1900" spc="65" dirty="0">
                <a:solidFill>
                  <a:srgbClr val="231F20"/>
                </a:solidFill>
                <a:latin typeface="Arial" panose="020B0604020202020204" pitchFamily="34" charset="0"/>
                <a:cs typeface="Arial" panose="020B0604020202020204" pitchFamily="34" charset="0"/>
              </a:rPr>
              <a:t> </a:t>
            </a:r>
            <a:r>
              <a:rPr sz="1900" spc="50" dirty="0">
                <a:solidFill>
                  <a:srgbClr val="231F20"/>
                </a:solidFill>
                <a:latin typeface="Arial" panose="020B0604020202020204" pitchFamily="34" charset="0"/>
                <a:cs typeface="Arial" panose="020B0604020202020204" pitchFamily="34" charset="0"/>
              </a:rPr>
              <a:t>marks</a:t>
            </a:r>
            <a:r>
              <a:rPr sz="1900" spc="60" dirty="0">
                <a:solidFill>
                  <a:srgbClr val="231F20"/>
                </a:solidFill>
                <a:latin typeface="Arial" panose="020B0604020202020204" pitchFamily="34" charset="0"/>
                <a:cs typeface="Arial" panose="020B0604020202020204" pitchFamily="34" charset="0"/>
              </a:rPr>
              <a:t> </a:t>
            </a:r>
            <a:r>
              <a:rPr sz="1900" spc="100" dirty="0">
                <a:solidFill>
                  <a:srgbClr val="231F20"/>
                </a:solidFill>
                <a:latin typeface="Arial" panose="020B0604020202020204" pitchFamily="34" charset="0"/>
                <a:cs typeface="Arial" panose="020B0604020202020204" pitchFamily="34" charset="0"/>
              </a:rPr>
              <a:t>or</a:t>
            </a:r>
            <a:r>
              <a:rPr sz="1900" spc="60" dirty="0">
                <a:solidFill>
                  <a:srgbClr val="231F20"/>
                </a:solidFill>
                <a:latin typeface="Arial" panose="020B0604020202020204" pitchFamily="34" charset="0"/>
                <a:cs typeface="Arial" panose="020B0604020202020204" pitchFamily="34" charset="0"/>
              </a:rPr>
              <a:t> </a:t>
            </a:r>
            <a:r>
              <a:rPr sz="1900" dirty="0">
                <a:solidFill>
                  <a:srgbClr val="231F20"/>
                </a:solidFill>
                <a:latin typeface="Arial" panose="020B0604020202020204" pitchFamily="34" charset="0"/>
                <a:cs typeface="Arial" panose="020B0604020202020204" pitchFamily="34" charset="0"/>
              </a:rPr>
              <a:t>stickers</a:t>
            </a:r>
            <a:r>
              <a:rPr sz="1900" spc="60" dirty="0">
                <a:solidFill>
                  <a:srgbClr val="231F20"/>
                </a:solidFill>
                <a:latin typeface="Arial" panose="020B0604020202020204" pitchFamily="34" charset="0"/>
                <a:cs typeface="Arial" panose="020B0604020202020204" pitchFamily="34" charset="0"/>
              </a:rPr>
              <a:t> </a:t>
            </a:r>
            <a:r>
              <a:rPr sz="1900" spc="85" dirty="0">
                <a:solidFill>
                  <a:srgbClr val="231F20"/>
                </a:solidFill>
                <a:latin typeface="Arial" panose="020B0604020202020204" pitchFamily="34" charset="0"/>
                <a:cs typeface="Arial" panose="020B0604020202020204" pitchFamily="34" charset="0"/>
              </a:rPr>
              <a:t>to 	</a:t>
            </a:r>
            <a:r>
              <a:rPr sz="1900" spc="55" dirty="0">
                <a:solidFill>
                  <a:srgbClr val="231F20"/>
                </a:solidFill>
                <a:latin typeface="Arial" panose="020B0604020202020204" pitchFamily="34" charset="0"/>
                <a:cs typeface="Arial" panose="020B0604020202020204" pitchFamily="34" charset="0"/>
              </a:rPr>
              <a:t>show</a:t>
            </a:r>
            <a:r>
              <a:rPr sz="1900" spc="-15" dirty="0">
                <a:solidFill>
                  <a:srgbClr val="231F20"/>
                </a:solidFill>
                <a:latin typeface="Arial" panose="020B0604020202020204" pitchFamily="34" charset="0"/>
                <a:cs typeface="Arial" panose="020B0604020202020204" pitchFamily="34" charset="0"/>
              </a:rPr>
              <a:t> </a:t>
            </a:r>
            <a:r>
              <a:rPr sz="1900" spc="-10" dirty="0">
                <a:solidFill>
                  <a:srgbClr val="231F20"/>
                </a:solidFill>
                <a:latin typeface="Arial" panose="020B0604020202020204" pitchFamily="34" charset="0"/>
                <a:cs typeface="Arial" panose="020B0604020202020204" pitchFamily="34" charset="0"/>
              </a:rPr>
              <a:t>progress</a:t>
            </a:r>
            <a:endParaRPr sz="1900" dirty="0">
              <a:latin typeface="Arial" panose="020B0604020202020204" pitchFamily="34" charset="0"/>
              <a:cs typeface="Arial" panose="020B0604020202020204" pitchFamily="34" charset="0"/>
            </a:endParaRPr>
          </a:p>
        </p:txBody>
      </p:sp>
      <p:sp>
        <p:nvSpPr>
          <p:cNvPr id="14" name="object 14">
            <a:extLst>
              <a:ext uri="{FF2B5EF4-FFF2-40B4-BE49-F238E27FC236}">
                <a16:creationId xmlns:a16="http://schemas.microsoft.com/office/drawing/2014/main" id="{396DE3AC-BB65-E295-E9E2-2AFA01DA5AC5}"/>
              </a:ext>
            </a:extLst>
          </p:cNvPr>
          <p:cNvSpPr txBox="1">
            <a:spLocks noGrp="1"/>
          </p:cNvSpPr>
          <p:nvPr>
            <p:ph type="ftr" sz="quarter" idx="5"/>
          </p:nvPr>
        </p:nvSpPr>
        <p:spPr>
          <a:xfrm>
            <a:off x="887179" y="10939744"/>
            <a:ext cx="5575935" cy="233397"/>
          </a:xfrm>
          <a:prstGeom prst="rect">
            <a:avLst/>
          </a:prstGeom>
        </p:spPr>
        <p:txBody>
          <a:bodyPr vert="horz" wrap="square" lIns="0" tIns="25400" rIns="0" bIns="0" rtlCol="0">
            <a:spAutoFit/>
          </a:bodyPr>
          <a:lstStyle/>
          <a:p>
            <a:pPr marL="12700">
              <a:lnSpc>
                <a:spcPct val="100000"/>
              </a:lnSpc>
              <a:spcBef>
                <a:spcPts val="200"/>
              </a:spcBef>
            </a:pPr>
            <a:r>
              <a:rPr dirty="0">
                <a:latin typeface="Arial" panose="020B0604020202020204" pitchFamily="34" charset="0"/>
                <a:cs typeface="Arial" panose="020B0604020202020204" pitchFamily="34" charset="0"/>
              </a:rPr>
              <a:t>Mission: Explore to Restore — Living Planet Report Canada for Kids</a:t>
            </a:r>
          </a:p>
        </p:txBody>
      </p:sp>
      <p:sp>
        <p:nvSpPr>
          <p:cNvPr id="15" name="object 15">
            <a:extLst>
              <a:ext uri="{FF2B5EF4-FFF2-40B4-BE49-F238E27FC236}">
                <a16:creationId xmlns:a16="http://schemas.microsoft.com/office/drawing/2014/main" id="{DF5F89C2-CB4E-21E3-A58A-4E3CAB3A8A84}"/>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pc="-50" dirty="0">
                <a:latin typeface="Arial" panose="020B0604020202020204" pitchFamily="34" charset="0"/>
                <a:cs typeface="Arial" panose="020B0604020202020204" pitchFamily="34" charset="0"/>
              </a:rPr>
              <a:t>7</a:t>
            </a:fld>
            <a:endParaRPr spc="-5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530</TotalTime>
  <Words>1882</Words>
  <Application>Microsoft Office PowerPoint</Application>
  <PresentationFormat>Custom</PresentationFormat>
  <Paragraphs>114</Paragraphs>
  <Slides>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Arial Black</vt:lpstr>
      <vt:lpstr>Arial MT</vt:lpstr>
      <vt:lpstr>Calibri</vt:lpstr>
      <vt:lpstr>Lucida Sans Unicode</vt:lpstr>
      <vt:lpstr>Microsoft Sans Serif</vt:lpstr>
      <vt:lpstr>Times New Roman</vt:lpstr>
      <vt:lpstr>Office Theme</vt:lpstr>
      <vt:lpstr>1_Office Theme</vt:lpstr>
      <vt:lpstr>PowerPoint Presentation</vt:lpstr>
      <vt:lpstr>The importance of pledges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3</cp:revision>
  <dcterms:created xsi:type="dcterms:W3CDTF">2026-05-20T20:53:55Z</dcterms:created>
  <dcterms:modified xsi:type="dcterms:W3CDTF">2026-05-28T15:05:16Z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2026-05-08T00:00:00Z</vt:filetime>
  </property>
  <property fmtid="{D5CDD505-2E9C-101B-9397-08002B2CF9AE}" pid="3" name="Creator">
    <vt:lpwstr>Adobe InDesign 20.5 (Macintosh)</vt:lpwstr>
  </property>
  <property fmtid="{D5CDD505-2E9C-101B-9397-08002B2CF9AE}" pid="4" name="LastSaved">
    <vt:filetime>2026-05-20T00:00:00Z</vt:filetime>
  </property>
  <property fmtid="{D5CDD505-2E9C-101B-9397-08002B2CF9AE}" pid="5" name="Producer">
    <vt:lpwstr>Adobe PDF Library 17.0</vt:lpwstr>
  </property>
</Properties>
</file>