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1.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94"/>
  </p:normalViewPr>
  <p:slideViewPr>
    <p:cSldViewPr>
      <p:cViewPr varScale="1">
        <p:scale>
          <a:sx n="62" d="100"/>
          <a:sy n="62" d="100"/>
        </p:scale>
        <p:origin x="72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modSld">
      <pc:chgData name="Ellen Jakubowski" userId="8cf2bc80-9027-41f8-8362-140783d782e4" providerId="ADAL" clId="{3367D123-68A0-4B50-8E61-F1328765DF64}" dt="2026-05-27T20:17:35.605" v="0" actId="20577"/>
      <pc:docMkLst>
        <pc:docMk/>
      </pc:docMkLst>
      <pc:sldChg chg="modSp mod">
        <pc:chgData name="Ellen Jakubowski" userId="8cf2bc80-9027-41f8-8362-140783d782e4" providerId="ADAL" clId="{3367D123-68A0-4B50-8E61-F1328765DF64}" dt="2026-05-27T20:17:35.605" v="0" actId="20577"/>
        <pc:sldMkLst>
          <pc:docMk/>
          <pc:sldMk cId="0" sldId="261"/>
        </pc:sldMkLst>
        <pc:spChg chg="mod">
          <ac:chgData name="Ellen Jakubowski" userId="8cf2bc80-9027-41f8-8362-140783d782e4" providerId="ADAL" clId="{3367D123-68A0-4B50-8E61-F1328765DF64}" dt="2026-05-27T20:17:35.605" v="0" actId="20577"/>
          <ac:spMkLst>
            <pc:docMk/>
            <pc:sldMk cId="0" sldId="2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5900" b="0" i="0">
                <a:solidFill>
                  <a:srgbClr val="2E3092"/>
                </a:solidFill>
                <a:latin typeface="Arial MT"/>
                <a:cs typeface="Arial MT"/>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5/27/2026</a:t>
            </a:fld>
            <a:endParaRPr lang="en-US"/>
          </a:p>
        </p:txBody>
      </p:sp>
      <p:sp>
        <p:nvSpPr>
          <p:cNvPr id="6" name="Holder 6"/>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5/27/2026</a:t>
            </a:fld>
            <a:endParaRPr lang="en-US"/>
          </a:p>
        </p:txBody>
      </p:sp>
      <p:sp>
        <p:nvSpPr>
          <p:cNvPr id="7" name="Holder 7"/>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rgbClr val="2E3092"/>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5/27/2026</a:t>
            </a:fld>
            <a:endParaRPr lang="en-US"/>
          </a:p>
        </p:txBody>
      </p:sp>
      <p:sp>
        <p:nvSpPr>
          <p:cNvPr id="5" name="Holder 5"/>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5/27/2026</a:t>
            </a:fld>
            <a:endParaRPr lang="en-US"/>
          </a:p>
        </p:txBody>
      </p:sp>
      <p:sp>
        <p:nvSpPr>
          <p:cNvPr id="4" name="Holder 4"/>
          <p:cNvSpPr>
            <a:spLocks noGrp="1"/>
          </p:cNvSpPr>
          <p:nvPr>
            <p:ph type="sldNum" sz="quarter" idx="7"/>
          </p:nvPr>
        </p:nvSpPr>
        <p:spPr/>
        <p:txBody>
          <a:bodyPr lIns="0" tIns="0" rIns="0" bIns="0"/>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49093"/>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2" name="Holder 2"/>
          <p:cNvSpPr>
            <a:spLocks noGrp="1"/>
          </p:cNvSpPr>
          <p:nvPr>
            <p:ph type="title"/>
          </p:nvPr>
        </p:nvSpPr>
        <p:spPr>
          <a:xfrm>
            <a:off x="929679" y="792951"/>
            <a:ext cx="4852670" cy="2739390"/>
          </a:xfrm>
          <a:prstGeom prst="rect">
            <a:avLst/>
          </a:prstGeom>
        </p:spPr>
        <p:txBody>
          <a:bodyPr wrap="square" lIns="0" tIns="0" rIns="0" bIns="0">
            <a:spAutoFit/>
          </a:bodyPr>
          <a:lstStyle>
            <a:lvl1pPr>
              <a:defRPr sz="5900" b="0" i="0">
                <a:solidFill>
                  <a:srgbClr val="2E3092"/>
                </a:solidFill>
                <a:latin typeface="Arial MT"/>
                <a:cs typeface="Arial M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929679" y="10939744"/>
            <a:ext cx="6830059"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12700">
              <a:lnSpc>
                <a:spcPct val="100000"/>
              </a:lnSpc>
              <a:spcBef>
                <a:spcPts val="200"/>
              </a:spcBef>
            </a:pPr>
            <a:r>
              <a:rPr spc="-100" dirty="0"/>
              <a:t>Mission</a:t>
            </a:r>
            <a:r>
              <a:rPr spc="-65" dirty="0"/>
              <a:t> </a:t>
            </a:r>
            <a:r>
              <a:rPr spc="-90" dirty="0"/>
              <a:t>:</a:t>
            </a:r>
            <a:r>
              <a:rPr spc="-65" dirty="0"/>
              <a:t> </a:t>
            </a:r>
            <a:r>
              <a:rPr spc="-100" dirty="0"/>
              <a:t>Explorer</a:t>
            </a:r>
            <a:r>
              <a:rPr spc="-65" dirty="0"/>
              <a:t> </a:t>
            </a:r>
            <a:r>
              <a:rPr spc="-55" dirty="0"/>
              <a:t>pour</a:t>
            </a:r>
            <a:r>
              <a:rPr spc="-65" dirty="0"/>
              <a:t> </a:t>
            </a:r>
            <a:r>
              <a:rPr spc="-85" dirty="0"/>
              <a:t>restaurer</a:t>
            </a:r>
            <a:r>
              <a:rPr spc="-65" dirty="0"/>
              <a:t> </a:t>
            </a:r>
            <a:r>
              <a:rPr dirty="0"/>
              <a:t>—</a:t>
            </a:r>
            <a:r>
              <a:rPr spc="-65" dirty="0"/>
              <a:t> </a:t>
            </a:r>
            <a:r>
              <a:rPr spc="-90" dirty="0"/>
              <a:t>Rapport</a:t>
            </a:r>
            <a:r>
              <a:rPr spc="-65" dirty="0"/>
              <a:t> </a:t>
            </a:r>
            <a:r>
              <a:rPr spc="-105" dirty="0"/>
              <a:t>Planète</a:t>
            </a:r>
            <a:r>
              <a:rPr spc="-65" dirty="0"/>
              <a:t> </a:t>
            </a:r>
            <a:r>
              <a:rPr spc="-105" dirty="0"/>
              <a:t>vivante</a:t>
            </a:r>
            <a:r>
              <a:rPr spc="-65" dirty="0"/>
              <a:t> </a:t>
            </a:r>
            <a:r>
              <a:rPr spc="-120" dirty="0"/>
              <a:t>Canada</a:t>
            </a:r>
            <a:r>
              <a:rPr spc="-65" dirty="0"/>
              <a:t> </a:t>
            </a:r>
            <a:r>
              <a:rPr spc="-55" dirty="0"/>
              <a:t>pour</a:t>
            </a:r>
            <a:r>
              <a:rPr spc="-60" dirty="0"/>
              <a:t> </a:t>
            </a:r>
            <a:r>
              <a:rPr spc="-10" dirty="0"/>
              <a:t>enfants</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5/27/2026</a:t>
            </a:fld>
            <a:endParaRPr lang="en-US"/>
          </a:p>
        </p:txBody>
      </p:sp>
      <p:sp>
        <p:nvSpPr>
          <p:cNvPr id="6" name="Holder 6"/>
          <p:cNvSpPr>
            <a:spLocks noGrp="1"/>
          </p:cNvSpPr>
          <p:nvPr>
            <p:ph type="sldNum" sz="quarter" idx="7"/>
          </p:nvPr>
        </p:nvSpPr>
        <p:spPr>
          <a:xfrm>
            <a:off x="18987501" y="10946867"/>
            <a:ext cx="248284" cy="260350"/>
          </a:xfrm>
          <a:prstGeom prst="rect">
            <a:avLst/>
          </a:prstGeom>
        </p:spPr>
        <p:txBody>
          <a:bodyPr wrap="square" lIns="0" tIns="0" rIns="0" bIns="0">
            <a:spAutoFit/>
          </a:bodyPr>
          <a:lstStyle>
            <a:lvl1pPr>
              <a:defRPr sz="1350" b="0" i="0">
                <a:solidFill>
                  <a:schemeClr val="bg1"/>
                </a:solidFill>
                <a:latin typeface="Arial Black"/>
                <a:cs typeface="Arial Black"/>
              </a:defRPr>
            </a:lvl1pPr>
          </a:lstStyle>
          <a:p>
            <a:pPr marL="38100">
              <a:lnSpc>
                <a:spcPct val="100000"/>
              </a:lnSpc>
              <a:spcBef>
                <a:spcPts val="200"/>
              </a:spcBef>
            </a:pPr>
            <a:fld id="{81D60167-4931-47E6-BA6A-407CBD079E47}" type="slidenum">
              <a:rPr spc="-105" dirty="0"/>
              <a:t>‹#›</a:t>
            </a:fld>
            <a:endParaRPr spc="-10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 cartoon of a couple of kids&#10;&#10;Description automatically generated">
            <a:extLst>
              <a:ext uri="{FF2B5EF4-FFF2-40B4-BE49-F238E27FC236}">
                <a16:creationId xmlns:a16="http://schemas.microsoft.com/office/drawing/2014/main" id="{2657CE26-0E77-F479-E9CD-115C46086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pic>
        <p:nvPicPr>
          <p:cNvPr id="43" name="Picture 42" descr="A black background with white text&#10;&#10;Description automatically generated">
            <a:extLst>
              <a:ext uri="{FF2B5EF4-FFF2-40B4-BE49-F238E27FC236}">
                <a16:creationId xmlns:a16="http://schemas.microsoft.com/office/drawing/2014/main" id="{A8757DD0-41F7-ED07-427E-6A19F3F8D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928" y="1130475"/>
            <a:ext cx="8660399" cy="3829775"/>
          </a:xfrm>
          <a:prstGeom prst="rect">
            <a:avLst/>
          </a:prstGeom>
        </p:spPr>
      </p:pic>
      <p:sp>
        <p:nvSpPr>
          <p:cNvPr id="2" name="object 2"/>
          <p:cNvSpPr/>
          <p:nvPr/>
        </p:nvSpPr>
        <p:spPr>
          <a:xfrm>
            <a:off x="8418360" y="5795840"/>
            <a:ext cx="4925060" cy="4171315"/>
          </a:xfrm>
          <a:custGeom>
            <a:avLst/>
            <a:gdLst/>
            <a:ahLst/>
            <a:cxnLst/>
            <a:rect l="l" t="t" r="r" b="b"/>
            <a:pathLst>
              <a:path w="4925059" h="4171315">
                <a:moveTo>
                  <a:pt x="4830564" y="0"/>
                </a:moveTo>
                <a:lnTo>
                  <a:pt x="94237" y="0"/>
                </a:lnTo>
                <a:lnTo>
                  <a:pt x="57554" y="7405"/>
                </a:lnTo>
                <a:lnTo>
                  <a:pt x="27599" y="27599"/>
                </a:lnTo>
                <a:lnTo>
                  <a:pt x="7405" y="57554"/>
                </a:lnTo>
                <a:lnTo>
                  <a:pt x="0" y="94237"/>
                </a:lnTo>
                <a:lnTo>
                  <a:pt x="0" y="4076975"/>
                </a:lnTo>
                <a:lnTo>
                  <a:pt x="7405" y="4113654"/>
                </a:lnTo>
                <a:lnTo>
                  <a:pt x="27599" y="4143609"/>
                </a:lnTo>
                <a:lnTo>
                  <a:pt x="57554" y="4163806"/>
                </a:lnTo>
                <a:lnTo>
                  <a:pt x="94237" y="4171213"/>
                </a:lnTo>
                <a:lnTo>
                  <a:pt x="4830564" y="4171213"/>
                </a:lnTo>
                <a:lnTo>
                  <a:pt x="4867248" y="4163806"/>
                </a:lnTo>
                <a:lnTo>
                  <a:pt x="4897202" y="4143609"/>
                </a:lnTo>
                <a:lnTo>
                  <a:pt x="4917397" y="4113654"/>
                </a:lnTo>
                <a:lnTo>
                  <a:pt x="4924802" y="4076975"/>
                </a:lnTo>
                <a:lnTo>
                  <a:pt x="4924802" y="94237"/>
                </a:lnTo>
                <a:lnTo>
                  <a:pt x="4917397" y="57554"/>
                </a:lnTo>
                <a:lnTo>
                  <a:pt x="4897202" y="27599"/>
                </a:lnTo>
                <a:lnTo>
                  <a:pt x="4867248" y="7405"/>
                </a:lnTo>
                <a:lnTo>
                  <a:pt x="4830564"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8641255" y="5686433"/>
            <a:ext cx="4479925" cy="4077719"/>
          </a:xfrm>
          <a:prstGeom prst="rect">
            <a:avLst/>
          </a:prstGeom>
        </p:spPr>
        <p:txBody>
          <a:bodyPr vert="horz" wrap="square" lIns="0" tIns="198120" rIns="0" bIns="0" rtlCol="0">
            <a:spAutoFit/>
          </a:bodyPr>
          <a:lstStyle/>
          <a:p>
            <a:pPr marL="12700">
              <a:lnSpc>
                <a:spcPct val="100000"/>
              </a:lnSpc>
              <a:spcBef>
                <a:spcPts val="1560"/>
              </a:spcBef>
            </a:pPr>
            <a:r>
              <a:rPr sz="3550" b="1" dirty="0">
                <a:solidFill>
                  <a:srgbClr val="FFFFFF"/>
                </a:solidFill>
                <a:latin typeface="Arial" panose="020B0604020202020204" pitchFamily="34" charset="0"/>
                <a:cs typeface="Arial" panose="020B0604020202020204" pitchFamily="34" charset="0"/>
              </a:rPr>
              <a:t>Objectif principal :</a:t>
            </a:r>
            <a:endParaRPr sz="3550" b="1">
              <a:latin typeface="Arial" panose="020B0604020202020204" pitchFamily="34" charset="0"/>
              <a:cs typeface="Arial" panose="020B0604020202020204" pitchFamily="34" charset="0"/>
            </a:endParaRPr>
          </a:p>
          <a:p>
            <a:pPr marL="12700" marR="622300">
              <a:lnSpc>
                <a:spcPct val="100000"/>
              </a:lnSpc>
              <a:spcBef>
                <a:spcPts val="775"/>
              </a:spcBef>
            </a:pPr>
            <a:r>
              <a:rPr sz="1900" dirty="0">
                <a:solidFill>
                  <a:srgbClr val="FFFFFF"/>
                </a:solidFill>
                <a:latin typeface="Arial" panose="020B0604020202020204" pitchFamily="34" charset="0"/>
                <a:cs typeface="Arial" panose="020B0604020202020204" pitchFamily="34" charset="0"/>
              </a:rPr>
              <a:t>Les élèves réfléchissent à ce qu’ils ont appris sur le site Web RPVC pour enfants (wwf.ca/rpvcenfants) concernant la biodiversité, les</a:t>
            </a:r>
            <a:endParaRPr sz="1900">
              <a:latin typeface="Arial" panose="020B0604020202020204" pitchFamily="34" charset="0"/>
              <a:cs typeface="Arial" panose="020B0604020202020204" pitchFamily="34" charset="0"/>
            </a:endParaRPr>
          </a:p>
          <a:p>
            <a:pPr marL="12700" marR="46355">
              <a:lnSpc>
                <a:spcPts val="2280"/>
              </a:lnSpc>
              <a:spcBef>
                <a:spcPts val="60"/>
              </a:spcBef>
            </a:pPr>
            <a:r>
              <a:rPr sz="1900" dirty="0">
                <a:solidFill>
                  <a:srgbClr val="FFFFFF"/>
                </a:solidFill>
                <a:latin typeface="Arial" panose="020B0604020202020204" pitchFamily="34" charset="0"/>
                <a:cs typeface="Arial" panose="020B0604020202020204" pitchFamily="34" charset="0"/>
              </a:rPr>
              <a:t>écosystèmes et les menaces qui pèsent sur les espèces. Ils transposeront</a:t>
            </a:r>
            <a:endParaRPr sz="1900">
              <a:latin typeface="Arial" panose="020B0604020202020204" pitchFamily="34" charset="0"/>
              <a:cs typeface="Arial" panose="020B0604020202020204" pitchFamily="34" charset="0"/>
            </a:endParaRPr>
          </a:p>
          <a:p>
            <a:pPr marL="12700">
              <a:lnSpc>
                <a:spcPts val="2195"/>
              </a:lnSpc>
            </a:pPr>
            <a:r>
              <a:rPr sz="1900" dirty="0">
                <a:solidFill>
                  <a:srgbClr val="FFFFFF"/>
                </a:solidFill>
                <a:latin typeface="Arial" panose="020B0604020202020204" pitchFamily="34" charset="0"/>
                <a:cs typeface="Arial" panose="020B0604020202020204" pitchFamily="34" charset="0"/>
              </a:rPr>
              <a:t>ces connaissances dans une lettre</a:t>
            </a:r>
            <a:endParaRPr sz="1900">
              <a:latin typeface="Arial" panose="020B0604020202020204" pitchFamily="34" charset="0"/>
              <a:cs typeface="Arial" panose="020B0604020202020204" pitchFamily="34" charset="0"/>
            </a:endParaRPr>
          </a:p>
          <a:p>
            <a:pPr marL="12700" marR="5080">
              <a:lnSpc>
                <a:spcPts val="2280"/>
              </a:lnSpc>
              <a:spcBef>
                <a:spcPts val="75"/>
              </a:spcBef>
            </a:pPr>
            <a:r>
              <a:rPr sz="1900" dirty="0">
                <a:solidFill>
                  <a:srgbClr val="FFFFFF"/>
                </a:solidFill>
                <a:latin typeface="Arial" panose="020B0604020202020204" pitchFamily="34" charset="0"/>
                <a:cs typeface="Arial" panose="020B0604020202020204" pitchFamily="34" charset="0"/>
              </a:rPr>
              <a:t>personnelle ou collective, soulignant ainsi l’idée que de petits gestes peuvent faire la différence lorsque nous agissons ensemble.</a:t>
            </a:r>
            <a:endParaRPr sz="1900">
              <a:latin typeface="Arial" panose="020B0604020202020204" pitchFamily="34" charset="0"/>
              <a:cs typeface="Arial" panose="020B0604020202020204" pitchFamily="34" charset="0"/>
            </a:endParaRPr>
          </a:p>
        </p:txBody>
      </p:sp>
      <p:sp>
        <p:nvSpPr>
          <p:cNvPr id="5" name="object 5"/>
          <p:cNvSpPr txBox="1"/>
          <p:nvPr/>
        </p:nvSpPr>
        <p:spPr>
          <a:xfrm>
            <a:off x="14187737" y="6160478"/>
            <a:ext cx="4956705" cy="1910779"/>
          </a:xfrm>
          <a:prstGeom prst="rect">
            <a:avLst/>
          </a:prstGeom>
        </p:spPr>
        <p:txBody>
          <a:bodyPr vert="horz" wrap="square" lIns="0" tIns="109220" rIns="0" bIns="0" rtlCol="0">
            <a:spAutoFit/>
          </a:bodyPr>
          <a:lstStyle/>
          <a:p>
            <a:pPr marL="12700">
              <a:lnSpc>
                <a:spcPts val="3440"/>
              </a:lnSpc>
              <a:spcBef>
                <a:spcPts val="860"/>
              </a:spcBef>
            </a:pPr>
            <a:r>
              <a:rPr lang="en-CA" sz="3200" dirty="0">
                <a:latin typeface="Arial" panose="020B0604020202020204" pitchFamily="34" charset="0"/>
                <a:cs typeface="Arial" panose="020B0604020202020204" pitchFamily="34" charset="0"/>
              </a:rPr>
              <a:t>Résultats d’apprentissage</a:t>
            </a:r>
            <a:r>
              <a:rPr lang="en-CA" sz="3200">
                <a:latin typeface="Arial" panose="020B0604020202020204" pitchFamily="34" charset="0"/>
                <a:cs typeface="Arial" panose="020B0604020202020204" pitchFamily="34" charset="0"/>
              </a:rPr>
              <a:t> </a:t>
            </a:r>
            <a:r>
              <a:rPr lang="en-CA" sz="3200" dirty="0">
                <a:latin typeface="Arial" panose="020B0604020202020204" pitchFamily="34" charset="0"/>
                <a:cs typeface="Arial" panose="020B0604020202020204" pitchFamily="34" charset="0"/>
              </a:rPr>
              <a:t>généraux :</a:t>
            </a:r>
            <a:endParaRPr lang="en-CA" sz="3200">
              <a:latin typeface="Arial" panose="020B0604020202020204" pitchFamily="34" charset="0"/>
              <a:cs typeface="Arial" panose="020B0604020202020204" pitchFamily="34" charset="0"/>
            </a:endParaRPr>
          </a:p>
          <a:p>
            <a:pPr marL="12700" marR="5080">
              <a:lnSpc>
                <a:spcPct val="100000"/>
              </a:lnSpc>
              <a:spcBef>
                <a:spcPts val="409"/>
              </a:spcBef>
            </a:pPr>
            <a:r>
              <a:rPr sz="1900" dirty="0">
                <a:latin typeface="Arial" panose="020B0604020202020204" pitchFamily="34" charset="0"/>
                <a:cs typeface="Arial" panose="020B0604020202020204" pitchFamily="34" charset="0"/>
              </a:rPr>
              <a:t>Voir l’annexe 1 pour les résultats d’apprentissage généraux qui s’appliquent à votre province ou territoire.</a:t>
            </a:r>
            <a:endParaRPr sz="1900">
              <a:latin typeface="Arial" panose="020B0604020202020204" pitchFamily="34" charset="0"/>
              <a:cs typeface="Arial" panose="020B0604020202020204" pitchFamily="34" charset="0"/>
            </a:endParaRPr>
          </a:p>
        </p:txBody>
      </p:sp>
      <p:sp>
        <p:nvSpPr>
          <p:cNvPr id="6" name="object 6"/>
          <p:cNvSpPr txBox="1"/>
          <p:nvPr/>
        </p:nvSpPr>
        <p:spPr>
          <a:xfrm>
            <a:off x="14224212" y="8199165"/>
            <a:ext cx="5276637" cy="1780616"/>
          </a:xfrm>
          <a:prstGeom prst="rect">
            <a:avLst/>
          </a:prstGeom>
        </p:spPr>
        <p:txBody>
          <a:bodyPr vert="horz" wrap="square" lIns="0" tIns="109855" rIns="0" bIns="0" rtlCol="0">
            <a:spAutoFit/>
          </a:bodyPr>
          <a:lstStyle/>
          <a:p>
            <a:pPr marL="12700">
              <a:lnSpc>
                <a:spcPts val="3540"/>
              </a:lnSpc>
              <a:spcBef>
                <a:spcPts val="865"/>
              </a:spcBef>
            </a:pPr>
            <a:r>
              <a:rPr sz="3200" dirty="0">
                <a:latin typeface="Arial" panose="020B0604020202020204" pitchFamily="34" charset="0"/>
                <a:cs typeface="Arial" panose="020B0604020202020204" pitchFamily="34" charset="0"/>
              </a:rPr>
              <a:t>Compétences développée</a:t>
            </a:r>
            <a:r>
              <a:rPr sz="3200" spc="600" dirty="0">
                <a:latin typeface="Arial" panose="020B0604020202020204" pitchFamily="34" charset="0"/>
                <a:cs typeface="Arial" panose="020B0604020202020204" pitchFamily="34" charset="0"/>
              </a:rPr>
              <a:t>s</a:t>
            </a:r>
            <a:r>
              <a:rPr lang="en-CA" sz="3200" spc="300" dirty="0">
                <a:latin typeface="Arial" panose="020B0604020202020204" pitchFamily="34" charset="0"/>
                <a:cs typeface="Arial" panose="020B0604020202020204" pitchFamily="34" charset="0"/>
              </a:rPr>
              <a:t>:</a:t>
            </a:r>
            <a:endParaRPr sz="3200">
              <a:latin typeface="Arial" panose="020B0604020202020204" pitchFamily="34" charset="0"/>
              <a:cs typeface="Arial" panose="020B0604020202020204" pitchFamily="34" charset="0"/>
            </a:endParaRPr>
          </a:p>
          <a:p>
            <a:pPr marL="12700" marR="5080">
              <a:lnSpc>
                <a:spcPct val="100000"/>
              </a:lnSpc>
              <a:spcBef>
                <a:spcPts val="405"/>
              </a:spcBef>
            </a:pPr>
            <a:r>
              <a:rPr sz="1900" dirty="0">
                <a:latin typeface="Arial" panose="020B0604020202020204" pitchFamily="34" charset="0"/>
                <a:cs typeface="Arial" panose="020B0604020202020204" pitchFamily="34" charset="0"/>
              </a:rPr>
              <a:t>Écrire à un public ciblé, formuler des questions claires, apprendre la structure d’une lettre formelle et les règles de rédaction, faire le lien avec l’actualité et s’engager dans la vie civique.</a:t>
            </a:r>
            <a:endParaRPr sz="1900">
              <a:latin typeface="Arial" panose="020B0604020202020204" pitchFamily="34" charset="0"/>
              <a:cs typeface="Arial" panose="020B0604020202020204" pitchFamily="34" charset="0"/>
            </a:endParaRPr>
          </a:p>
        </p:txBody>
      </p:sp>
      <p:grpSp>
        <p:nvGrpSpPr>
          <p:cNvPr id="14" name="object 14"/>
          <p:cNvGrpSpPr/>
          <p:nvPr/>
        </p:nvGrpSpPr>
        <p:grpSpPr>
          <a:xfrm>
            <a:off x="923182" y="4896358"/>
            <a:ext cx="6572250" cy="5469890"/>
            <a:chOff x="923182" y="4896358"/>
            <a:chExt cx="6572250" cy="5469890"/>
          </a:xfrm>
        </p:grpSpPr>
        <p:sp>
          <p:nvSpPr>
            <p:cNvPr id="15" name="object 15"/>
            <p:cNvSpPr/>
            <p:nvPr/>
          </p:nvSpPr>
          <p:spPr>
            <a:xfrm>
              <a:off x="923182" y="4896358"/>
              <a:ext cx="6572250" cy="5469890"/>
            </a:xfrm>
            <a:custGeom>
              <a:avLst/>
              <a:gdLst/>
              <a:ahLst/>
              <a:cxnLst/>
              <a:rect l="l" t="t" r="r" b="b"/>
              <a:pathLst>
                <a:path w="6572250" h="5469890">
                  <a:moveTo>
                    <a:pt x="6477991" y="0"/>
                  </a:moveTo>
                  <a:lnTo>
                    <a:pt x="94237" y="0"/>
                  </a:lnTo>
                  <a:lnTo>
                    <a:pt x="57554" y="7405"/>
                  </a:lnTo>
                  <a:lnTo>
                    <a:pt x="27599" y="27599"/>
                  </a:lnTo>
                  <a:lnTo>
                    <a:pt x="7405" y="57554"/>
                  </a:lnTo>
                  <a:lnTo>
                    <a:pt x="0" y="94237"/>
                  </a:lnTo>
                  <a:lnTo>
                    <a:pt x="0" y="5375585"/>
                  </a:lnTo>
                  <a:lnTo>
                    <a:pt x="7405" y="5412264"/>
                  </a:lnTo>
                  <a:lnTo>
                    <a:pt x="27599" y="5442219"/>
                  </a:lnTo>
                  <a:lnTo>
                    <a:pt x="57554" y="5462416"/>
                  </a:lnTo>
                  <a:lnTo>
                    <a:pt x="94237" y="5469822"/>
                  </a:lnTo>
                  <a:lnTo>
                    <a:pt x="6477991" y="5469822"/>
                  </a:lnTo>
                  <a:lnTo>
                    <a:pt x="6514670" y="5462416"/>
                  </a:lnTo>
                  <a:lnTo>
                    <a:pt x="6544625" y="5442219"/>
                  </a:lnTo>
                  <a:lnTo>
                    <a:pt x="6564822" y="5412264"/>
                  </a:lnTo>
                  <a:lnTo>
                    <a:pt x="6572229" y="5375585"/>
                  </a:lnTo>
                  <a:lnTo>
                    <a:pt x="6572229" y="94237"/>
                  </a:lnTo>
                  <a:lnTo>
                    <a:pt x="6564822" y="57554"/>
                  </a:lnTo>
                  <a:lnTo>
                    <a:pt x="6544625" y="27599"/>
                  </a:lnTo>
                  <a:lnTo>
                    <a:pt x="6514670" y="7405"/>
                  </a:lnTo>
                  <a:lnTo>
                    <a:pt x="6477991"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1064539" y="7075177"/>
              <a:ext cx="6289675" cy="0"/>
            </a:xfrm>
            <a:custGeom>
              <a:avLst/>
              <a:gdLst/>
              <a:ahLst/>
              <a:cxnLst/>
              <a:rect l="l" t="t" r="r" b="b"/>
              <a:pathLst>
                <a:path w="6289675">
                  <a:moveTo>
                    <a:pt x="0" y="0"/>
                  </a:moveTo>
                  <a:lnTo>
                    <a:pt x="6289515"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1064539" y="9048939"/>
              <a:ext cx="6289675" cy="0"/>
            </a:xfrm>
            <a:custGeom>
              <a:avLst/>
              <a:gdLst/>
              <a:ahLst/>
              <a:cxnLst/>
              <a:rect l="l" t="t" r="r" b="b"/>
              <a:pathLst>
                <a:path w="6289675">
                  <a:moveTo>
                    <a:pt x="0" y="0"/>
                  </a:moveTo>
                  <a:lnTo>
                    <a:pt x="6289515" y="0"/>
                  </a:lnTo>
                </a:path>
              </a:pathLst>
            </a:custGeom>
            <a:ln w="10470">
              <a:solidFill>
                <a:srgbClr val="2E3092"/>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051839" y="5064833"/>
            <a:ext cx="6104611" cy="1856277"/>
          </a:xfrm>
          <a:prstGeom prst="rect">
            <a:avLst/>
          </a:prstGeom>
        </p:spPr>
        <p:txBody>
          <a:bodyPr vert="horz" wrap="square" lIns="0" tIns="12065" rIns="0" bIns="0" rtlCol="0">
            <a:spAutoFit/>
          </a:bodyPr>
          <a:lstStyle/>
          <a:p>
            <a:pPr marL="12700" marR="5080">
              <a:spcBef>
                <a:spcPts val="95"/>
              </a:spcBef>
              <a:spcAft>
                <a:spcPts val="600"/>
              </a:spcAft>
            </a:pPr>
            <a:r>
              <a:rPr lang="en-CA" sz="1900" dirty="0">
                <a:latin typeface="Arial" panose="020B0604020202020204" pitchFamily="34" charset="0"/>
                <a:cs typeface="Arial" panose="020B0604020202020204" pitchFamily="34" charset="0"/>
              </a:rPr>
              <a:t>DURÉE DE L’ACTIVITÉ :</a:t>
            </a:r>
            <a:endParaRPr lang="en-CA" sz="1900">
              <a:latin typeface="Arial" panose="020B0604020202020204" pitchFamily="34" charset="0"/>
              <a:cs typeface="Arial" panose="020B0604020202020204" pitchFamily="34" charset="0"/>
            </a:endParaRPr>
          </a:p>
          <a:p>
            <a:pPr marL="12700" marR="5080">
              <a:lnSpc>
                <a:spcPct val="100000"/>
              </a:lnSpc>
              <a:spcBef>
                <a:spcPts val="95"/>
              </a:spcBef>
            </a:pPr>
            <a:r>
              <a:rPr sz="1900" b="1" dirty="0">
                <a:latin typeface="Arial" panose="020B0604020202020204" pitchFamily="34" charset="0"/>
                <a:cs typeface="Arial" panose="020B0604020202020204" pitchFamily="34" charset="0"/>
              </a:rPr>
              <a:t>Une ou deux périodes de français (40 à 90 minutes). Vous pouvez diviser la leçon en deux parties : pendant la première partie, les élèves rédigent le brouillon de la lettre et pendant la deuxième partie, ils la recopient au propre et l’envoient.</a:t>
            </a:r>
            <a:endParaRPr sz="1900" b="1">
              <a:latin typeface="Arial" panose="020B0604020202020204" pitchFamily="34" charset="0"/>
              <a:cs typeface="Arial" panose="020B0604020202020204" pitchFamily="34" charset="0"/>
            </a:endParaRPr>
          </a:p>
        </p:txBody>
      </p:sp>
      <p:sp>
        <p:nvSpPr>
          <p:cNvPr id="19" name="object 19"/>
          <p:cNvSpPr txBox="1"/>
          <p:nvPr/>
        </p:nvSpPr>
        <p:spPr>
          <a:xfrm>
            <a:off x="1051839" y="7115868"/>
            <a:ext cx="6271895" cy="1753235"/>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OUTILS D’ÉVALUATION :</a:t>
            </a:r>
            <a:endParaRPr sz="1900">
              <a:latin typeface="Arial" panose="020B0604020202020204" pitchFamily="34" charset="0"/>
              <a:cs typeface="Arial" panose="020B0604020202020204" pitchFamily="34" charset="0"/>
            </a:endParaRPr>
          </a:p>
          <a:p>
            <a:pPr marL="12700" marR="5080">
              <a:lnSpc>
                <a:spcPct val="100000"/>
              </a:lnSpc>
              <a:spcBef>
                <a:spcPts val="740"/>
              </a:spcBef>
            </a:pPr>
            <a:r>
              <a:rPr sz="1900" dirty="0">
                <a:latin typeface="Arial" panose="020B0604020202020204" pitchFamily="34" charset="0"/>
                <a:cs typeface="Arial" panose="020B0604020202020204" pitchFamily="34" charset="0"/>
              </a:rPr>
              <a:t>Élève : </a:t>
            </a:r>
            <a:r>
              <a:rPr sz="1900" b="1" dirty="0">
                <a:latin typeface="Arial" panose="020B0604020202020204" pitchFamily="34" charset="0"/>
                <a:cs typeface="Arial" panose="020B0604020202020204" pitchFamily="34" charset="0"/>
              </a:rPr>
              <a:t>Grille d’autoévaluation et verso de la carte de mission no 8</a:t>
            </a:r>
            <a:endParaRPr sz="1900" b="1">
              <a:latin typeface="Arial" panose="020B0604020202020204" pitchFamily="34" charset="0"/>
              <a:cs typeface="Arial" panose="020B0604020202020204" pitchFamily="34" charset="0"/>
            </a:endParaRPr>
          </a:p>
          <a:p>
            <a:pPr marL="12700" marR="375920">
              <a:lnSpc>
                <a:spcPct val="100000"/>
              </a:lnSpc>
              <a:spcBef>
                <a:spcPts val="730"/>
              </a:spcBef>
            </a:pPr>
            <a:r>
              <a:rPr sz="1900" dirty="0">
                <a:latin typeface="Arial" panose="020B0604020202020204" pitchFamily="34" charset="0"/>
                <a:cs typeface="Arial" panose="020B0604020202020204" pitchFamily="34" charset="0"/>
              </a:rPr>
              <a:t>Enseignant : </a:t>
            </a:r>
            <a:r>
              <a:rPr sz="1900" b="1" dirty="0">
                <a:latin typeface="Arial" panose="020B0604020202020204" pitchFamily="34" charset="0"/>
                <a:cs typeface="Arial" panose="020B0604020202020204" pitchFamily="34" charset="0"/>
              </a:rPr>
              <a:t>Grille d’évaluation de l’apprentissage par l’enquête</a:t>
            </a:r>
            <a:endParaRPr sz="1900" b="1">
              <a:latin typeface="Arial" panose="020B0604020202020204" pitchFamily="34" charset="0"/>
              <a:cs typeface="Arial" panose="020B0604020202020204" pitchFamily="34" charset="0"/>
            </a:endParaRPr>
          </a:p>
        </p:txBody>
      </p:sp>
      <p:sp>
        <p:nvSpPr>
          <p:cNvPr id="20" name="object 20"/>
          <p:cNvSpPr txBox="1"/>
          <p:nvPr/>
        </p:nvSpPr>
        <p:spPr>
          <a:xfrm>
            <a:off x="1051839" y="9089473"/>
            <a:ext cx="6292850" cy="1080770"/>
          </a:xfrm>
          <a:prstGeom prst="rect">
            <a:avLst/>
          </a:prstGeom>
        </p:spPr>
        <p:txBody>
          <a:bodyPr vert="horz" wrap="square" lIns="0" tIns="106045" rIns="0" bIns="0" rtlCol="0">
            <a:spAutoFit/>
          </a:bodyPr>
          <a:lstStyle/>
          <a:p>
            <a:pPr marL="12700">
              <a:lnSpc>
                <a:spcPct val="100000"/>
              </a:lnSpc>
              <a:spcBef>
                <a:spcPts val="835"/>
              </a:spcBef>
            </a:pPr>
            <a:r>
              <a:rPr sz="1900" dirty="0">
                <a:latin typeface="Arial" panose="020B0604020202020204" pitchFamily="34" charset="0"/>
                <a:cs typeface="Arial" panose="020B0604020202020204" pitchFamily="34" charset="0"/>
              </a:rPr>
              <a:t>MATÉRIEL REQUIS :</a:t>
            </a:r>
            <a:endParaRPr sz="1900">
              <a:latin typeface="Arial" panose="020B0604020202020204" pitchFamily="34" charset="0"/>
              <a:cs typeface="Arial" panose="020B0604020202020204" pitchFamily="34" charset="0"/>
            </a:endParaRPr>
          </a:p>
          <a:p>
            <a:pPr marL="12700" marR="5080">
              <a:lnSpc>
                <a:spcPct val="100000"/>
              </a:lnSpc>
              <a:spcBef>
                <a:spcPts val="740"/>
              </a:spcBef>
            </a:pPr>
            <a:r>
              <a:rPr sz="1900" b="1" dirty="0">
                <a:latin typeface="Arial" panose="020B0604020202020204" pitchFamily="34" charset="0"/>
                <a:cs typeface="Arial" panose="020B0604020202020204" pitchFamily="34" charset="0"/>
              </a:rPr>
              <a:t>Papier d’écriture ligné, ou grande feuille de papier si vous choisissez la lettre de classe</a:t>
            </a:r>
            <a:endParaRPr sz="1900" b="1">
              <a:latin typeface="Arial" panose="020B0604020202020204" pitchFamily="34" charset="0"/>
              <a:cs typeface="Arial" panose="020B0604020202020204" pitchFamily="34" charset="0"/>
            </a:endParaRPr>
          </a:p>
        </p:txBody>
      </p:sp>
      <p:sp>
        <p:nvSpPr>
          <p:cNvPr id="21" name="object 21"/>
          <p:cNvSpPr txBox="1"/>
          <p:nvPr/>
        </p:nvSpPr>
        <p:spPr>
          <a:xfrm>
            <a:off x="5005551" y="290254"/>
            <a:ext cx="5225415"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Rapport Planète vivante Canada pour enfants</a:t>
            </a:r>
            <a:endParaRPr sz="1900">
              <a:latin typeface="Arial" panose="020B0604020202020204" pitchFamily="34" charset="0"/>
              <a:cs typeface="Arial" panose="020B0604020202020204" pitchFamily="34" charset="0"/>
            </a:endParaRPr>
          </a:p>
        </p:txBody>
      </p:sp>
      <p:sp>
        <p:nvSpPr>
          <p:cNvPr id="34" name="object 34"/>
          <p:cNvSpPr txBox="1"/>
          <p:nvPr/>
        </p:nvSpPr>
        <p:spPr>
          <a:xfrm>
            <a:off x="8451693" y="5229962"/>
            <a:ext cx="3963035" cy="316230"/>
          </a:xfrm>
          <a:prstGeom prst="rect">
            <a:avLst/>
          </a:prstGeom>
        </p:spPr>
        <p:txBody>
          <a:bodyPr vert="horz" wrap="square" lIns="0" tIns="13335" rIns="0" bIns="0" rtlCol="0">
            <a:spAutoFit/>
          </a:bodyPr>
          <a:lstStyle/>
          <a:p>
            <a:pPr marL="12700">
              <a:lnSpc>
                <a:spcPct val="100000"/>
              </a:lnSpc>
              <a:spcBef>
                <a:spcPts val="105"/>
              </a:spcBef>
            </a:pPr>
            <a:r>
              <a:rPr sz="1900" dirty="0">
                <a:latin typeface="Arial" panose="020B0604020202020204" pitchFamily="34" charset="0"/>
                <a:cs typeface="Arial" panose="020B0604020202020204" pitchFamily="34" charset="0"/>
              </a:rPr>
              <a:t>Niveaux scolaires : 4e à 6e année</a:t>
            </a:r>
            <a:endParaRPr sz="1900">
              <a:latin typeface="Arial" panose="020B0604020202020204" pitchFamily="34" charset="0"/>
              <a:cs typeface="Arial" panose="020B0604020202020204" pitchFamily="34" charset="0"/>
            </a:endParaRPr>
          </a:p>
        </p:txBody>
      </p:sp>
      <p:sp>
        <p:nvSpPr>
          <p:cNvPr id="36" name="object 18">
            <a:extLst>
              <a:ext uri="{FF2B5EF4-FFF2-40B4-BE49-F238E27FC236}">
                <a16:creationId xmlns:a16="http://schemas.microsoft.com/office/drawing/2014/main" id="{588555E4-E3EC-4444-C8A7-2B830E714FC3}"/>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20">
            <a:extLst>
              <a:ext uri="{FF2B5EF4-FFF2-40B4-BE49-F238E27FC236}">
                <a16:creationId xmlns:a16="http://schemas.microsoft.com/office/drawing/2014/main" id="{93522016-EB46-14A0-DD74-BB7A46E7EF22}"/>
              </a:ext>
            </a:extLst>
          </p:cNvPr>
          <p:cNvSpPr txBox="1"/>
          <p:nvPr/>
        </p:nvSpPr>
        <p:spPr>
          <a:xfrm>
            <a:off x="937980" y="576123"/>
            <a:ext cx="2870008" cy="1386277"/>
          </a:xfrm>
          <a:prstGeom prst="rect">
            <a:avLst/>
          </a:prstGeom>
        </p:spPr>
        <p:txBody>
          <a:bodyPr vert="horz" wrap="square" lIns="0" tIns="229870" rIns="0" bIns="0" rtlCol="0">
            <a:spAutoFit/>
          </a:bodyPr>
          <a:lstStyle/>
          <a:p>
            <a:pPr marR="5080" algn="ctr">
              <a:lnSpc>
                <a:spcPts val="4500"/>
              </a:lnSpc>
            </a:pPr>
            <a:r>
              <a:rPr lang="en-CA" sz="4000">
                <a:solidFill>
                  <a:srgbClr val="222222"/>
                </a:solidFill>
                <a:latin typeface="Arial" panose="020B0604020202020204" pitchFamily="34" charset="0"/>
                <a:cs typeface="Arial" panose="020B0604020202020204" pitchFamily="34" charset="0"/>
              </a:rPr>
              <a:t>PLAN DE COURS</a:t>
            </a:r>
            <a:endParaRPr sz="4000">
              <a:latin typeface="Arial" panose="020B0604020202020204" pitchFamily="34" charset="0"/>
              <a:cs typeface="Arial" panose="020B0604020202020204" pitchFamily="34" charset="0"/>
            </a:endParaRPr>
          </a:p>
        </p:txBody>
      </p:sp>
      <p:sp>
        <p:nvSpPr>
          <p:cNvPr id="38" name="object 21">
            <a:extLst>
              <a:ext uri="{FF2B5EF4-FFF2-40B4-BE49-F238E27FC236}">
                <a16:creationId xmlns:a16="http://schemas.microsoft.com/office/drawing/2014/main" id="{D4E6DCFE-B437-A17D-0BBD-58276BEA4E7A}"/>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a:solidFill>
                  <a:srgbClr val="222222"/>
                </a:solidFill>
                <a:latin typeface="Arial" panose="020B0604020202020204" pitchFamily="34" charset="0"/>
                <a:cs typeface="Arial" panose="020B0604020202020204" pitchFamily="34" charset="0"/>
              </a:rPr>
              <a:t>8</a:t>
            </a:r>
            <a:endParaRPr sz="11950">
              <a:latin typeface="Arial" panose="020B0604020202020204" pitchFamily="34" charset="0"/>
              <a:cs typeface="Arial" panose="020B0604020202020204" pitchFamily="34" charset="0"/>
            </a:endParaRPr>
          </a:p>
        </p:txBody>
      </p:sp>
      <p:pic>
        <p:nvPicPr>
          <p:cNvPr id="39" name="Picture 38" descr="A logo of a panda&#10;&#10;Description automatically generated">
            <a:extLst>
              <a:ext uri="{FF2B5EF4-FFF2-40B4-BE49-F238E27FC236}">
                <a16:creationId xmlns:a16="http://schemas.microsoft.com/office/drawing/2014/main" id="{ADD3D033-93CD-9FFE-74C8-1479C4F217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pic>
        <p:nvPicPr>
          <p:cNvPr id="47" name="Picture 46" descr="A yellow spiral on a black background&#10;&#10;Description automatically generated">
            <a:extLst>
              <a:ext uri="{FF2B5EF4-FFF2-40B4-BE49-F238E27FC236}">
                <a16:creationId xmlns:a16="http://schemas.microsoft.com/office/drawing/2014/main" id="{5DF3C075-4B8D-4304-0251-205E9AD442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0095" y="5203824"/>
            <a:ext cx="3898900" cy="901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line on a black background&#10;&#10;Description automatically generated">
            <a:extLst>
              <a:ext uri="{FF2B5EF4-FFF2-40B4-BE49-F238E27FC236}">
                <a16:creationId xmlns:a16="http://schemas.microsoft.com/office/drawing/2014/main" id="{9585537F-5155-3065-2644-3A78B2ECF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042" y="6733177"/>
            <a:ext cx="7772400" cy="3881093"/>
          </a:xfrm>
          <a:prstGeom prst="rect">
            <a:avLst/>
          </a:prstGeom>
        </p:spPr>
      </p:pic>
      <p:sp>
        <p:nvSpPr>
          <p:cNvPr id="3" name="object 3" descr="$PPTXTitle"/>
          <p:cNvSpPr txBox="1">
            <a:spLocks noGrp="1"/>
          </p:cNvSpPr>
          <p:nvPr>
            <p:ph type="title"/>
          </p:nvPr>
        </p:nvSpPr>
        <p:spPr>
          <a:xfrm>
            <a:off x="929679" y="818094"/>
            <a:ext cx="6371533" cy="1342868"/>
          </a:xfrm>
          <a:prstGeom prst="rect">
            <a:avLst/>
          </a:prstGeom>
        </p:spPr>
        <p:txBody>
          <a:bodyPr vert="horz" wrap="square" lIns="0" tIns="256540" rIns="0" bIns="0" rtlCol="0">
            <a:spAutoFit/>
          </a:bodyPr>
          <a:lstStyle/>
          <a:p>
            <a:pPr marL="12700" marR="5080">
              <a:lnSpc>
                <a:spcPct val="73400"/>
              </a:lnSpc>
              <a:spcBef>
                <a:spcPts val="2020"/>
              </a:spcBef>
            </a:pPr>
            <a:r>
              <a:rPr sz="4800" b="1" dirty="0">
                <a:latin typeface="Arial" panose="020B0604020202020204" pitchFamily="34" charset="0"/>
                <a:cs typeface="Arial" panose="020B0604020202020204" pitchFamily="34" charset="0"/>
              </a:rPr>
              <a:t>Activités complémentaires</a:t>
            </a:r>
          </a:p>
        </p:txBody>
      </p:sp>
      <p:sp>
        <p:nvSpPr>
          <p:cNvPr id="4" name="object 4"/>
          <p:cNvSpPr txBox="1"/>
          <p:nvPr/>
        </p:nvSpPr>
        <p:spPr>
          <a:xfrm>
            <a:off x="1165274" y="2424918"/>
            <a:ext cx="5733415" cy="5933440"/>
          </a:xfrm>
          <a:prstGeom prst="rect">
            <a:avLst/>
          </a:prstGeom>
        </p:spPr>
        <p:txBody>
          <a:bodyPr vert="horz" wrap="square" lIns="0" tIns="57785" rIns="0" bIns="0" rtlCol="0">
            <a:spAutoFit/>
          </a:bodyPr>
          <a:lstStyle/>
          <a:p>
            <a:pPr marL="12700">
              <a:lnSpc>
                <a:spcPct val="100000"/>
              </a:lnSpc>
              <a:spcBef>
                <a:spcPts val="455"/>
              </a:spcBef>
            </a:pPr>
            <a:r>
              <a:rPr sz="2450" b="1" dirty="0">
                <a:solidFill>
                  <a:srgbClr val="222222"/>
                </a:solidFill>
                <a:latin typeface="Arial" panose="020B0604020202020204" pitchFamily="34" charset="0"/>
                <a:cs typeface="Arial" panose="020B0604020202020204" pitchFamily="34" charset="0"/>
              </a:rPr>
              <a:t>Postez les lettres</a:t>
            </a:r>
            <a:endParaRPr sz="2450" b="1">
              <a:latin typeface="Arial" panose="020B0604020202020204" pitchFamily="34" charset="0"/>
              <a:cs typeface="Arial" panose="020B0604020202020204" pitchFamily="34" charset="0"/>
            </a:endParaRPr>
          </a:p>
          <a:p>
            <a:pPr marL="342265" marR="20320">
              <a:lnSpc>
                <a:spcPct val="100000"/>
              </a:lnSpc>
              <a:spcBef>
                <a:spcPts val="254"/>
              </a:spcBef>
            </a:pPr>
            <a:r>
              <a:rPr sz="1900" dirty="0">
                <a:latin typeface="Arial" panose="020B0604020202020204" pitchFamily="34" charset="0"/>
                <a:cs typeface="Arial" panose="020B0604020202020204" pitchFamily="34" charset="0"/>
              </a:rPr>
              <a:t>Si votre école se trouve à quelques pas d’une boîte aux lettres, emmenez les élèves poster les lettres.</a:t>
            </a:r>
            <a:endParaRPr sz="1900">
              <a:latin typeface="Arial" panose="020B0604020202020204" pitchFamily="34" charset="0"/>
              <a:cs typeface="Arial" panose="020B0604020202020204" pitchFamily="34" charset="0"/>
            </a:endParaRPr>
          </a:p>
          <a:p>
            <a:pPr marL="12700">
              <a:lnSpc>
                <a:spcPct val="100000"/>
              </a:lnSpc>
              <a:spcBef>
                <a:spcPts val="750"/>
              </a:spcBef>
            </a:pPr>
            <a:r>
              <a:rPr sz="2450" b="1" dirty="0">
                <a:solidFill>
                  <a:srgbClr val="222222"/>
                </a:solidFill>
                <a:latin typeface="Arial" panose="020B0604020202020204" pitchFamily="34" charset="0"/>
                <a:cs typeface="Arial" panose="020B0604020202020204" pitchFamily="34" charset="0"/>
              </a:rPr>
              <a:t>Faites un suivi</a:t>
            </a:r>
            <a:endParaRPr sz="2450" b="1">
              <a:latin typeface="Arial" panose="020B0604020202020204" pitchFamily="34" charset="0"/>
              <a:cs typeface="Arial" panose="020B0604020202020204" pitchFamily="34" charset="0"/>
            </a:endParaRPr>
          </a:p>
          <a:p>
            <a:pPr marL="342265" marR="5080">
              <a:lnSpc>
                <a:spcPct val="100000"/>
              </a:lnSpc>
              <a:spcBef>
                <a:spcPts val="254"/>
              </a:spcBef>
            </a:pPr>
            <a:r>
              <a:rPr sz="1900" dirty="0">
                <a:latin typeface="Arial" panose="020B0604020202020204" pitchFamily="34" charset="0"/>
                <a:cs typeface="Arial" panose="020B0604020202020204" pitchFamily="34" charset="0"/>
              </a:rPr>
              <a:t>Les élèves vérifient s’ils reçoivent une réponse à leur lettre. Si une réponse arrive, la classe peut :</a:t>
            </a:r>
            <a:endParaRPr sz="1900">
              <a:latin typeface="Arial" panose="020B0604020202020204" pitchFamily="34" charset="0"/>
              <a:cs typeface="Arial" panose="020B0604020202020204" pitchFamily="34" charset="0"/>
            </a:endParaRPr>
          </a:p>
          <a:p>
            <a:pPr marL="624840" indent="-282575">
              <a:lnSpc>
                <a:spcPct val="100000"/>
              </a:lnSpc>
              <a:spcBef>
                <a:spcPts val="365"/>
              </a:spcBef>
              <a:buChar char="•"/>
              <a:tabLst>
                <a:tab pos="624840" algn="l"/>
              </a:tabLst>
            </a:pPr>
            <a:r>
              <a:rPr sz="1900" dirty="0">
                <a:latin typeface="Arial" panose="020B0604020202020204" pitchFamily="34" charset="0"/>
                <a:cs typeface="Arial" panose="020B0604020202020204" pitchFamily="34" charset="0"/>
              </a:rPr>
              <a:t>la lire ensemble</a:t>
            </a:r>
            <a:endParaRPr sz="1900">
              <a:latin typeface="Arial" panose="020B0604020202020204" pitchFamily="34" charset="0"/>
              <a:cs typeface="Arial" panose="020B0604020202020204" pitchFamily="34" charset="0"/>
            </a:endParaRPr>
          </a:p>
          <a:p>
            <a:pPr marL="624840" indent="-282575">
              <a:lnSpc>
                <a:spcPct val="100000"/>
              </a:lnSpc>
              <a:spcBef>
                <a:spcPts val="735"/>
              </a:spcBef>
              <a:buChar char="•"/>
              <a:tabLst>
                <a:tab pos="624840" algn="l"/>
              </a:tabLst>
            </a:pPr>
            <a:r>
              <a:rPr sz="1900" dirty="0">
                <a:latin typeface="Arial" panose="020B0604020202020204" pitchFamily="34" charset="0"/>
                <a:cs typeface="Arial" panose="020B0604020202020204" pitchFamily="34" charset="0"/>
              </a:rPr>
              <a:t>discuter de la signification de la réponse</a:t>
            </a:r>
            <a:endParaRPr sz="1900">
              <a:latin typeface="Arial" panose="020B0604020202020204" pitchFamily="34" charset="0"/>
              <a:cs typeface="Arial" panose="020B0604020202020204" pitchFamily="34" charset="0"/>
            </a:endParaRPr>
          </a:p>
          <a:p>
            <a:pPr marL="624840" marR="57150" indent="-283210">
              <a:lnSpc>
                <a:spcPct val="100000"/>
              </a:lnSpc>
              <a:spcBef>
                <a:spcPts val="740"/>
              </a:spcBef>
              <a:buChar char="•"/>
              <a:tabLst>
                <a:tab pos="624840" algn="l"/>
              </a:tabLst>
            </a:pPr>
            <a:r>
              <a:rPr sz="1900" dirty="0">
                <a:latin typeface="Arial" panose="020B0604020202020204" pitchFamily="34" charset="0"/>
                <a:cs typeface="Arial" panose="020B0604020202020204" pitchFamily="34" charset="0"/>
              </a:rPr>
              <a:t>réfléchir à la manière dont la communication peut influencer les décisions concernant la protection des espèces.</a:t>
            </a:r>
            <a:endParaRPr sz="1900">
              <a:latin typeface="Arial" panose="020B0604020202020204" pitchFamily="34" charset="0"/>
              <a:cs typeface="Arial" panose="020B0604020202020204" pitchFamily="34" charset="0"/>
            </a:endParaRPr>
          </a:p>
          <a:p>
            <a:pPr marL="342265" marR="15240">
              <a:lnSpc>
                <a:spcPct val="100000"/>
              </a:lnSpc>
              <a:spcBef>
                <a:spcPts val="725"/>
              </a:spcBef>
            </a:pPr>
            <a:r>
              <a:rPr sz="1900" dirty="0">
                <a:latin typeface="Arial" panose="020B0604020202020204" pitchFamily="34" charset="0"/>
                <a:cs typeface="Arial" panose="020B0604020202020204" pitchFamily="34" charset="0"/>
              </a:rPr>
              <a:t>Même si aucune réponse n’arrive, les élèves peuvent discuter des raisons pour lesquelles il est toujours important de défendre les espèces. En écrivant à divers destinataires, il y a de fortes chances qu’au moins un organisme ou une personne réponde.</a:t>
            </a:r>
            <a:endParaRPr sz="1900">
              <a:latin typeface="Arial" panose="020B0604020202020204" pitchFamily="34" charset="0"/>
              <a:cs typeface="Arial" panose="020B0604020202020204" pitchFamily="34" charset="0"/>
            </a:endParaRPr>
          </a:p>
        </p:txBody>
      </p:sp>
      <p:sp>
        <p:nvSpPr>
          <p:cNvPr id="5" name="object 5"/>
          <p:cNvSpPr txBox="1"/>
          <p:nvPr/>
        </p:nvSpPr>
        <p:spPr>
          <a:xfrm>
            <a:off x="7094886" y="662569"/>
            <a:ext cx="5975350" cy="5088252"/>
          </a:xfrm>
          <a:prstGeom prst="rect">
            <a:avLst/>
          </a:prstGeom>
        </p:spPr>
        <p:txBody>
          <a:bodyPr vert="horz" wrap="square" lIns="0" tIns="256540" rIns="0" bIns="0" rtlCol="0">
            <a:spAutoFit/>
          </a:bodyPr>
          <a:lstStyle/>
          <a:p>
            <a:pPr marL="12700" marR="753110">
              <a:lnSpc>
                <a:spcPct val="73400"/>
              </a:lnSpc>
              <a:spcBef>
                <a:spcPts val="2020"/>
              </a:spcBef>
            </a:pPr>
            <a:r>
              <a:rPr sz="4800" b="1" dirty="0">
                <a:solidFill>
                  <a:srgbClr val="D81B54"/>
                </a:solidFill>
                <a:latin typeface="Arial" panose="020B0604020202020204" pitchFamily="34" charset="0"/>
                <a:cs typeface="Arial" panose="020B0604020202020204" pitchFamily="34" charset="0"/>
              </a:rPr>
              <a:t>Célébrez l’achèvement de toutes les missions!</a:t>
            </a:r>
            <a:endParaRPr sz="4800" b="1">
              <a:latin typeface="Arial" panose="020B0604020202020204" pitchFamily="34" charset="0"/>
              <a:cs typeface="Arial" panose="020B0604020202020204" pitchFamily="34" charset="0"/>
            </a:endParaRPr>
          </a:p>
          <a:p>
            <a:pPr marL="577850" marR="5080">
              <a:lnSpc>
                <a:spcPct val="100000"/>
              </a:lnSpc>
              <a:spcBef>
                <a:spcPts val="305"/>
              </a:spcBef>
            </a:pPr>
            <a:r>
              <a:rPr sz="1900" dirty="0">
                <a:latin typeface="Arial" panose="020B0604020202020204" pitchFamily="34" charset="0"/>
                <a:cs typeface="Arial" panose="020B0604020202020204" pitchFamily="34" charset="0"/>
              </a:rPr>
              <a:t>Votre classe peut maintenant rassembler toutes ses cartes de mission et les agrafer ensemble pour créer un petit livret. Envisagez d’organiser une petite fête en collaboration avec les élèves pour saluer tout le temps et les efforts qu’ils  ont consacrés à aider les espèces au Canada.</a:t>
            </a:r>
            <a:endParaRPr sz="1900">
              <a:latin typeface="Arial" panose="020B0604020202020204" pitchFamily="34" charset="0"/>
              <a:cs typeface="Arial" panose="020B0604020202020204" pitchFamily="34" charset="0"/>
            </a:endParaRPr>
          </a:p>
          <a:p>
            <a:pPr marL="577850" marR="679450">
              <a:lnSpc>
                <a:spcPts val="2280"/>
              </a:lnSpc>
              <a:spcBef>
                <a:spcPts val="50"/>
              </a:spcBef>
            </a:pPr>
            <a:r>
              <a:rPr sz="1900" dirty="0">
                <a:latin typeface="Arial" panose="020B0604020202020204" pitchFamily="34" charset="0"/>
                <a:cs typeface="Arial" panose="020B0604020202020204" pitchFamily="34" charset="0"/>
              </a:rPr>
              <a:t>Comme les célébrations s’accompagnent généralement de collations, vous pourriez proposer de partager un repas ensemble.</a:t>
            </a:r>
            <a:endParaRPr sz="1900">
              <a:latin typeface="Arial" panose="020B0604020202020204" pitchFamily="34" charset="0"/>
              <a:cs typeface="Arial" panose="020B0604020202020204" pitchFamily="34" charset="0"/>
            </a:endParaRPr>
          </a:p>
        </p:txBody>
      </p:sp>
      <p:sp>
        <p:nvSpPr>
          <p:cNvPr id="6" name="object 6"/>
          <p:cNvSpPr txBox="1"/>
          <p:nvPr/>
        </p:nvSpPr>
        <p:spPr>
          <a:xfrm>
            <a:off x="7301212" y="5953015"/>
            <a:ext cx="5538470" cy="4628831"/>
          </a:xfrm>
          <a:prstGeom prst="rect">
            <a:avLst/>
          </a:prstGeom>
        </p:spPr>
        <p:txBody>
          <a:bodyPr vert="horz" wrap="square" lIns="0" tIns="98425" rIns="0" bIns="0" rtlCol="0">
            <a:spAutoFit/>
          </a:bodyPr>
          <a:lstStyle/>
          <a:p>
            <a:pPr marL="12700" marR="1405890">
              <a:lnSpc>
                <a:spcPts val="2970"/>
              </a:lnSpc>
              <a:spcAft>
                <a:spcPts val="600"/>
              </a:spcAft>
            </a:pPr>
            <a:r>
              <a:rPr sz="3050" b="1" dirty="0">
                <a:solidFill>
                  <a:srgbClr val="047390"/>
                </a:solidFill>
                <a:latin typeface="Arial" panose="020B0604020202020204" pitchFamily="34" charset="0"/>
                <a:cs typeface="Arial" panose="020B0604020202020204" pitchFamily="34" charset="0"/>
              </a:rPr>
              <a:t>Célébration de fin de mission (environ 15 minutes)</a:t>
            </a:r>
            <a:endParaRPr sz="3050" b="1">
              <a:latin typeface="Arial" panose="020B0604020202020204" pitchFamily="34" charset="0"/>
              <a:cs typeface="Arial" panose="020B0604020202020204" pitchFamily="34" charset="0"/>
            </a:endParaRPr>
          </a:p>
          <a:p>
            <a:pPr marL="623888" lvl="1" indent="-603250">
              <a:lnSpc>
                <a:spcPts val="2540"/>
              </a:lnSpc>
              <a:spcBef>
                <a:spcPts val="170"/>
              </a:spcBef>
              <a:buSzPct val="85714"/>
              <a:buAutoNum type="arabicPeriod"/>
            </a:pPr>
            <a:r>
              <a:rPr sz="2450" b="1" dirty="0">
                <a:solidFill>
                  <a:srgbClr val="222222"/>
                </a:solidFill>
                <a:latin typeface="Arial" panose="020B0604020202020204" pitchFamily="34" charset="0"/>
                <a:cs typeface="Arial" panose="020B0604020202020204" pitchFamily="34" charset="0"/>
              </a:rPr>
              <a:t>Petit cercle de réflexion (5 à 7 minutes)</a:t>
            </a:r>
            <a:endParaRPr sz="2450" b="1">
              <a:latin typeface="Arial" panose="020B0604020202020204" pitchFamily="34" charset="0"/>
              <a:cs typeface="Arial" panose="020B0604020202020204" pitchFamily="34" charset="0"/>
            </a:endParaRPr>
          </a:p>
          <a:p>
            <a:pPr marL="624840" lvl="1" indent="-282575">
              <a:lnSpc>
                <a:spcPct val="100000"/>
              </a:lnSpc>
              <a:spcBef>
                <a:spcPts val="625"/>
              </a:spcBef>
              <a:buChar char="•"/>
              <a:tabLst>
                <a:tab pos="624840" algn="l"/>
              </a:tabLst>
            </a:pPr>
            <a:r>
              <a:rPr sz="1900" dirty="0">
                <a:latin typeface="Arial" panose="020B0604020202020204" pitchFamily="34" charset="0"/>
                <a:cs typeface="Arial" panose="020B0604020202020204" pitchFamily="34" charset="0"/>
              </a:rPr>
              <a:t>Les élèves s’assoient en cercle.</a:t>
            </a:r>
            <a:endParaRPr sz="1900">
              <a:latin typeface="Arial" panose="020B0604020202020204" pitchFamily="34" charset="0"/>
              <a:cs typeface="Arial" panose="020B0604020202020204" pitchFamily="34" charset="0"/>
            </a:endParaRPr>
          </a:p>
          <a:p>
            <a:pPr marL="624840" marR="320675" lvl="1" indent="-283210">
              <a:lnSpc>
                <a:spcPct val="100000"/>
              </a:lnSpc>
              <a:spcBef>
                <a:spcPts val="735"/>
              </a:spcBef>
              <a:buChar char="•"/>
              <a:tabLst>
                <a:tab pos="624840" algn="l"/>
              </a:tabLst>
            </a:pPr>
            <a:r>
              <a:rPr sz="1900" dirty="0">
                <a:latin typeface="Arial" panose="020B0604020202020204" pitchFamily="34" charset="0"/>
                <a:cs typeface="Arial" panose="020B0604020202020204" pitchFamily="34" charset="0"/>
              </a:rPr>
              <a:t>Faites le tour du cercle, en demandant à chaque élève de partager une chose qu’il a apprise ou son moment préféré des missions.</a:t>
            </a:r>
            <a:endParaRPr sz="1900">
              <a:latin typeface="Arial" panose="020B0604020202020204" pitchFamily="34" charset="0"/>
              <a:cs typeface="Arial" panose="020B0604020202020204" pitchFamily="34" charset="0"/>
            </a:endParaRPr>
          </a:p>
          <a:p>
            <a:pPr marL="624840" marR="5080" lvl="1" indent="-283210">
              <a:lnSpc>
                <a:spcPct val="100000"/>
              </a:lnSpc>
              <a:spcBef>
                <a:spcPts val="725"/>
              </a:spcBef>
              <a:buChar char="•"/>
              <a:tabLst>
                <a:tab pos="624840" algn="l"/>
              </a:tabLst>
            </a:pPr>
            <a:r>
              <a:rPr sz="1900" dirty="0">
                <a:latin typeface="Arial" panose="020B0604020202020204" pitchFamily="34" charset="0"/>
                <a:cs typeface="Arial" panose="020B0604020202020204" pitchFamily="34" charset="0"/>
              </a:rPr>
              <a:t>Suggestion : « Si tu devais raconter à un ami une chose que tu as faite au cours de ces missions, que lui dirais-tu? »</a:t>
            </a:r>
            <a:endParaRPr sz="1900">
              <a:latin typeface="Arial" panose="020B0604020202020204" pitchFamily="34" charset="0"/>
              <a:cs typeface="Arial" panose="020B0604020202020204" pitchFamily="34" charset="0"/>
            </a:endParaRPr>
          </a:p>
        </p:txBody>
      </p:sp>
      <p:sp>
        <p:nvSpPr>
          <p:cNvPr id="7" name="object 7"/>
          <p:cNvSpPr txBox="1"/>
          <p:nvPr/>
        </p:nvSpPr>
        <p:spPr>
          <a:xfrm>
            <a:off x="13248676" y="883184"/>
            <a:ext cx="5928360" cy="9194184"/>
          </a:xfrm>
          <a:prstGeom prst="rect">
            <a:avLst/>
          </a:prstGeom>
        </p:spPr>
        <p:txBody>
          <a:bodyPr vert="horz" wrap="square" lIns="0" tIns="75565" rIns="0" bIns="0" rtlCol="0">
            <a:spAutoFit/>
          </a:bodyPr>
          <a:lstStyle/>
          <a:p>
            <a:pPr marL="623888" marR="474345" indent="-603250">
              <a:lnSpc>
                <a:spcPts val="2670"/>
              </a:lnSpc>
              <a:spcBef>
                <a:spcPts val="595"/>
              </a:spcBef>
              <a:buAutoNum type="arabicPeriod" startAt="2"/>
              <a:tabLst>
                <a:tab pos="434975" algn="l"/>
              </a:tabLst>
            </a:pPr>
            <a:r>
              <a:rPr sz="2450" b="1" dirty="0">
                <a:solidFill>
                  <a:srgbClr val="222222"/>
                </a:solidFill>
                <a:latin typeface="Arial" panose="020B0604020202020204" pitchFamily="34" charset="0"/>
                <a:cs typeface="Arial" panose="020B0604020202020204" pitchFamily="34" charset="0"/>
              </a:rPr>
              <a:t>Mise en lumière de l’engagement de la classe</a:t>
            </a:r>
            <a:br>
              <a:rPr lang="en-CA" sz="2450" b="1" dirty="0">
                <a:solidFill>
                  <a:srgbClr val="222222"/>
                </a:solidFill>
                <a:latin typeface="Arial" panose="020B0604020202020204" pitchFamily="34" charset="0"/>
                <a:cs typeface="Arial" panose="020B0604020202020204" pitchFamily="34" charset="0"/>
              </a:rPr>
            </a:br>
            <a:r>
              <a:rPr sz="2450" b="1" dirty="0">
                <a:solidFill>
                  <a:srgbClr val="222222"/>
                </a:solidFill>
                <a:latin typeface="Arial" panose="020B0604020202020204" pitchFamily="34" charset="0"/>
                <a:cs typeface="Arial" panose="020B0604020202020204" pitchFamily="34" charset="0"/>
              </a:rPr>
              <a:t>(5 minutes)</a:t>
            </a:r>
            <a:endParaRPr sz="2450" b="1">
              <a:latin typeface="Arial" panose="020B0604020202020204" pitchFamily="34" charset="0"/>
              <a:cs typeface="Arial" panose="020B0604020202020204" pitchFamily="34" charset="0"/>
            </a:endParaRPr>
          </a:p>
          <a:p>
            <a:pPr marL="624840" marR="392430" lvl="1" indent="-283210">
              <a:lnSpc>
                <a:spcPct val="100000"/>
              </a:lnSpc>
              <a:spcBef>
                <a:spcPts val="254"/>
              </a:spcBef>
              <a:buChar char="•"/>
              <a:tabLst>
                <a:tab pos="624840" algn="l"/>
              </a:tabLst>
            </a:pPr>
            <a:r>
              <a:rPr sz="1900" dirty="0">
                <a:latin typeface="Arial" panose="020B0604020202020204" pitchFamily="34" charset="0"/>
                <a:cs typeface="Arial" panose="020B0604020202020204" pitchFamily="34" charset="0"/>
              </a:rPr>
              <a:t>Rappelez aux élèves l’engagement qu’ils ont pris à la leçon 7.</a:t>
            </a:r>
            <a:endParaRPr sz="1900">
              <a:latin typeface="Arial" panose="020B0604020202020204" pitchFamily="34" charset="0"/>
              <a:cs typeface="Arial" panose="020B0604020202020204" pitchFamily="34" charset="0"/>
            </a:endParaRPr>
          </a:p>
          <a:p>
            <a:pPr marL="624840" marR="540385" lvl="1" indent="-283210">
              <a:lnSpc>
                <a:spcPct val="100000"/>
              </a:lnSpc>
              <a:spcBef>
                <a:spcPts val="735"/>
              </a:spcBef>
              <a:buChar char="•"/>
              <a:tabLst>
                <a:tab pos="624840" algn="l"/>
              </a:tabLst>
            </a:pPr>
            <a:r>
              <a:rPr sz="1900" dirty="0">
                <a:latin typeface="Arial" panose="020B0604020202020204" pitchFamily="34" charset="0"/>
                <a:cs typeface="Arial" panose="020B0604020202020204" pitchFamily="34" charset="0"/>
              </a:rPr>
              <a:t>Les élèves lèvent le pouce ou la main s’ils acceptent de continuer à prendre soin des espèces.</a:t>
            </a:r>
            <a:endParaRPr sz="1900">
              <a:latin typeface="Arial" panose="020B0604020202020204" pitchFamily="34" charset="0"/>
              <a:cs typeface="Arial" panose="020B0604020202020204" pitchFamily="34" charset="0"/>
            </a:endParaRPr>
          </a:p>
          <a:p>
            <a:pPr marL="624840" marR="161290" lvl="1" indent="-283210">
              <a:lnSpc>
                <a:spcPct val="100000"/>
              </a:lnSpc>
              <a:spcBef>
                <a:spcPts val="730"/>
              </a:spcBef>
              <a:buChar char="•"/>
              <a:tabLst>
                <a:tab pos="624840" algn="l"/>
              </a:tabLst>
            </a:pPr>
            <a:r>
              <a:rPr sz="1900" dirty="0">
                <a:latin typeface="Arial" panose="020B0604020202020204" pitchFamily="34" charset="0"/>
                <a:cs typeface="Arial" panose="020B0604020202020204" pitchFamily="34" charset="0"/>
              </a:rPr>
              <a:t>Facultatif : Prenez une photo de l’engagement en souvenir et ajoutez-la à leur livret de mission.</a:t>
            </a:r>
            <a:endParaRPr sz="1900">
              <a:latin typeface="Arial" panose="020B0604020202020204" pitchFamily="34" charset="0"/>
              <a:cs typeface="Arial" panose="020B0604020202020204" pitchFamily="34" charset="0"/>
            </a:endParaRPr>
          </a:p>
          <a:p>
            <a:pPr marL="623888" indent="-603250">
              <a:lnSpc>
                <a:spcPct val="100000"/>
              </a:lnSpc>
              <a:spcBef>
                <a:spcPts val="1115"/>
              </a:spcBef>
              <a:buAutoNum type="arabicPeriod" startAt="2"/>
            </a:pPr>
            <a:r>
              <a:rPr sz="2450" b="1" dirty="0">
                <a:solidFill>
                  <a:srgbClr val="222222"/>
                </a:solidFill>
                <a:latin typeface="Arial" panose="020B0604020202020204" pitchFamily="34" charset="0"/>
                <a:cs typeface="Arial" panose="020B0604020202020204" pitchFamily="34" charset="0"/>
              </a:rPr>
              <a:t>Célébration (3 à 5 minutes)</a:t>
            </a:r>
            <a:endParaRPr sz="2450" b="1">
              <a:latin typeface="Arial" panose="020B0604020202020204" pitchFamily="34" charset="0"/>
              <a:cs typeface="Arial" panose="020B0604020202020204" pitchFamily="34" charset="0"/>
            </a:endParaRPr>
          </a:p>
          <a:p>
            <a:pPr marL="624840" marR="101600" lvl="1" indent="-283210">
              <a:lnSpc>
                <a:spcPct val="100000"/>
              </a:lnSpc>
              <a:spcBef>
                <a:spcPts val="260"/>
              </a:spcBef>
              <a:buChar char="•"/>
              <a:tabLst>
                <a:tab pos="624840" algn="l"/>
              </a:tabLst>
            </a:pPr>
            <a:r>
              <a:rPr sz="1900" dirty="0">
                <a:latin typeface="Arial" panose="020B0604020202020204" pitchFamily="34" charset="0"/>
                <a:cs typeface="Arial" panose="020B0604020202020204" pitchFamily="34" charset="0"/>
              </a:rPr>
              <a:t>Offrez une petite récompense ou une surprise (autocollant ou biscuit en forme d’animal). Vous pouvez également inventer un cri de ralliement.</a:t>
            </a:r>
            <a:endParaRPr sz="1900">
              <a:latin typeface="Arial" panose="020B0604020202020204" pitchFamily="34" charset="0"/>
              <a:cs typeface="Arial" panose="020B0604020202020204" pitchFamily="34" charset="0"/>
            </a:endParaRPr>
          </a:p>
          <a:p>
            <a:pPr marL="624840" marR="225425" lvl="1" indent="-283210">
              <a:lnSpc>
                <a:spcPct val="100000"/>
              </a:lnSpc>
              <a:spcBef>
                <a:spcPts val="725"/>
              </a:spcBef>
              <a:buChar char="•"/>
              <a:tabLst>
                <a:tab pos="624840" algn="l"/>
              </a:tabLst>
            </a:pPr>
            <a:r>
              <a:rPr sz="1900" dirty="0">
                <a:latin typeface="Arial" panose="020B0604020202020204" pitchFamily="34" charset="0"/>
                <a:cs typeface="Arial" panose="020B0604020202020204" pitchFamily="34" charset="0"/>
              </a:rPr>
              <a:t>Le cri de ralliement peut être un simple « On est fiers d’aider les espèces! ». Demandez des suggestions à la classe!</a:t>
            </a:r>
            <a:endParaRPr sz="1900">
              <a:latin typeface="Arial" panose="020B0604020202020204" pitchFamily="34" charset="0"/>
              <a:cs typeface="Arial" panose="020B0604020202020204" pitchFamily="34" charset="0"/>
            </a:endParaRPr>
          </a:p>
          <a:p>
            <a:pPr marL="624840" marR="205740" lvl="1" indent="-283210">
              <a:lnSpc>
                <a:spcPct val="100000"/>
              </a:lnSpc>
              <a:spcBef>
                <a:spcPts val="725"/>
              </a:spcBef>
              <a:buChar char="•"/>
              <a:tabLst>
                <a:tab pos="624840" algn="l"/>
              </a:tabLst>
            </a:pPr>
            <a:r>
              <a:rPr sz="1900" dirty="0">
                <a:latin typeface="Arial" panose="020B0604020202020204" pitchFamily="34" charset="0"/>
                <a:cs typeface="Arial" panose="020B0604020202020204" pitchFamily="34" charset="0"/>
              </a:rPr>
              <a:t>Apportez une petite collation sur le thème des espèces, comme des biscuits en forme d’animaux ou un mélange du randonneur (en tenant compte des éventuelles allergies dans</a:t>
            </a:r>
            <a:endParaRPr sz="1900">
              <a:latin typeface="Arial" panose="020B0604020202020204" pitchFamily="34" charset="0"/>
              <a:cs typeface="Arial" panose="020B0604020202020204" pitchFamily="34" charset="0"/>
            </a:endParaRPr>
          </a:p>
          <a:p>
            <a:pPr marL="624840" marR="5080">
              <a:lnSpc>
                <a:spcPts val="2280"/>
              </a:lnSpc>
              <a:spcBef>
                <a:spcPts val="60"/>
              </a:spcBef>
            </a:pPr>
            <a:r>
              <a:rPr sz="1900" dirty="0">
                <a:latin typeface="Arial" panose="020B0604020202020204" pitchFamily="34" charset="0"/>
                <a:cs typeface="Arial" panose="020B0604020202020204" pitchFamily="34" charset="0"/>
              </a:rPr>
              <a:t>votre classe), et faites une pause étirements ou une pause active à l’extérieur.</a:t>
            </a:r>
            <a:endParaRPr sz="1900">
              <a:latin typeface="Arial" panose="020B0604020202020204" pitchFamily="34" charset="0"/>
              <a:cs typeface="Arial" panose="020B0604020202020204" pitchFamily="34" charset="0"/>
            </a:endParaRPr>
          </a:p>
          <a:p>
            <a:pPr marL="624840" marR="374650" lvl="1" indent="-283210">
              <a:lnSpc>
                <a:spcPct val="100000"/>
              </a:lnSpc>
              <a:spcBef>
                <a:spcPts val="655"/>
              </a:spcBef>
              <a:buChar char="•"/>
              <a:tabLst>
                <a:tab pos="624840" algn="l"/>
              </a:tabLst>
            </a:pPr>
            <a:r>
              <a:rPr sz="1900" dirty="0">
                <a:latin typeface="Arial" panose="020B0604020202020204" pitchFamily="34" charset="0"/>
                <a:cs typeface="Arial" panose="020B0604020202020204" pitchFamily="34" charset="0"/>
              </a:rPr>
              <a:t>Facultatif : Faites jouer un enregistrement de sons de la nature pendant que les élèves partagent leurs réflexions et dégustent la collation.</a:t>
            </a:r>
            <a:endParaRPr sz="1900">
              <a:latin typeface="Arial" panose="020B0604020202020204" pitchFamily="34" charset="0"/>
              <a:cs typeface="Arial" panose="020B0604020202020204" pitchFamily="34" charset="0"/>
            </a:endParaRPr>
          </a:p>
        </p:txBody>
      </p:sp>
      <p:sp>
        <p:nvSpPr>
          <p:cNvPr id="11" name="object 10">
            <a:extLst>
              <a:ext uri="{FF2B5EF4-FFF2-40B4-BE49-F238E27FC236}">
                <a16:creationId xmlns:a16="http://schemas.microsoft.com/office/drawing/2014/main" id="{3FE740FC-0A42-9483-E462-5532FD68516B}"/>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2" name="object 11">
            <a:extLst>
              <a:ext uri="{FF2B5EF4-FFF2-40B4-BE49-F238E27FC236}">
                <a16:creationId xmlns:a16="http://schemas.microsoft.com/office/drawing/2014/main" id="{1CFCC6A9-DC67-DC9D-ED44-FCBE9972E6BD}"/>
              </a:ext>
            </a:extLst>
          </p:cNvPr>
          <p:cNvSpPr txBox="1">
            <a:spLocks noGrp="1"/>
          </p:cNvSpPr>
          <p:nvPr>
            <p:ph type="sldNum" sz="quarter" idx="7"/>
          </p:nvPr>
        </p:nvSpPr>
        <p:spPr>
          <a:xfrm>
            <a:off x="18987501" y="10946867"/>
            <a:ext cx="51334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10</a:t>
            </a:fld>
            <a:endParaRPr dirty="0">
              <a:latin typeface="Arial" panose="020B0604020202020204" pitchFamily="34" charset="0"/>
              <a:cs typeface="Arial" panose="020B0604020202020204" pitchFamily="34" charset="0"/>
            </a:endParaRPr>
          </a:p>
        </p:txBody>
      </p:sp>
      <p:pic>
        <p:nvPicPr>
          <p:cNvPr id="14" name="Picture 13" descr="A yellow spiral on a black background&#10;&#10;Description automatically generated">
            <a:extLst>
              <a:ext uri="{FF2B5EF4-FFF2-40B4-BE49-F238E27FC236}">
                <a16:creationId xmlns:a16="http://schemas.microsoft.com/office/drawing/2014/main" id="{FFAAC7D4-FBD7-102B-4755-7B4A32A73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150" y="-927639"/>
            <a:ext cx="7772400" cy="19075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503007" y="675906"/>
            <a:ext cx="10368364" cy="9501794"/>
          </a:xfrm>
          <a:prstGeom prst="rect">
            <a:avLst/>
          </a:prstGeom>
        </p:spPr>
      </p:pic>
      <p:sp>
        <p:nvSpPr>
          <p:cNvPr id="5" name="object 5" descr="$PPTXTitle"/>
          <p:cNvSpPr txBox="1">
            <a:spLocks noGrp="1"/>
          </p:cNvSpPr>
          <p:nvPr>
            <p:ph type="title"/>
          </p:nvPr>
        </p:nvSpPr>
        <p:spPr>
          <a:prstGeom prst="rect">
            <a:avLst/>
          </a:prstGeom>
        </p:spPr>
        <p:txBody>
          <a:bodyPr vert="horz" wrap="square" lIns="0" tIns="109855" rIns="0" bIns="0" rtlCol="0">
            <a:spAutoFit/>
          </a:bodyPr>
          <a:lstStyle/>
          <a:p>
            <a:pPr marL="12700">
              <a:lnSpc>
                <a:spcPct val="100000"/>
              </a:lnSpc>
              <a:spcBef>
                <a:spcPts val="865"/>
              </a:spcBef>
            </a:pPr>
            <a:r>
              <a:rPr sz="3550" dirty="0">
                <a:solidFill>
                  <a:srgbClr val="000000"/>
                </a:solidFill>
                <a:latin typeface="Arial" panose="020B0604020202020204" pitchFamily="34" charset="0"/>
                <a:cs typeface="Arial" panose="020B0604020202020204" pitchFamily="34" charset="0"/>
              </a:rPr>
              <a:t>Mise en contexte :</a:t>
            </a:r>
            <a:endParaRPr sz="3550">
              <a:latin typeface="Arial" panose="020B0604020202020204" pitchFamily="34" charset="0"/>
              <a:cs typeface="Arial" panose="020B0604020202020204" pitchFamily="34" charset="0"/>
            </a:endParaRPr>
          </a:p>
          <a:p>
            <a:pPr marL="12700" marR="5080">
              <a:lnSpc>
                <a:spcPct val="100000"/>
              </a:lnSpc>
              <a:spcBef>
                <a:spcPts val="405"/>
              </a:spcBef>
            </a:pPr>
            <a:r>
              <a:rPr sz="1900" dirty="0">
                <a:solidFill>
                  <a:srgbClr val="000000"/>
                </a:solidFill>
                <a:latin typeface="Arial" panose="020B0604020202020204" pitchFamily="34" charset="0"/>
                <a:cs typeface="Arial" panose="020B0604020202020204" pitchFamily="34" charset="0"/>
              </a:rPr>
              <a:t>Ce projet est l’occasion pour les élèves d’utiliser les suggestions de sujets sur le site Web RPVC pour enfants afin de rédiger une lettre (et l’envoyer!). L’activité favorise la réflexion et la discussion sur les impacts humains et les solutions ou actions de conservation possibles.</a:t>
            </a:r>
            <a:endParaRPr sz="1900">
              <a:latin typeface="Arial" panose="020B0604020202020204" pitchFamily="34" charset="0"/>
              <a:cs typeface="Arial" panose="020B0604020202020204" pitchFamily="34" charset="0"/>
            </a:endParaRPr>
          </a:p>
        </p:txBody>
      </p:sp>
      <p:sp>
        <p:nvSpPr>
          <p:cNvPr id="6" name="object 6"/>
          <p:cNvSpPr/>
          <p:nvPr/>
        </p:nvSpPr>
        <p:spPr>
          <a:xfrm>
            <a:off x="942379" y="3902075"/>
            <a:ext cx="4925060" cy="6228557"/>
          </a:xfrm>
          <a:custGeom>
            <a:avLst/>
            <a:gdLst/>
            <a:ahLst/>
            <a:cxnLst/>
            <a:rect l="l" t="t" r="r" b="b"/>
            <a:pathLst>
              <a:path w="4925060" h="6408420">
                <a:moveTo>
                  <a:pt x="4830564" y="0"/>
                </a:moveTo>
                <a:lnTo>
                  <a:pt x="94237" y="0"/>
                </a:lnTo>
                <a:lnTo>
                  <a:pt x="57554" y="7405"/>
                </a:lnTo>
                <a:lnTo>
                  <a:pt x="27599" y="27599"/>
                </a:lnTo>
                <a:lnTo>
                  <a:pt x="7405" y="57554"/>
                </a:lnTo>
                <a:lnTo>
                  <a:pt x="0" y="94237"/>
                </a:lnTo>
                <a:lnTo>
                  <a:pt x="0" y="6313943"/>
                </a:lnTo>
                <a:lnTo>
                  <a:pt x="7405" y="6350627"/>
                </a:lnTo>
                <a:lnTo>
                  <a:pt x="27599" y="6380581"/>
                </a:lnTo>
                <a:lnTo>
                  <a:pt x="57554" y="6400776"/>
                </a:lnTo>
                <a:lnTo>
                  <a:pt x="94237" y="6408181"/>
                </a:lnTo>
                <a:lnTo>
                  <a:pt x="4830564" y="6408181"/>
                </a:lnTo>
                <a:lnTo>
                  <a:pt x="4867248" y="6400776"/>
                </a:lnTo>
                <a:lnTo>
                  <a:pt x="4897202" y="6380581"/>
                </a:lnTo>
                <a:lnTo>
                  <a:pt x="4917397" y="6350627"/>
                </a:lnTo>
                <a:lnTo>
                  <a:pt x="4924802" y="6313943"/>
                </a:lnTo>
                <a:lnTo>
                  <a:pt x="4924802" y="94237"/>
                </a:lnTo>
                <a:lnTo>
                  <a:pt x="4917397" y="57554"/>
                </a:lnTo>
                <a:lnTo>
                  <a:pt x="4897202" y="27599"/>
                </a:lnTo>
                <a:lnTo>
                  <a:pt x="4867248" y="7405"/>
                </a:lnTo>
                <a:lnTo>
                  <a:pt x="4830564" y="0"/>
                </a:lnTo>
                <a:close/>
              </a:path>
            </a:pathLst>
          </a:custGeom>
          <a:solidFill>
            <a:srgbClr val="047390"/>
          </a:solidFill>
        </p:spPr>
        <p:txBody>
          <a:bodyPr wrap="square" lIns="0" tIns="0" rIns="0" bIns="0" rtlCol="0"/>
          <a:lstStyle/>
          <a:p>
            <a:endParaRPr/>
          </a:p>
        </p:txBody>
      </p:sp>
      <p:sp>
        <p:nvSpPr>
          <p:cNvPr id="7" name="object 7"/>
          <p:cNvSpPr txBox="1"/>
          <p:nvPr/>
        </p:nvSpPr>
        <p:spPr>
          <a:xfrm>
            <a:off x="1165274" y="3925772"/>
            <a:ext cx="4448175" cy="5993949"/>
          </a:xfrm>
          <a:prstGeom prst="rect">
            <a:avLst/>
          </a:prstGeom>
        </p:spPr>
        <p:txBody>
          <a:bodyPr vert="horz" wrap="square" lIns="0" tIns="154940" rIns="0" bIns="0" rtlCol="0">
            <a:spAutoFit/>
          </a:bodyPr>
          <a:lstStyle/>
          <a:p>
            <a:pPr marL="12700" marR="1186180" algn="l">
              <a:lnSpc>
                <a:spcPts val="3340"/>
              </a:lnSpc>
              <a:spcBef>
                <a:spcPts val="1220"/>
              </a:spcBef>
            </a:pPr>
            <a:r>
              <a:rPr sz="3200" dirty="0">
                <a:solidFill>
                  <a:srgbClr val="FFFFFF"/>
                </a:solidFill>
                <a:latin typeface="Arial" panose="020B0604020202020204" pitchFamily="34" charset="0"/>
                <a:cs typeface="Arial" panose="020B0604020202020204" pitchFamily="34" charset="0"/>
              </a:rPr>
              <a:t>Note à</a:t>
            </a:r>
            <a:r>
              <a:rPr lang="en-CA" sz="3200" dirty="0">
                <a:solidFill>
                  <a:srgbClr val="FFFFFF"/>
                </a:solidFill>
                <a:latin typeface="Arial" panose="020B0604020202020204" pitchFamily="34" charset="0"/>
                <a:cs typeface="Arial" panose="020B0604020202020204" pitchFamily="34" charset="0"/>
              </a:rPr>
              <a:t> </a:t>
            </a:r>
            <a:r>
              <a:rPr sz="3200" dirty="0">
                <a:solidFill>
                  <a:srgbClr val="FFFFFF"/>
                </a:solidFill>
                <a:latin typeface="Arial" panose="020B0604020202020204" pitchFamily="34" charset="0"/>
                <a:cs typeface="Arial" panose="020B0604020202020204" pitchFamily="34" charset="0"/>
              </a:rPr>
              <a:t>l’enseignant – Portez attention à l’écoanxiété :</a:t>
            </a:r>
            <a:endParaRPr sz="3200">
              <a:latin typeface="Arial" panose="020B0604020202020204" pitchFamily="34" charset="0"/>
              <a:cs typeface="Arial" panose="020B0604020202020204" pitchFamily="34" charset="0"/>
            </a:endParaRPr>
          </a:p>
          <a:p>
            <a:pPr marL="12700" marR="5080">
              <a:lnSpc>
                <a:spcPct val="100000"/>
              </a:lnSpc>
              <a:spcBef>
                <a:spcPts val="405"/>
              </a:spcBef>
            </a:pPr>
            <a:r>
              <a:rPr sz="1900" dirty="0">
                <a:solidFill>
                  <a:srgbClr val="FFFFFF"/>
                </a:solidFill>
                <a:latin typeface="Arial" panose="020B0604020202020204" pitchFamily="34" charset="0"/>
                <a:cs typeface="Arial" panose="020B0604020202020204" pitchFamily="34" charset="0"/>
              </a:rPr>
              <a:t>Si les élèves semblent avoir le sentiment que les défis auxquels sont confrontées les espèces sont trop importants pour que leurs actions aient un impact, renvoyez-les à la section « Les jeunes en action » du site web RPVC pour enfants afin de leur rappeler qu’ils peuvent jouer un rôle positif! Le message le plus important à retenir pour les élèves est que le fait d’agir aide à se sentir mieux et à ne pas perdre espoir. Ces actions s’appuient sur des données scientifiques</a:t>
            </a:r>
            <a:r>
              <a:rPr lang="en-CA" sz="1900">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et auront un effet positif sur les espèces.</a:t>
            </a:r>
            <a:endParaRPr sz="190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EFC245A7-3164-3A46-360E-B962F70B2B01}"/>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1" name="object 11">
            <a:extLst>
              <a:ext uri="{FF2B5EF4-FFF2-40B4-BE49-F238E27FC236}">
                <a16:creationId xmlns:a16="http://schemas.microsoft.com/office/drawing/2014/main" id="{3CC6260C-BC9D-F756-5F21-ED67E045319C}"/>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2</a:t>
            </a:fld>
            <a:endParaRPr dirty="0">
              <a:latin typeface="Arial" panose="020B0604020202020204" pitchFamily="34" charset="0"/>
              <a:cs typeface="Arial" panose="020B0604020202020204" pitchFamily="34" charset="0"/>
            </a:endParaRPr>
          </a:p>
        </p:txBody>
      </p:sp>
      <p:pic>
        <p:nvPicPr>
          <p:cNvPr id="21" name="Picture 20" descr="A yellow spiral on a black background&#10;&#10;Description automatically generated">
            <a:extLst>
              <a:ext uri="{FF2B5EF4-FFF2-40B4-BE49-F238E27FC236}">
                <a16:creationId xmlns:a16="http://schemas.microsoft.com/office/drawing/2014/main" id="{079D8115-8735-C2BA-53BF-7887F97A6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8647" y="1768475"/>
            <a:ext cx="4959451" cy="11469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65036" y="3218750"/>
            <a:ext cx="12083415" cy="6823075"/>
          </a:xfrm>
          <a:custGeom>
            <a:avLst/>
            <a:gdLst/>
            <a:ahLst/>
            <a:cxnLst/>
            <a:rect l="l" t="t" r="r" b="b"/>
            <a:pathLst>
              <a:path w="12083415" h="6823075">
                <a:moveTo>
                  <a:pt x="12036282" y="0"/>
                </a:moveTo>
                <a:lnTo>
                  <a:pt x="47118" y="0"/>
                </a:lnTo>
                <a:lnTo>
                  <a:pt x="28779" y="3703"/>
                </a:lnTo>
                <a:lnTo>
                  <a:pt x="13801" y="13801"/>
                </a:lnTo>
                <a:lnTo>
                  <a:pt x="3703" y="28779"/>
                </a:lnTo>
                <a:lnTo>
                  <a:pt x="0" y="47118"/>
                </a:lnTo>
                <a:lnTo>
                  <a:pt x="0" y="6775709"/>
                </a:lnTo>
                <a:lnTo>
                  <a:pt x="3703" y="6794049"/>
                </a:lnTo>
                <a:lnTo>
                  <a:pt x="13801" y="6809026"/>
                </a:lnTo>
                <a:lnTo>
                  <a:pt x="28779" y="6819125"/>
                </a:lnTo>
                <a:lnTo>
                  <a:pt x="47118" y="6822828"/>
                </a:lnTo>
                <a:lnTo>
                  <a:pt x="12036282" y="6822828"/>
                </a:lnTo>
                <a:lnTo>
                  <a:pt x="12054622" y="6819125"/>
                </a:lnTo>
                <a:lnTo>
                  <a:pt x="12069599" y="6809026"/>
                </a:lnTo>
                <a:lnTo>
                  <a:pt x="12079698" y="6794049"/>
                </a:lnTo>
                <a:lnTo>
                  <a:pt x="12083401" y="6775709"/>
                </a:lnTo>
                <a:lnTo>
                  <a:pt x="12083401" y="47118"/>
                </a:lnTo>
                <a:lnTo>
                  <a:pt x="12079698" y="28779"/>
                </a:lnTo>
                <a:lnTo>
                  <a:pt x="12069599" y="13801"/>
                </a:lnTo>
                <a:lnTo>
                  <a:pt x="12054622" y="3703"/>
                </a:lnTo>
                <a:lnTo>
                  <a:pt x="12036282" y="0"/>
                </a:lnTo>
                <a:close/>
              </a:path>
            </a:pathLst>
          </a:custGeom>
          <a:solidFill>
            <a:srgbClr val="FCC94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2187931" y="3458226"/>
            <a:ext cx="5715000" cy="6367449"/>
          </a:xfrm>
          <a:prstGeom prst="rect">
            <a:avLst/>
          </a:prstGeom>
        </p:spPr>
        <p:txBody>
          <a:bodyPr vert="horz" wrap="square" lIns="0" tIns="12065" rIns="0" bIns="0" rtlCol="0">
            <a:spAutoFit/>
          </a:bodyPr>
          <a:lstStyle/>
          <a:p>
            <a:pPr marL="12700" marR="543560">
              <a:lnSpc>
                <a:spcPct val="100000"/>
              </a:lnSpc>
              <a:spcBef>
                <a:spcPts val="95"/>
              </a:spcBef>
            </a:pPr>
            <a:r>
              <a:rPr sz="1900" b="1" dirty="0">
                <a:latin typeface="Arial" panose="020B0604020202020204" pitchFamily="34" charset="0"/>
                <a:cs typeface="Arial" panose="020B0604020202020204" pitchFamily="34" charset="0"/>
              </a:rPr>
              <a:t>Annie Buckle, Aînée gwich’in, Conseil tribal gwich’in </a:t>
            </a:r>
            <a:r>
              <a:rPr sz="1900" i="1" dirty="0">
                <a:latin typeface="Arial" panose="020B0604020202020204" pitchFamily="34" charset="0"/>
                <a:cs typeface="Arial" panose="020B0604020202020204" pitchFamily="34" charset="0"/>
              </a:rPr>
              <a:t>(Page 70 du RPVC 2025)</a:t>
            </a:r>
            <a:endParaRPr sz="1900">
              <a:latin typeface="Arial" panose="020B0604020202020204" pitchFamily="34" charset="0"/>
              <a:cs typeface="Arial" panose="020B0604020202020204" pitchFamily="34" charset="0"/>
            </a:endParaRPr>
          </a:p>
          <a:p>
            <a:pPr marL="342265" marR="65405">
              <a:lnSpc>
                <a:spcPct val="100000"/>
              </a:lnSpc>
              <a:spcBef>
                <a:spcPts val="730"/>
              </a:spcBef>
            </a:pPr>
            <a:r>
              <a:rPr sz="1900" dirty="0">
                <a:latin typeface="Arial" panose="020B0604020202020204" pitchFamily="34" charset="0"/>
                <a:cs typeface="Arial" panose="020B0604020202020204" pitchFamily="34" charset="0"/>
              </a:rPr>
              <a:t>Annie Buckle a passé la majeure partie de sa vie dans ce que nous appelons aujourd’hui les Territoires du Nord-Ouest. Cette Aînée gwich’in a été élevée dans le respect de la culture et des traditions – le territoire coule dans ses veines.</a:t>
            </a:r>
            <a:endParaRPr sz="1900">
              <a:latin typeface="Arial" panose="020B0604020202020204" pitchFamily="34" charset="0"/>
              <a:cs typeface="Arial" panose="020B0604020202020204" pitchFamily="34" charset="0"/>
            </a:endParaRPr>
          </a:p>
          <a:p>
            <a:pPr marL="342265" marR="57150">
              <a:lnSpc>
                <a:spcPts val="2280"/>
              </a:lnSpc>
              <a:spcBef>
                <a:spcPts val="55"/>
              </a:spcBef>
            </a:pPr>
            <a:r>
              <a:rPr sz="1900" dirty="0">
                <a:latin typeface="Arial" panose="020B0604020202020204" pitchFamily="34" charset="0"/>
                <a:cs typeface="Arial" panose="020B0604020202020204" pitchFamily="34" charset="0"/>
              </a:rPr>
              <a:t>Elle a passé son enfance dans les demeures de divers membres de sa famille, et vit aujourd’hui juste à l’extérieur d’Aklavik, dans son propre logement.</a:t>
            </a:r>
            <a:endParaRPr sz="1900">
              <a:latin typeface="Arial" panose="020B0604020202020204" pitchFamily="34" charset="0"/>
              <a:cs typeface="Arial" panose="020B0604020202020204" pitchFamily="34" charset="0"/>
            </a:endParaRPr>
          </a:p>
          <a:p>
            <a:pPr marL="342265" marR="317500">
              <a:lnSpc>
                <a:spcPct val="100000"/>
              </a:lnSpc>
              <a:spcBef>
                <a:spcPts val="650"/>
              </a:spcBef>
            </a:pPr>
            <a:r>
              <a:rPr sz="1900" dirty="0">
                <a:latin typeface="Arial" panose="020B0604020202020204" pitchFamily="34" charset="0"/>
                <a:cs typeface="Arial" panose="020B0604020202020204" pitchFamily="34" charset="0"/>
              </a:rPr>
              <a:t>En tant qu’Aînée gwich’in, Annie possède une connaissance approfondie du territoire et des espèces qui y vivent. Elle a passé sa vie à</a:t>
            </a:r>
            <a:endParaRPr sz="1900">
              <a:latin typeface="Arial" panose="020B0604020202020204" pitchFamily="34" charset="0"/>
              <a:cs typeface="Arial" panose="020B0604020202020204" pitchFamily="34" charset="0"/>
            </a:endParaRPr>
          </a:p>
          <a:p>
            <a:pPr marL="342265" marR="5080">
              <a:lnSpc>
                <a:spcPts val="2280"/>
              </a:lnSpc>
              <a:spcBef>
                <a:spcPts val="60"/>
              </a:spcBef>
            </a:pPr>
            <a:r>
              <a:rPr sz="1900" dirty="0">
                <a:latin typeface="Arial" panose="020B0604020202020204" pitchFamily="34" charset="0"/>
                <a:cs typeface="Arial" panose="020B0604020202020204" pitchFamily="34" charset="0"/>
              </a:rPr>
              <a:t>accumuler des connaissances et des croyances sur les relations entre les espèces de sa région et la manière de coexister respectueusement avec elles. Ce savoir dont elle a hérité s’est transmis de génération en génération et repose sur le contact direct de milliers de personnes avec l’environnement.</a:t>
            </a:r>
            <a:endParaRPr sz="1900">
              <a:latin typeface="Arial" panose="020B0604020202020204" pitchFamily="34" charset="0"/>
              <a:cs typeface="Arial" panose="020B0604020202020204" pitchFamily="34" charset="0"/>
            </a:endParaRPr>
          </a:p>
        </p:txBody>
      </p:sp>
      <p:sp>
        <p:nvSpPr>
          <p:cNvPr id="5" name="object 5"/>
          <p:cNvSpPr txBox="1"/>
          <p:nvPr/>
        </p:nvSpPr>
        <p:spPr>
          <a:xfrm>
            <a:off x="8111876" y="3457985"/>
            <a:ext cx="5655310" cy="6193362"/>
          </a:xfrm>
          <a:prstGeom prst="rect">
            <a:avLst/>
          </a:prstGeom>
        </p:spPr>
        <p:txBody>
          <a:bodyPr vert="horz" wrap="square" lIns="0" tIns="12065" rIns="0" bIns="0" rtlCol="0">
            <a:spAutoFit/>
          </a:bodyPr>
          <a:lstStyle/>
          <a:p>
            <a:pPr marL="12700" marR="326390">
              <a:lnSpc>
                <a:spcPct val="100000"/>
              </a:lnSpc>
              <a:spcBef>
                <a:spcPts val="95"/>
              </a:spcBef>
              <a:spcAft>
                <a:spcPts val="600"/>
              </a:spcAft>
            </a:pPr>
            <a:r>
              <a:rPr sz="1900" b="1" dirty="0">
                <a:latin typeface="Arial" panose="020B0604020202020204" pitchFamily="34" charset="0"/>
                <a:cs typeface="Arial" panose="020B0604020202020204" pitchFamily="34" charset="0"/>
              </a:rPr>
              <a:t>Annie: </a:t>
            </a:r>
            <a:r>
              <a:rPr sz="1900" b="1" i="1" dirty="0">
                <a:solidFill>
                  <a:srgbClr val="2E3092"/>
                </a:solidFill>
                <a:latin typeface="Arial" panose="020B0604020202020204" pitchFamily="34" charset="0"/>
                <a:cs typeface="Arial" panose="020B0604020202020204" pitchFamily="34" charset="0"/>
              </a:rPr>
              <a:t>Les changements climatiques posent un problème pour la récolte saisonnière ici; ces changements désorientent les animaux. Ils s’approchent de la ville et remontent plus au nord.</a:t>
            </a:r>
            <a:endParaRPr sz="1900">
              <a:latin typeface="Arial" panose="020B0604020202020204" pitchFamily="34" charset="0"/>
              <a:cs typeface="Arial" panose="020B0604020202020204" pitchFamily="34" charset="0"/>
            </a:endParaRPr>
          </a:p>
          <a:p>
            <a:pPr marL="12700" marR="154305">
              <a:lnSpc>
                <a:spcPct val="100000"/>
              </a:lnSpc>
              <a:spcBef>
                <a:spcPts val="720"/>
              </a:spcBef>
              <a:spcAft>
                <a:spcPts val="600"/>
              </a:spcAft>
            </a:pPr>
            <a:r>
              <a:rPr sz="1900" b="1" i="1" dirty="0">
                <a:solidFill>
                  <a:srgbClr val="2E3092"/>
                </a:solidFill>
                <a:latin typeface="Arial" panose="020B0604020202020204" pitchFamily="34" charset="0"/>
                <a:cs typeface="Arial" panose="020B0604020202020204" pitchFamily="34" charset="0"/>
              </a:rPr>
              <a:t>Nous sommes aussi de plus en plus touchés par les incendies au sud; nous respirons de la fumée et la chaleur est difficile à supporter. Nous devons protéger et commencer à cultiver nos propres légumes, pêcher et chasser davantage pour que les gens et la planète retrouvent la santé. Je pense que le territoire est la clé d’une vie meilleure et plus longue.</a:t>
            </a:r>
            <a:endParaRPr sz="1900">
              <a:latin typeface="Arial" panose="020B0604020202020204" pitchFamily="34" charset="0"/>
              <a:cs typeface="Arial" panose="020B0604020202020204" pitchFamily="34" charset="0"/>
            </a:endParaRPr>
          </a:p>
          <a:p>
            <a:pPr marL="12700" marR="5080">
              <a:lnSpc>
                <a:spcPct val="100000"/>
              </a:lnSpc>
              <a:spcBef>
                <a:spcPts val="705"/>
              </a:spcBef>
            </a:pPr>
            <a:r>
              <a:rPr sz="1900" b="1" i="1" dirty="0">
                <a:solidFill>
                  <a:srgbClr val="2E3092"/>
                </a:solidFill>
                <a:latin typeface="Arial" panose="020B0604020202020204" pitchFamily="34" charset="0"/>
                <a:cs typeface="Arial" panose="020B0604020202020204" pitchFamily="34" charset="0"/>
              </a:rPr>
              <a:t>Nous avons besoin d’unité, que les gens s’engagent dans la protection de l’environnement et que des occasions leur soient offertes. Nous avons besoin que davantage de personnes s’impliquent, s’intéressent à la cause et que le monde prenne au sérieux l’avenir.</a:t>
            </a:r>
            <a:endParaRPr sz="1900">
              <a:latin typeface="Arial" panose="020B0604020202020204" pitchFamily="34" charset="0"/>
              <a:cs typeface="Arial" panose="020B0604020202020204" pitchFamily="34" charset="0"/>
            </a:endParaRPr>
          </a:p>
        </p:txBody>
      </p:sp>
      <p:sp>
        <p:nvSpPr>
          <p:cNvPr id="6" name="object 6"/>
          <p:cNvSpPr txBox="1"/>
          <p:nvPr/>
        </p:nvSpPr>
        <p:spPr>
          <a:xfrm>
            <a:off x="15246869" y="2865345"/>
            <a:ext cx="3928110" cy="6100388"/>
          </a:xfrm>
          <a:prstGeom prst="rect">
            <a:avLst/>
          </a:prstGeom>
        </p:spPr>
        <p:txBody>
          <a:bodyPr vert="horz" wrap="square" lIns="0" tIns="285750" rIns="0" bIns="0" rtlCol="0">
            <a:spAutoFit/>
          </a:bodyPr>
          <a:lstStyle/>
          <a:p>
            <a:pPr marL="12700">
              <a:lnSpc>
                <a:spcPct val="100000"/>
              </a:lnSpc>
              <a:spcBef>
                <a:spcPts val="2250"/>
              </a:spcBef>
            </a:pPr>
            <a:r>
              <a:rPr sz="3550" b="1" dirty="0">
                <a:latin typeface="Arial" panose="020B0604020202020204" pitchFamily="34" charset="0"/>
                <a:cs typeface="Arial" panose="020B0604020202020204" pitchFamily="34" charset="0"/>
              </a:rPr>
              <a:t>Questions de suivi</a:t>
            </a:r>
            <a:endParaRPr sz="3550" b="1">
              <a:latin typeface="Arial" panose="020B0604020202020204" pitchFamily="34" charset="0"/>
              <a:cs typeface="Arial" panose="020B0604020202020204" pitchFamily="34" charset="0"/>
            </a:endParaRPr>
          </a:p>
          <a:p>
            <a:pPr marL="389255" marR="129539" indent="-377190">
              <a:lnSpc>
                <a:spcPct val="100000"/>
              </a:lnSpc>
              <a:spcBef>
                <a:spcPts val="1150"/>
              </a:spcBef>
              <a:buAutoNum type="arabicPeriod"/>
              <a:tabLst>
                <a:tab pos="389255" algn="l"/>
              </a:tabLst>
            </a:pPr>
            <a:r>
              <a:rPr sz="1900" b="1" dirty="0">
                <a:latin typeface="Arial" panose="020B0604020202020204" pitchFamily="34" charset="0"/>
                <a:cs typeface="Arial" panose="020B0604020202020204" pitchFamily="34" charset="0"/>
              </a:rPr>
              <a:t>Observation et liens : </a:t>
            </a:r>
            <a:br>
              <a:rPr lang="en-CA" sz="1900" b="1" dirty="0">
                <a:latin typeface="Arial" panose="020B0604020202020204" pitchFamily="34" charset="0"/>
                <a:cs typeface="Arial" panose="020B0604020202020204" pitchFamily="34" charset="0"/>
              </a:rPr>
            </a:br>
            <a:r>
              <a:rPr sz="1900" dirty="0">
                <a:latin typeface="Arial" panose="020B0604020202020204" pitchFamily="34" charset="0"/>
                <a:cs typeface="Arial" panose="020B0604020202020204" pitchFamily="34" charset="0"/>
              </a:rPr>
              <a:t>Quels changements Annie décrit-elle concernant le territoire, les animaux et l’environnement?</a:t>
            </a:r>
            <a:endParaRPr sz="1900">
              <a:latin typeface="Arial" panose="020B0604020202020204" pitchFamily="34" charset="0"/>
              <a:cs typeface="Arial" panose="020B0604020202020204" pitchFamily="34" charset="0"/>
            </a:endParaRPr>
          </a:p>
          <a:p>
            <a:pPr marL="389255" marR="307975" indent="-377190">
              <a:lnSpc>
                <a:spcPct val="100000"/>
              </a:lnSpc>
              <a:spcBef>
                <a:spcPts val="725"/>
              </a:spcBef>
              <a:buAutoNum type="arabicPeriod"/>
              <a:tabLst>
                <a:tab pos="389255" algn="l"/>
              </a:tabLst>
            </a:pPr>
            <a:r>
              <a:rPr sz="1900" b="1" dirty="0">
                <a:latin typeface="Arial" panose="020B0604020202020204" pitchFamily="34" charset="0"/>
                <a:cs typeface="Arial" panose="020B0604020202020204" pitchFamily="34" charset="0"/>
              </a:rPr>
              <a:t>Réflexion et impact : </a:t>
            </a:r>
            <a:r>
              <a:rPr sz="1900" dirty="0">
                <a:latin typeface="Arial" panose="020B0604020202020204" pitchFamily="34" charset="0"/>
                <a:cs typeface="Arial" panose="020B0604020202020204" pitchFamily="34" charset="0"/>
              </a:rPr>
              <a:t>Comment ces changements affectent-ils les personnes et les communautés?</a:t>
            </a:r>
            <a:endParaRPr sz="1900">
              <a:latin typeface="Arial" panose="020B0604020202020204" pitchFamily="34" charset="0"/>
              <a:cs typeface="Arial" panose="020B0604020202020204" pitchFamily="34" charset="0"/>
            </a:endParaRPr>
          </a:p>
          <a:p>
            <a:pPr marL="389255" marR="5080" indent="-377190">
              <a:lnSpc>
                <a:spcPct val="100000"/>
              </a:lnSpc>
              <a:spcBef>
                <a:spcPts val="725"/>
              </a:spcBef>
              <a:buAutoNum type="arabicPeriod"/>
              <a:tabLst>
                <a:tab pos="389255" algn="l"/>
              </a:tabLst>
            </a:pPr>
            <a:r>
              <a:rPr sz="1900" b="1" dirty="0">
                <a:latin typeface="Arial" panose="020B0604020202020204" pitchFamily="34" charset="0"/>
                <a:cs typeface="Arial" panose="020B0604020202020204" pitchFamily="34" charset="0"/>
              </a:rPr>
              <a:t>Pensée critique/orientation vers l’avenir : </a:t>
            </a:r>
            <a:r>
              <a:rPr sz="1900" dirty="0">
                <a:latin typeface="Arial" panose="020B0604020202020204" pitchFamily="34" charset="0"/>
                <a:cs typeface="Arial" panose="020B0604020202020204" pitchFamily="34" charset="0"/>
              </a:rPr>
              <a:t>Quelles mesures Annie suggère-t-elle, et comment les gens pourraient-ils collaborer pour protéger le territoire à l’avenir?</a:t>
            </a:r>
            <a:endParaRPr sz="1900">
              <a:latin typeface="Arial" panose="020B0604020202020204" pitchFamily="34" charset="0"/>
              <a:cs typeface="Arial" panose="020B0604020202020204" pitchFamily="34" charset="0"/>
            </a:endParaRPr>
          </a:p>
        </p:txBody>
      </p:sp>
      <p:sp>
        <p:nvSpPr>
          <p:cNvPr id="7" name="object 7"/>
          <p:cNvSpPr txBox="1"/>
          <p:nvPr/>
        </p:nvSpPr>
        <p:spPr>
          <a:xfrm>
            <a:off x="1952311" y="1940356"/>
            <a:ext cx="12161520" cy="1080770"/>
          </a:xfrm>
          <a:prstGeom prst="rect">
            <a:avLst/>
          </a:prstGeom>
        </p:spPr>
        <p:txBody>
          <a:bodyPr vert="horz" wrap="square" lIns="0" tIns="106045" rIns="0" bIns="0" rtlCol="0">
            <a:spAutoFit/>
          </a:bodyPr>
          <a:lstStyle/>
          <a:p>
            <a:pPr marL="12700">
              <a:lnSpc>
                <a:spcPct val="100000"/>
              </a:lnSpc>
              <a:spcBef>
                <a:spcPts val="835"/>
              </a:spcBef>
            </a:pPr>
            <a:r>
              <a:rPr sz="1900" b="1" spc="-200" dirty="0">
                <a:latin typeface="Arial" panose="020B0604020202020204" pitchFamily="34" charset="0"/>
                <a:cs typeface="Arial" panose="020B0604020202020204" pitchFamily="34" charset="0"/>
              </a:rPr>
              <a:t>NOTE</a:t>
            </a:r>
            <a:r>
              <a:rPr sz="1900" b="1" spc="-135" dirty="0">
                <a:latin typeface="Arial" panose="020B0604020202020204" pitchFamily="34" charset="0"/>
                <a:cs typeface="Arial" panose="020B0604020202020204" pitchFamily="34" charset="0"/>
              </a:rPr>
              <a:t> </a:t>
            </a:r>
            <a:r>
              <a:rPr sz="1900" b="1" spc="-185" dirty="0">
                <a:latin typeface="Arial" panose="020B0604020202020204" pitchFamily="34" charset="0"/>
                <a:cs typeface="Arial" panose="020B0604020202020204" pitchFamily="34" charset="0"/>
              </a:rPr>
              <a:t>À</a:t>
            </a:r>
            <a:r>
              <a:rPr sz="1900" b="1" spc="-135" dirty="0">
                <a:latin typeface="Arial" panose="020B0604020202020204" pitchFamily="34" charset="0"/>
                <a:cs typeface="Arial" panose="020B0604020202020204" pitchFamily="34" charset="0"/>
              </a:rPr>
              <a:t> </a:t>
            </a:r>
            <a:r>
              <a:rPr sz="1900" b="1" spc="-110" dirty="0">
                <a:latin typeface="Arial" panose="020B0604020202020204" pitchFamily="34" charset="0"/>
                <a:cs typeface="Arial" panose="020B0604020202020204" pitchFamily="34" charset="0"/>
              </a:rPr>
              <a:t>L’ENSEIGNANT</a:t>
            </a:r>
            <a:endParaRPr sz="1900" b="1">
              <a:latin typeface="Arial" panose="020B0604020202020204" pitchFamily="34" charset="0"/>
              <a:cs typeface="Arial" panose="020B0604020202020204" pitchFamily="34" charset="0"/>
            </a:endParaRPr>
          </a:p>
          <a:p>
            <a:pPr marL="12700" marR="5080">
              <a:lnSpc>
                <a:spcPct val="100000"/>
              </a:lnSpc>
              <a:spcBef>
                <a:spcPts val="740"/>
              </a:spcBef>
            </a:pPr>
            <a:r>
              <a:rPr sz="1900" i="1" spc="-65" dirty="0">
                <a:latin typeface="Arial" panose="020B0604020202020204" pitchFamily="34" charset="0"/>
                <a:cs typeface="Arial" panose="020B0604020202020204" pitchFamily="34" charset="0"/>
              </a:rPr>
              <a:t>Lisez</a:t>
            </a:r>
            <a:r>
              <a:rPr sz="1900" i="1" spc="-55" dirty="0">
                <a:latin typeface="Arial" panose="020B0604020202020204" pitchFamily="34" charset="0"/>
                <a:cs typeface="Arial" panose="020B0604020202020204" pitchFamily="34" charset="0"/>
              </a:rPr>
              <a:t> </a:t>
            </a:r>
            <a:r>
              <a:rPr sz="1900" i="1" spc="70" dirty="0">
                <a:latin typeface="Arial" panose="020B0604020202020204" pitchFamily="34" charset="0"/>
                <a:cs typeface="Arial" panose="020B0604020202020204" pitchFamily="34" charset="0"/>
              </a:rPr>
              <a:t>à</a:t>
            </a:r>
            <a:r>
              <a:rPr sz="1900" i="1" spc="-55" dirty="0">
                <a:latin typeface="Arial" panose="020B0604020202020204" pitchFamily="34" charset="0"/>
                <a:cs typeface="Arial" panose="020B0604020202020204" pitchFamily="34" charset="0"/>
              </a:rPr>
              <a:t> </a:t>
            </a:r>
            <a:r>
              <a:rPr sz="1900" i="1" spc="-30" dirty="0">
                <a:latin typeface="Arial" panose="020B0604020202020204" pitchFamily="34" charset="0"/>
                <a:cs typeface="Arial" panose="020B0604020202020204" pitchFamily="34" charset="0"/>
              </a:rPr>
              <a:t>haute</a:t>
            </a:r>
            <a:r>
              <a:rPr sz="1900" i="1" spc="-55" dirty="0">
                <a:latin typeface="Arial" panose="020B0604020202020204" pitchFamily="34" charset="0"/>
                <a:cs typeface="Arial" panose="020B0604020202020204" pitchFamily="34" charset="0"/>
              </a:rPr>
              <a:t> </a:t>
            </a:r>
            <a:r>
              <a:rPr sz="1900" i="1" spc="-45" dirty="0">
                <a:latin typeface="Arial" panose="020B0604020202020204" pitchFamily="34" charset="0"/>
                <a:cs typeface="Arial" panose="020B0604020202020204" pitchFamily="34" charset="0"/>
              </a:rPr>
              <a:t>voix</a:t>
            </a:r>
            <a:r>
              <a:rPr sz="1900" i="1" spc="-50" dirty="0">
                <a:latin typeface="Arial" panose="020B0604020202020204" pitchFamily="34" charset="0"/>
                <a:cs typeface="Arial" panose="020B0604020202020204" pitchFamily="34" charset="0"/>
              </a:rPr>
              <a:t> </a:t>
            </a:r>
            <a:r>
              <a:rPr sz="1900" i="1" spc="-60" dirty="0">
                <a:latin typeface="Arial" panose="020B0604020202020204" pitchFamily="34" charset="0"/>
                <a:cs typeface="Arial" panose="020B0604020202020204" pitchFamily="34" charset="0"/>
              </a:rPr>
              <a:t>ce</a:t>
            </a:r>
            <a:r>
              <a:rPr sz="1900" i="1" spc="-50" dirty="0">
                <a:latin typeface="Arial" panose="020B0604020202020204" pitchFamily="34" charset="0"/>
                <a:cs typeface="Arial" panose="020B0604020202020204" pitchFamily="34" charset="0"/>
              </a:rPr>
              <a:t> </a:t>
            </a:r>
            <a:r>
              <a:rPr sz="1900" i="1" spc="-25" dirty="0">
                <a:latin typeface="Arial" panose="020B0604020202020204" pitchFamily="34" charset="0"/>
                <a:cs typeface="Arial" panose="020B0604020202020204" pitchFamily="34" charset="0"/>
              </a:rPr>
              <a:t>témoignage</a:t>
            </a:r>
            <a:r>
              <a:rPr sz="1900" i="1" spc="-55" dirty="0">
                <a:latin typeface="Arial" panose="020B0604020202020204" pitchFamily="34" charset="0"/>
                <a:cs typeface="Arial" panose="020B0604020202020204" pitchFamily="34" charset="0"/>
              </a:rPr>
              <a:t> </a:t>
            </a:r>
            <a:r>
              <a:rPr sz="1900" i="1" spc="-80" dirty="0">
                <a:latin typeface="Arial" panose="020B0604020202020204" pitchFamily="34" charset="0"/>
                <a:cs typeface="Arial" panose="020B0604020202020204" pitchFamily="34" charset="0"/>
              </a:rPr>
              <a:t>d’Annie</a:t>
            </a:r>
            <a:r>
              <a:rPr sz="1900" i="1" spc="-50" dirty="0">
                <a:latin typeface="Arial" panose="020B0604020202020204" pitchFamily="34" charset="0"/>
                <a:cs typeface="Arial" panose="020B0604020202020204" pitchFamily="34" charset="0"/>
              </a:rPr>
              <a:t> </a:t>
            </a:r>
            <a:r>
              <a:rPr sz="1900" i="1" spc="-75" dirty="0">
                <a:latin typeface="Arial" panose="020B0604020202020204" pitchFamily="34" charset="0"/>
                <a:cs typeface="Arial" panose="020B0604020202020204" pitchFamily="34" charset="0"/>
              </a:rPr>
              <a:t>Buckle,</a:t>
            </a:r>
            <a:r>
              <a:rPr sz="1900" i="1" spc="-50" dirty="0">
                <a:latin typeface="Arial" panose="020B0604020202020204" pitchFamily="34" charset="0"/>
                <a:cs typeface="Arial" panose="020B0604020202020204" pitchFamily="34" charset="0"/>
              </a:rPr>
              <a:t> </a:t>
            </a:r>
            <a:r>
              <a:rPr sz="1900" i="1" spc="-114" dirty="0">
                <a:latin typeface="Arial" panose="020B0604020202020204" pitchFamily="34" charset="0"/>
                <a:cs typeface="Arial" panose="020B0604020202020204" pitchFamily="34" charset="0"/>
              </a:rPr>
              <a:t>tiré</a:t>
            </a:r>
            <a:r>
              <a:rPr sz="1900" i="1" spc="-55" dirty="0">
                <a:latin typeface="Arial" panose="020B0604020202020204" pitchFamily="34" charset="0"/>
                <a:cs typeface="Arial" panose="020B0604020202020204" pitchFamily="34" charset="0"/>
              </a:rPr>
              <a:t> </a:t>
            </a:r>
            <a:r>
              <a:rPr sz="1900" i="1" dirty="0">
                <a:latin typeface="Arial" panose="020B0604020202020204" pitchFamily="34" charset="0"/>
                <a:cs typeface="Arial" panose="020B0604020202020204" pitchFamily="34" charset="0"/>
              </a:rPr>
              <a:t>du</a:t>
            </a:r>
            <a:r>
              <a:rPr sz="1900" i="1" spc="-50" dirty="0">
                <a:latin typeface="Arial" panose="020B0604020202020204" pitchFamily="34" charset="0"/>
                <a:cs typeface="Arial" panose="020B0604020202020204" pitchFamily="34" charset="0"/>
              </a:rPr>
              <a:t> </a:t>
            </a:r>
            <a:r>
              <a:rPr sz="1900" spc="45" dirty="0">
                <a:latin typeface="Arial" panose="020B0604020202020204" pitchFamily="34" charset="0"/>
                <a:cs typeface="Arial" panose="020B0604020202020204" pitchFamily="34" charset="0"/>
              </a:rPr>
              <a:t>Rapport</a:t>
            </a:r>
            <a:r>
              <a:rPr sz="1900" spc="-1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Planète</a:t>
            </a:r>
            <a:r>
              <a:rPr sz="1900" spc="-10"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vivante</a:t>
            </a:r>
            <a:r>
              <a:rPr sz="1900" spc="-5" dirty="0">
                <a:latin typeface="Arial" panose="020B0604020202020204" pitchFamily="34" charset="0"/>
                <a:cs typeface="Arial" panose="020B0604020202020204" pitchFamily="34" charset="0"/>
              </a:rPr>
              <a:t> </a:t>
            </a:r>
            <a:r>
              <a:rPr sz="1900" dirty="0">
                <a:latin typeface="Arial" panose="020B0604020202020204" pitchFamily="34" charset="0"/>
                <a:cs typeface="Arial" panose="020B0604020202020204" pitchFamily="34" charset="0"/>
              </a:rPr>
              <a:t>Canada</a:t>
            </a:r>
            <a:r>
              <a:rPr sz="1900" spc="-10" dirty="0">
                <a:latin typeface="Arial" panose="020B0604020202020204" pitchFamily="34" charset="0"/>
                <a:cs typeface="Arial" panose="020B0604020202020204" pitchFamily="34" charset="0"/>
              </a:rPr>
              <a:t> </a:t>
            </a:r>
            <a:r>
              <a:rPr sz="1900" spc="-25" dirty="0">
                <a:latin typeface="Arial" panose="020B0604020202020204" pitchFamily="34" charset="0"/>
                <a:cs typeface="Arial" panose="020B0604020202020204" pitchFamily="34" charset="0"/>
              </a:rPr>
              <a:t>2025</a:t>
            </a:r>
            <a:r>
              <a:rPr sz="1900" i="1" spc="-25" dirty="0">
                <a:latin typeface="Arial" panose="020B0604020202020204" pitchFamily="34" charset="0"/>
                <a:cs typeface="Arial" panose="020B0604020202020204" pitchFamily="34" charset="0"/>
              </a:rPr>
              <a:t>.</a:t>
            </a:r>
            <a:r>
              <a:rPr sz="1900" i="1" spc="-50" dirty="0">
                <a:latin typeface="Arial" panose="020B0604020202020204" pitchFamily="34" charset="0"/>
                <a:cs typeface="Arial" panose="020B0604020202020204" pitchFamily="34" charset="0"/>
              </a:rPr>
              <a:t> </a:t>
            </a:r>
            <a:r>
              <a:rPr sz="1900" i="1" spc="-30" dirty="0">
                <a:latin typeface="Arial" panose="020B0604020202020204" pitchFamily="34" charset="0"/>
                <a:cs typeface="Arial" panose="020B0604020202020204" pitchFamily="34" charset="0"/>
              </a:rPr>
              <a:t>Si</a:t>
            </a:r>
            <a:r>
              <a:rPr sz="1900" i="1" spc="-55" dirty="0">
                <a:latin typeface="Arial" panose="020B0604020202020204" pitchFamily="34" charset="0"/>
                <a:cs typeface="Arial" panose="020B0604020202020204" pitchFamily="34" charset="0"/>
              </a:rPr>
              <a:t> </a:t>
            </a:r>
            <a:r>
              <a:rPr sz="1900" i="1" dirty="0">
                <a:latin typeface="Arial" panose="020B0604020202020204" pitchFamily="34" charset="0"/>
                <a:cs typeface="Arial" panose="020B0604020202020204" pitchFamily="34" charset="0"/>
              </a:rPr>
              <a:t>vous</a:t>
            </a:r>
            <a:r>
              <a:rPr sz="1900" i="1" spc="-55" dirty="0">
                <a:latin typeface="Arial" panose="020B0604020202020204" pitchFamily="34" charset="0"/>
                <a:cs typeface="Arial" panose="020B0604020202020204" pitchFamily="34" charset="0"/>
              </a:rPr>
              <a:t> </a:t>
            </a:r>
            <a:r>
              <a:rPr sz="1900" i="1" spc="-10" dirty="0">
                <a:latin typeface="Arial" panose="020B0604020202020204" pitchFamily="34" charset="0"/>
                <a:cs typeface="Arial" panose="020B0604020202020204" pitchFamily="34" charset="0"/>
              </a:rPr>
              <a:t>disposez </a:t>
            </a:r>
            <a:r>
              <a:rPr sz="1900" i="1" spc="-90" dirty="0">
                <a:latin typeface="Arial" panose="020B0604020202020204" pitchFamily="34" charset="0"/>
                <a:cs typeface="Arial" panose="020B0604020202020204" pitchFamily="34" charset="0"/>
              </a:rPr>
              <a:t>d’une</a:t>
            </a:r>
            <a:r>
              <a:rPr sz="1900" i="1" spc="-25" dirty="0">
                <a:latin typeface="Arial" panose="020B0604020202020204" pitchFamily="34" charset="0"/>
                <a:cs typeface="Arial" panose="020B0604020202020204" pitchFamily="34" charset="0"/>
              </a:rPr>
              <a:t> </a:t>
            </a:r>
            <a:r>
              <a:rPr sz="1900" i="1" spc="-65" dirty="0">
                <a:latin typeface="Arial" panose="020B0604020202020204" pitchFamily="34" charset="0"/>
                <a:cs typeface="Arial" panose="020B0604020202020204" pitchFamily="34" charset="0"/>
              </a:rPr>
              <a:t>carte</a:t>
            </a:r>
            <a:r>
              <a:rPr sz="1900" i="1" spc="-20" dirty="0">
                <a:latin typeface="Arial" panose="020B0604020202020204" pitchFamily="34" charset="0"/>
                <a:cs typeface="Arial" panose="020B0604020202020204" pitchFamily="34" charset="0"/>
              </a:rPr>
              <a:t> </a:t>
            </a:r>
            <a:r>
              <a:rPr sz="1900" i="1" dirty="0">
                <a:latin typeface="Arial" panose="020B0604020202020204" pitchFamily="34" charset="0"/>
                <a:cs typeface="Arial" panose="020B0604020202020204" pitchFamily="34" charset="0"/>
              </a:rPr>
              <a:t>du</a:t>
            </a:r>
            <a:r>
              <a:rPr sz="1900" i="1" spc="-20" dirty="0">
                <a:latin typeface="Arial" panose="020B0604020202020204" pitchFamily="34" charset="0"/>
                <a:cs typeface="Arial" panose="020B0604020202020204" pitchFamily="34" charset="0"/>
              </a:rPr>
              <a:t> </a:t>
            </a:r>
            <a:r>
              <a:rPr sz="1900" i="1" dirty="0">
                <a:latin typeface="Arial" panose="020B0604020202020204" pitchFamily="34" charset="0"/>
                <a:cs typeface="Arial" panose="020B0604020202020204" pitchFamily="34" charset="0"/>
              </a:rPr>
              <a:t>Canada</a:t>
            </a:r>
            <a:r>
              <a:rPr sz="1900" i="1" spc="-30" dirty="0">
                <a:latin typeface="Arial" panose="020B0604020202020204" pitchFamily="34" charset="0"/>
                <a:cs typeface="Arial" panose="020B0604020202020204" pitchFamily="34" charset="0"/>
              </a:rPr>
              <a:t> </a:t>
            </a:r>
            <a:r>
              <a:rPr sz="1900" i="1" dirty="0">
                <a:latin typeface="Arial" panose="020B0604020202020204" pitchFamily="34" charset="0"/>
                <a:cs typeface="Arial" panose="020B0604020202020204" pitchFamily="34" charset="0"/>
              </a:rPr>
              <a:t>dans</a:t>
            </a:r>
            <a:r>
              <a:rPr sz="1900" i="1" spc="-20" dirty="0">
                <a:latin typeface="Arial" panose="020B0604020202020204" pitchFamily="34" charset="0"/>
                <a:cs typeface="Arial" panose="020B0604020202020204" pitchFamily="34" charset="0"/>
              </a:rPr>
              <a:t> </a:t>
            </a:r>
            <a:r>
              <a:rPr sz="1900" i="1" spc="-70" dirty="0">
                <a:latin typeface="Arial" panose="020B0604020202020204" pitchFamily="34" charset="0"/>
                <a:cs typeface="Arial" panose="020B0604020202020204" pitchFamily="34" charset="0"/>
              </a:rPr>
              <a:t>votre</a:t>
            </a:r>
            <a:r>
              <a:rPr sz="1900" i="1" spc="-20" dirty="0">
                <a:latin typeface="Arial" panose="020B0604020202020204" pitchFamily="34" charset="0"/>
                <a:cs typeface="Arial" panose="020B0604020202020204" pitchFamily="34" charset="0"/>
              </a:rPr>
              <a:t> </a:t>
            </a:r>
            <a:r>
              <a:rPr sz="1900" i="1" spc="-60" dirty="0">
                <a:latin typeface="Arial" panose="020B0604020202020204" pitchFamily="34" charset="0"/>
                <a:cs typeface="Arial" panose="020B0604020202020204" pitchFamily="34" charset="0"/>
              </a:rPr>
              <a:t>classe,</a:t>
            </a:r>
            <a:r>
              <a:rPr sz="1900" i="1" spc="-25" dirty="0">
                <a:latin typeface="Arial" panose="020B0604020202020204" pitchFamily="34" charset="0"/>
                <a:cs typeface="Arial" panose="020B0604020202020204" pitchFamily="34" charset="0"/>
              </a:rPr>
              <a:t> prenez</a:t>
            </a:r>
            <a:r>
              <a:rPr sz="1900" i="1" spc="-20" dirty="0">
                <a:latin typeface="Arial" panose="020B0604020202020204" pitchFamily="34" charset="0"/>
                <a:cs typeface="Arial" panose="020B0604020202020204" pitchFamily="34" charset="0"/>
              </a:rPr>
              <a:t> </a:t>
            </a:r>
            <a:r>
              <a:rPr sz="1900" i="1" dirty="0">
                <a:latin typeface="Arial" panose="020B0604020202020204" pitchFamily="34" charset="0"/>
                <a:cs typeface="Arial" panose="020B0604020202020204" pitchFamily="34" charset="0"/>
              </a:rPr>
              <a:t>un</a:t>
            </a:r>
            <a:r>
              <a:rPr sz="1900" i="1" spc="-20" dirty="0">
                <a:latin typeface="Arial" panose="020B0604020202020204" pitchFamily="34" charset="0"/>
                <a:cs typeface="Arial" panose="020B0604020202020204" pitchFamily="34" charset="0"/>
              </a:rPr>
              <a:t> </a:t>
            </a:r>
            <a:r>
              <a:rPr sz="1900" i="1" spc="-35" dirty="0">
                <a:latin typeface="Arial" panose="020B0604020202020204" pitchFamily="34" charset="0"/>
                <a:cs typeface="Arial" panose="020B0604020202020204" pitchFamily="34" charset="0"/>
              </a:rPr>
              <a:t>instant</a:t>
            </a:r>
            <a:r>
              <a:rPr sz="1900" i="1" spc="-20" dirty="0">
                <a:latin typeface="Arial" panose="020B0604020202020204" pitchFamily="34" charset="0"/>
                <a:cs typeface="Arial" panose="020B0604020202020204" pitchFamily="34" charset="0"/>
              </a:rPr>
              <a:t> </a:t>
            </a:r>
            <a:r>
              <a:rPr sz="1900" i="1" dirty="0">
                <a:latin typeface="Arial" panose="020B0604020202020204" pitchFamily="34" charset="0"/>
                <a:cs typeface="Arial" panose="020B0604020202020204" pitchFamily="34" charset="0"/>
              </a:rPr>
              <a:t>pour</a:t>
            </a:r>
            <a:r>
              <a:rPr sz="1900" i="1" spc="-25" dirty="0">
                <a:latin typeface="Arial" panose="020B0604020202020204" pitchFamily="34" charset="0"/>
                <a:cs typeface="Arial" panose="020B0604020202020204" pitchFamily="34" charset="0"/>
              </a:rPr>
              <a:t> </a:t>
            </a:r>
            <a:r>
              <a:rPr sz="1900" i="1" spc="-65" dirty="0">
                <a:latin typeface="Arial" panose="020B0604020202020204" pitchFamily="34" charset="0"/>
                <a:cs typeface="Arial" panose="020B0604020202020204" pitchFamily="34" charset="0"/>
              </a:rPr>
              <a:t>situer</a:t>
            </a:r>
            <a:r>
              <a:rPr sz="1900" i="1" spc="-20" dirty="0">
                <a:latin typeface="Arial" panose="020B0604020202020204" pitchFamily="34" charset="0"/>
                <a:cs typeface="Arial" panose="020B0604020202020204" pitchFamily="34" charset="0"/>
              </a:rPr>
              <a:t> </a:t>
            </a:r>
            <a:r>
              <a:rPr sz="1900" i="1" spc="-90" dirty="0">
                <a:latin typeface="Arial" panose="020B0604020202020204" pitchFamily="34" charset="0"/>
                <a:cs typeface="Arial" panose="020B0604020202020204" pitchFamily="34" charset="0"/>
              </a:rPr>
              <a:t>Aklavik,</a:t>
            </a:r>
            <a:r>
              <a:rPr sz="1900" i="1" spc="-20" dirty="0">
                <a:latin typeface="Arial" panose="020B0604020202020204" pitchFamily="34" charset="0"/>
                <a:cs typeface="Arial" panose="020B0604020202020204" pitchFamily="34" charset="0"/>
              </a:rPr>
              <a:t> </a:t>
            </a:r>
            <a:r>
              <a:rPr sz="1900" i="1" dirty="0">
                <a:latin typeface="Arial" panose="020B0604020202020204" pitchFamily="34" charset="0"/>
                <a:cs typeface="Arial" panose="020B0604020202020204" pitchFamily="34" charset="0"/>
              </a:rPr>
              <a:t>dans</a:t>
            </a:r>
            <a:r>
              <a:rPr sz="1900" i="1" spc="-20" dirty="0">
                <a:latin typeface="Arial" panose="020B0604020202020204" pitchFamily="34" charset="0"/>
                <a:cs typeface="Arial" panose="020B0604020202020204" pitchFamily="34" charset="0"/>
              </a:rPr>
              <a:t> </a:t>
            </a:r>
            <a:r>
              <a:rPr sz="1900" i="1" spc="-70" dirty="0">
                <a:latin typeface="Arial" panose="020B0604020202020204" pitchFamily="34" charset="0"/>
                <a:cs typeface="Arial" panose="020B0604020202020204" pitchFamily="34" charset="0"/>
              </a:rPr>
              <a:t>les</a:t>
            </a:r>
            <a:r>
              <a:rPr sz="1900" i="1" spc="-25" dirty="0">
                <a:latin typeface="Arial" panose="020B0604020202020204" pitchFamily="34" charset="0"/>
                <a:cs typeface="Arial" panose="020B0604020202020204" pitchFamily="34" charset="0"/>
              </a:rPr>
              <a:t> </a:t>
            </a:r>
            <a:r>
              <a:rPr sz="1900" i="1" spc="-75" dirty="0">
                <a:latin typeface="Arial" panose="020B0604020202020204" pitchFamily="34" charset="0"/>
                <a:cs typeface="Arial" panose="020B0604020202020204" pitchFamily="34" charset="0"/>
              </a:rPr>
              <a:t>Territoires</a:t>
            </a:r>
            <a:r>
              <a:rPr sz="1900" i="1" spc="-20" dirty="0">
                <a:latin typeface="Arial" panose="020B0604020202020204" pitchFamily="34" charset="0"/>
                <a:cs typeface="Arial" panose="020B0604020202020204" pitchFamily="34" charset="0"/>
              </a:rPr>
              <a:t> </a:t>
            </a:r>
            <a:r>
              <a:rPr sz="1900" i="1" dirty="0">
                <a:latin typeface="Arial" panose="020B0604020202020204" pitchFamily="34" charset="0"/>
                <a:cs typeface="Arial" panose="020B0604020202020204" pitchFamily="34" charset="0"/>
              </a:rPr>
              <a:t>du</a:t>
            </a:r>
            <a:r>
              <a:rPr sz="1900" i="1" spc="-20" dirty="0">
                <a:latin typeface="Arial" panose="020B0604020202020204" pitchFamily="34" charset="0"/>
                <a:cs typeface="Arial" panose="020B0604020202020204" pitchFamily="34" charset="0"/>
              </a:rPr>
              <a:t> </a:t>
            </a:r>
            <a:r>
              <a:rPr sz="1900" i="1" spc="-35" dirty="0">
                <a:latin typeface="Arial" panose="020B0604020202020204" pitchFamily="34" charset="0"/>
                <a:cs typeface="Arial" panose="020B0604020202020204" pitchFamily="34" charset="0"/>
              </a:rPr>
              <a:t>Nord-</a:t>
            </a:r>
            <a:r>
              <a:rPr sz="1900" i="1" spc="-10" dirty="0">
                <a:latin typeface="Arial" panose="020B0604020202020204" pitchFamily="34" charset="0"/>
                <a:cs typeface="Arial" panose="020B0604020202020204" pitchFamily="34" charset="0"/>
              </a:rPr>
              <a:t>Ouest.</a:t>
            </a:r>
            <a:endParaRPr sz="1900">
              <a:latin typeface="Arial" panose="020B0604020202020204" pitchFamily="34" charset="0"/>
              <a:cs typeface="Arial" panose="020B0604020202020204" pitchFamily="34" charset="0"/>
            </a:endParaRPr>
          </a:p>
        </p:txBody>
      </p:sp>
      <p:sp>
        <p:nvSpPr>
          <p:cNvPr id="12" name="object 10">
            <a:extLst>
              <a:ext uri="{FF2B5EF4-FFF2-40B4-BE49-F238E27FC236}">
                <a16:creationId xmlns:a16="http://schemas.microsoft.com/office/drawing/2014/main" id="{4D6348E5-1136-DBB2-1B87-88F624F19C68}"/>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3" name="object 11">
            <a:extLst>
              <a:ext uri="{FF2B5EF4-FFF2-40B4-BE49-F238E27FC236}">
                <a16:creationId xmlns:a16="http://schemas.microsoft.com/office/drawing/2014/main" id="{A9912BB1-808A-D96F-3381-1957184C62F1}"/>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3</a:t>
            </a:fld>
            <a:endParaRPr dirty="0">
              <a:latin typeface="Arial" panose="020B0604020202020204" pitchFamily="34" charset="0"/>
              <a:cs typeface="Arial" panose="020B0604020202020204" pitchFamily="34" charset="0"/>
            </a:endParaRPr>
          </a:p>
        </p:txBody>
      </p:sp>
      <p:sp>
        <p:nvSpPr>
          <p:cNvPr id="16" name="object 5" descr="$PPTXTitle">
            <a:extLst>
              <a:ext uri="{FF2B5EF4-FFF2-40B4-BE49-F238E27FC236}">
                <a16:creationId xmlns:a16="http://schemas.microsoft.com/office/drawing/2014/main" id="{6821A34C-9429-A065-0384-6DAA2C3AC1A9}"/>
              </a:ext>
            </a:extLst>
          </p:cNvPr>
          <p:cNvSpPr txBox="1">
            <a:spLocks/>
          </p:cNvSpPr>
          <p:nvPr/>
        </p:nvSpPr>
        <p:spPr>
          <a:xfrm>
            <a:off x="0" y="616541"/>
            <a:ext cx="20104100" cy="940001"/>
          </a:xfrm>
          <a:prstGeom prst="rect">
            <a:avLst/>
          </a:prstGeom>
        </p:spPr>
        <p:txBody>
          <a:bodyPr vert="horz" wrap="square" lIns="0" tIns="16510" rIns="0" bIns="0" rtlCol="0">
            <a:spAutoFit/>
          </a:bodyPr>
          <a:lstStyle>
            <a:lvl1pPr>
              <a:defRPr sz="5900" b="0" i="0">
                <a:solidFill>
                  <a:srgbClr val="2E3092"/>
                </a:solidFill>
                <a:latin typeface="Arial MT"/>
                <a:ea typeface="+mj-ea"/>
                <a:cs typeface="Arial MT"/>
              </a:defRPr>
            </a:lvl1pPr>
          </a:lstStyle>
          <a:p>
            <a:pPr marL="12700" algn="ctr">
              <a:spcBef>
                <a:spcPts val="130"/>
              </a:spcBef>
            </a:pPr>
            <a:r>
              <a:rPr lang="en-CA" sz="6000" b="1" dirty="0">
                <a:solidFill>
                  <a:srgbClr val="292899"/>
                </a:solidFill>
                <a:latin typeface="Arial" panose="020B0604020202020204" pitchFamily="34" charset="0"/>
                <a:cs typeface="Arial" panose="020B0604020202020204" pitchFamily="34" charset="0"/>
              </a:rPr>
              <a:t>Perspectives autochtones :</a:t>
            </a:r>
          </a:p>
        </p:txBody>
      </p:sp>
      <p:pic>
        <p:nvPicPr>
          <p:cNvPr id="17" name="Picture 16" descr="A yellow spiral on a black background&#10;&#10;Description automatically generated">
            <a:extLst>
              <a:ext uri="{FF2B5EF4-FFF2-40B4-BE49-F238E27FC236}">
                <a16:creationId xmlns:a16="http://schemas.microsoft.com/office/drawing/2014/main" id="{96D367F2-F865-88AD-4803-4E30933C5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450" y="701675"/>
            <a:ext cx="3380800" cy="781879"/>
          </a:xfrm>
          <a:prstGeom prst="rect">
            <a:avLst/>
          </a:prstGeom>
        </p:spPr>
      </p:pic>
      <p:pic>
        <p:nvPicPr>
          <p:cNvPr id="18" name="Picture 17" descr="A yellow spiral on a black background&#10;&#10;Description automatically generated">
            <a:extLst>
              <a:ext uri="{FF2B5EF4-FFF2-40B4-BE49-F238E27FC236}">
                <a16:creationId xmlns:a16="http://schemas.microsoft.com/office/drawing/2014/main" id="{4E90196F-4B57-F585-87E7-0A60D9936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81850" y="701675"/>
            <a:ext cx="3380800" cy="7818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descr="$PPTXTitle"/>
          <p:cNvSpPr txBox="1">
            <a:spLocks noGrp="1"/>
          </p:cNvSpPr>
          <p:nvPr>
            <p:ph type="title"/>
          </p:nvPr>
        </p:nvSpPr>
        <p:spPr>
          <a:xfrm>
            <a:off x="929678" y="1634212"/>
            <a:ext cx="6760171" cy="2364109"/>
          </a:xfrm>
          <a:prstGeom prst="rect">
            <a:avLst/>
          </a:prstGeom>
        </p:spPr>
        <p:txBody>
          <a:bodyPr vert="horz" wrap="square" lIns="0" tIns="17145" rIns="0" bIns="0" rtlCol="0">
            <a:spAutoFit/>
          </a:bodyPr>
          <a:lstStyle/>
          <a:p>
            <a:pPr marL="34290">
              <a:lnSpc>
                <a:spcPts val="6135"/>
              </a:lnSpc>
              <a:spcBef>
                <a:spcPts val="135"/>
              </a:spcBef>
            </a:pPr>
            <a:r>
              <a:rPr sz="6000" b="1" dirty="0">
                <a:latin typeface="Arial" panose="020B0604020202020204" pitchFamily="34" charset="0"/>
                <a:cs typeface="Arial" panose="020B0604020202020204" pitchFamily="34" charset="0"/>
              </a:rPr>
              <a:t>Instructions pour</a:t>
            </a:r>
            <a:r>
              <a:rPr lang="en-CA" sz="6000" b="1" dirty="0">
                <a:latin typeface="Arial" panose="020B0604020202020204" pitchFamily="34" charset="0"/>
                <a:cs typeface="Arial" panose="020B0604020202020204" pitchFamily="34" charset="0"/>
              </a:rPr>
              <a:t> </a:t>
            </a:r>
            <a:r>
              <a:rPr sz="6000" b="1" dirty="0">
                <a:latin typeface="Arial" panose="020B0604020202020204" pitchFamily="34" charset="0"/>
                <a:cs typeface="Arial" panose="020B0604020202020204" pitchFamily="34" charset="0"/>
              </a:rPr>
              <a:t>l’activité de la mission </a:t>
            </a:r>
            <a:r>
              <a:rPr sz="6000" dirty="0">
                <a:latin typeface="Arial" panose="020B0604020202020204" pitchFamily="34" charset="0"/>
                <a:cs typeface="Arial" panose="020B0604020202020204" pitchFamily="34" charset="0"/>
              </a:rPr>
              <a:t>:</a:t>
            </a:r>
          </a:p>
        </p:txBody>
      </p:sp>
      <p:sp>
        <p:nvSpPr>
          <p:cNvPr id="9" name="object 9"/>
          <p:cNvSpPr txBox="1"/>
          <p:nvPr/>
        </p:nvSpPr>
        <p:spPr>
          <a:xfrm>
            <a:off x="13201556" y="1086422"/>
            <a:ext cx="5992495" cy="9022663"/>
          </a:xfrm>
          <a:prstGeom prst="rect">
            <a:avLst/>
          </a:prstGeom>
        </p:spPr>
        <p:txBody>
          <a:bodyPr vert="horz" wrap="square" lIns="0" tIns="187960" rIns="0" bIns="0" rtlCol="0">
            <a:spAutoFit/>
          </a:bodyPr>
          <a:lstStyle/>
          <a:p>
            <a:pPr marL="12700">
              <a:lnSpc>
                <a:spcPct val="100000"/>
              </a:lnSpc>
              <a:spcBef>
                <a:spcPts val="1480"/>
              </a:spcBef>
            </a:pPr>
            <a:r>
              <a:rPr sz="4000" dirty="0">
                <a:solidFill>
                  <a:srgbClr val="047390"/>
                </a:solidFill>
                <a:latin typeface="Arial" panose="020B0604020202020204" pitchFamily="34" charset="0"/>
                <a:cs typeface="Arial" panose="020B0604020202020204" pitchFamily="34" charset="0"/>
              </a:rPr>
              <a:t>PREMIÈRE PARTIE</a:t>
            </a:r>
            <a:endParaRPr sz="4000">
              <a:latin typeface="Arial" panose="020B0604020202020204" pitchFamily="34" charset="0"/>
              <a:cs typeface="Arial" panose="020B0604020202020204" pitchFamily="34" charset="0"/>
            </a:endParaRPr>
          </a:p>
          <a:p>
            <a:pPr marL="1123950" marR="290830" indent="-1103313">
              <a:lnSpc>
                <a:spcPts val="2280"/>
              </a:lnSpc>
              <a:spcBef>
                <a:spcPts val="1260"/>
              </a:spcBef>
            </a:pPr>
            <a:r>
              <a:rPr sz="2000" b="1" dirty="0">
                <a:solidFill>
                  <a:srgbClr val="047390"/>
                </a:solidFill>
                <a:latin typeface="Arial" panose="020B0604020202020204" pitchFamily="34" charset="0"/>
                <a:cs typeface="Arial" panose="020B0604020202020204" pitchFamily="34" charset="0"/>
              </a:rPr>
              <a:t>Étape 1</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Expliquez à la classe qu’elle enverra des lettres à des personnes ou organismes afin de sensibiliser le public à l’importance de protéger les espèces et de restaurer</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la nature. Passez en revue les étapes de</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la rédaction d’une lettre et, à l’aide d’une grande feuille de papier, créez une affiche de référence présentant le format simple d’une lettre (adresse, date, formule d’appel, corps du texte, signature).</a:t>
            </a:r>
            <a:endParaRPr sz="1900">
              <a:latin typeface="Arial" panose="020B0604020202020204" pitchFamily="34" charset="0"/>
              <a:cs typeface="Arial" panose="020B0604020202020204" pitchFamily="34" charset="0"/>
            </a:endParaRPr>
          </a:p>
          <a:p>
            <a:pPr marL="1123950" marR="175260">
              <a:lnSpc>
                <a:spcPct val="100000"/>
              </a:lnSpc>
              <a:spcBef>
                <a:spcPts val="1015"/>
              </a:spcBef>
            </a:pPr>
            <a:r>
              <a:rPr sz="1900" dirty="0">
                <a:solidFill>
                  <a:srgbClr val="222222"/>
                </a:solidFill>
                <a:latin typeface="Arial" panose="020B0604020202020204" pitchFamily="34" charset="0"/>
                <a:cs typeface="Arial" panose="020B0604020202020204" pitchFamily="34" charset="0"/>
              </a:rPr>
              <a:t>Passez en revue avec les élèves certains des points forts de ce qu’ils ont appris tout au long de leur mission. Quelle information souhaitent-ils inclure? Que peuvent-ils partager au sujet du projet de surveillance des espèces et des écosystèmes et de l’engagement pris par la classe? Ont-ils une demande à adresser à la personne à qui</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ils écrivent? Par exemple, s’ils écrivent au conseil municipal, peuvent-ils demander davantage de jardins de plantes indigènes et une réduction de l’utilisation de pesticides? À leurs parents/tuteurs, peuvent-ils demander à leur famille de se joindre à eux pour aider la nature en créant un petit jardin de plantes indigènes à la maison? À leur enseignant/</a:t>
            </a:r>
            <a:endParaRPr sz="1900">
              <a:latin typeface="Arial" panose="020B0604020202020204" pitchFamily="34" charset="0"/>
              <a:cs typeface="Arial" panose="020B0604020202020204" pitchFamily="34" charset="0"/>
            </a:endParaRPr>
          </a:p>
        </p:txBody>
      </p:sp>
      <p:sp>
        <p:nvSpPr>
          <p:cNvPr id="10" name="object 10"/>
          <p:cNvSpPr/>
          <p:nvPr/>
        </p:nvSpPr>
        <p:spPr>
          <a:xfrm>
            <a:off x="955009" y="4365163"/>
            <a:ext cx="4789170" cy="624350"/>
          </a:xfrm>
          <a:custGeom>
            <a:avLst/>
            <a:gdLst/>
            <a:ahLst/>
            <a:cxnLst/>
            <a:rect l="l" t="t" r="r" b="b"/>
            <a:pathLst>
              <a:path w="5100955" h="553720">
                <a:moveTo>
                  <a:pt x="5053531" y="0"/>
                </a:moveTo>
                <a:lnTo>
                  <a:pt x="47118" y="0"/>
                </a:lnTo>
                <a:lnTo>
                  <a:pt x="28779" y="3703"/>
                </a:lnTo>
                <a:lnTo>
                  <a:pt x="13801" y="13801"/>
                </a:lnTo>
                <a:lnTo>
                  <a:pt x="3703" y="28779"/>
                </a:lnTo>
                <a:lnTo>
                  <a:pt x="0" y="47118"/>
                </a:lnTo>
                <a:lnTo>
                  <a:pt x="0" y="506330"/>
                </a:lnTo>
                <a:lnTo>
                  <a:pt x="3703" y="524669"/>
                </a:lnTo>
                <a:lnTo>
                  <a:pt x="13801" y="539647"/>
                </a:lnTo>
                <a:lnTo>
                  <a:pt x="28779" y="549745"/>
                </a:lnTo>
                <a:lnTo>
                  <a:pt x="47118" y="553449"/>
                </a:lnTo>
                <a:lnTo>
                  <a:pt x="5053531" y="553449"/>
                </a:lnTo>
                <a:lnTo>
                  <a:pt x="5071876" y="549745"/>
                </a:lnTo>
                <a:lnTo>
                  <a:pt x="5086852" y="539647"/>
                </a:lnTo>
                <a:lnTo>
                  <a:pt x="5096949" y="524669"/>
                </a:lnTo>
                <a:lnTo>
                  <a:pt x="5100650" y="506330"/>
                </a:lnTo>
                <a:lnTo>
                  <a:pt x="5100650" y="47118"/>
                </a:lnTo>
                <a:lnTo>
                  <a:pt x="5096949" y="28779"/>
                </a:lnTo>
                <a:lnTo>
                  <a:pt x="5086852" y="13801"/>
                </a:lnTo>
                <a:lnTo>
                  <a:pt x="5071876" y="3703"/>
                </a:lnTo>
                <a:lnTo>
                  <a:pt x="5053531" y="0"/>
                </a:lnTo>
                <a:close/>
              </a:path>
            </a:pathLst>
          </a:custGeom>
          <a:solidFill>
            <a:srgbClr val="22222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1026075" y="4497211"/>
            <a:ext cx="4789170" cy="314960"/>
          </a:xfrm>
          <a:prstGeom prst="rect">
            <a:avLst/>
          </a:prstGeom>
        </p:spPr>
        <p:txBody>
          <a:bodyPr vert="horz" wrap="square" lIns="0" tIns="12065" rIns="0" bIns="0" rtlCol="0">
            <a:spAutoFit/>
          </a:bodyPr>
          <a:lstStyle/>
          <a:p>
            <a:pPr marL="12700">
              <a:lnSpc>
                <a:spcPct val="100000"/>
              </a:lnSpc>
              <a:spcBef>
                <a:spcPts val="95"/>
              </a:spcBef>
            </a:pPr>
            <a:r>
              <a:rPr sz="1900" b="1" dirty="0">
                <a:solidFill>
                  <a:srgbClr val="FFFFFF"/>
                </a:solidFill>
                <a:latin typeface="Arial" panose="020B0604020202020204" pitchFamily="34" charset="0"/>
                <a:cs typeface="Arial" panose="020B0604020202020204" pitchFamily="34" charset="0"/>
              </a:rPr>
              <a:t>Exemple de présentation de la mission :</a:t>
            </a:r>
            <a:endParaRPr sz="1900" b="1">
              <a:latin typeface="Arial" panose="020B0604020202020204" pitchFamily="34" charset="0"/>
              <a:cs typeface="Arial" panose="020B0604020202020204" pitchFamily="34" charset="0"/>
            </a:endParaRPr>
          </a:p>
        </p:txBody>
      </p:sp>
      <p:sp>
        <p:nvSpPr>
          <p:cNvPr id="12" name="object 12"/>
          <p:cNvSpPr/>
          <p:nvPr/>
        </p:nvSpPr>
        <p:spPr>
          <a:xfrm>
            <a:off x="955008" y="4968875"/>
            <a:ext cx="10026015" cy="4953635"/>
          </a:xfrm>
          <a:custGeom>
            <a:avLst/>
            <a:gdLst/>
            <a:ahLst/>
            <a:cxnLst/>
            <a:rect l="l" t="t" r="r" b="b"/>
            <a:pathLst>
              <a:path w="10026015" h="4953634">
                <a:moveTo>
                  <a:pt x="9931226" y="0"/>
                </a:moveTo>
                <a:lnTo>
                  <a:pt x="94237" y="0"/>
                </a:lnTo>
                <a:lnTo>
                  <a:pt x="57554" y="7405"/>
                </a:lnTo>
                <a:lnTo>
                  <a:pt x="27599" y="27599"/>
                </a:lnTo>
                <a:lnTo>
                  <a:pt x="7405" y="57554"/>
                </a:lnTo>
                <a:lnTo>
                  <a:pt x="0" y="94237"/>
                </a:lnTo>
                <a:lnTo>
                  <a:pt x="0" y="4859370"/>
                </a:lnTo>
                <a:lnTo>
                  <a:pt x="7405" y="4896053"/>
                </a:lnTo>
                <a:lnTo>
                  <a:pt x="27599" y="4926008"/>
                </a:lnTo>
                <a:lnTo>
                  <a:pt x="57554" y="4946203"/>
                </a:lnTo>
                <a:lnTo>
                  <a:pt x="94237" y="4953608"/>
                </a:lnTo>
                <a:lnTo>
                  <a:pt x="9931226" y="4953608"/>
                </a:lnTo>
                <a:lnTo>
                  <a:pt x="9967905" y="4946203"/>
                </a:lnTo>
                <a:lnTo>
                  <a:pt x="9997860" y="4926008"/>
                </a:lnTo>
                <a:lnTo>
                  <a:pt x="10018057" y="4896053"/>
                </a:lnTo>
                <a:lnTo>
                  <a:pt x="10025464" y="4859370"/>
                </a:lnTo>
                <a:lnTo>
                  <a:pt x="10025464" y="94237"/>
                </a:lnTo>
                <a:lnTo>
                  <a:pt x="10018057" y="57554"/>
                </a:lnTo>
                <a:lnTo>
                  <a:pt x="9997860" y="27599"/>
                </a:lnTo>
                <a:lnTo>
                  <a:pt x="9967905" y="7405"/>
                </a:lnTo>
                <a:lnTo>
                  <a:pt x="9931226"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1177903" y="5208350"/>
            <a:ext cx="4692650" cy="4218463"/>
          </a:xfrm>
          <a:prstGeom prst="rect">
            <a:avLst/>
          </a:prstGeom>
        </p:spPr>
        <p:txBody>
          <a:bodyPr vert="horz" wrap="square" lIns="0" tIns="12065" rIns="0" bIns="0" rtlCol="0">
            <a:spAutoFit/>
          </a:bodyPr>
          <a:lstStyle/>
          <a:p>
            <a:pPr marL="12700" marR="932180">
              <a:lnSpc>
                <a:spcPct val="100000"/>
              </a:lnSpc>
              <a:spcBef>
                <a:spcPts val="95"/>
              </a:spcBef>
            </a:pPr>
            <a:r>
              <a:rPr sz="1900" dirty="0">
                <a:solidFill>
                  <a:srgbClr val="FFFFFF"/>
                </a:solidFill>
                <a:latin typeface="Arial" panose="020B0604020202020204" pitchFamily="34" charset="0"/>
                <a:cs typeface="Arial" panose="020B0604020202020204" pitchFamily="34" charset="0"/>
              </a:rPr>
              <a:t>Au cours des dernières leçons, vous avez découvert les espèces</a:t>
            </a:r>
            <a:endParaRPr sz="1900">
              <a:latin typeface="Arial" panose="020B0604020202020204" pitchFamily="34" charset="0"/>
              <a:cs typeface="Arial" panose="020B0604020202020204" pitchFamily="34" charset="0"/>
            </a:endParaRPr>
          </a:p>
          <a:p>
            <a:pPr marL="12700" marR="144145">
              <a:lnSpc>
                <a:spcPts val="2280"/>
              </a:lnSpc>
              <a:spcBef>
                <a:spcPts val="65"/>
              </a:spcBef>
            </a:pPr>
            <a:r>
              <a:rPr sz="1900" dirty="0">
                <a:solidFill>
                  <a:srgbClr val="FFFFFF"/>
                </a:solidFill>
                <a:latin typeface="Arial" panose="020B0604020202020204" pitchFamily="34" charset="0"/>
                <a:cs typeface="Arial" panose="020B0604020202020204" pitchFamily="34" charset="0"/>
              </a:rPr>
              <a:t>canadiennes, leurs habitats et les défis auxquels elles sont confrontées. Il est maintenant temps de vous lancer dans votre mission finale.</a:t>
            </a:r>
            <a:endParaRPr sz="1900">
              <a:latin typeface="Arial" panose="020B0604020202020204" pitchFamily="34" charset="0"/>
              <a:cs typeface="Arial" panose="020B0604020202020204" pitchFamily="34" charset="0"/>
            </a:endParaRPr>
          </a:p>
          <a:p>
            <a:pPr marL="12700" marR="5080">
              <a:lnSpc>
                <a:spcPct val="100000"/>
              </a:lnSpc>
              <a:spcBef>
                <a:spcPts val="650"/>
              </a:spcBef>
            </a:pPr>
            <a:r>
              <a:rPr sz="1900" dirty="0">
                <a:solidFill>
                  <a:srgbClr val="FFFFFF"/>
                </a:solidFill>
                <a:latin typeface="Arial" panose="020B0604020202020204" pitchFamily="34" charset="0"/>
                <a:cs typeface="Arial" panose="020B0604020202020204" pitchFamily="34" charset="0"/>
              </a:rPr>
              <a:t>Tout d’abord, nous allons passer en revue ce que vous avez appris sur votre espèce et les menaces qui la touchent. Ensuite, vous réfléchirez à l’importance de cet animal et à ce qui pourrait contribuer à le protéger. Enfin, vous rédigerez une lettre pour partager vos idées avec un public susceptible de faire bouger les choses.</a:t>
            </a:r>
            <a:endParaRPr sz="1900">
              <a:latin typeface="Arial" panose="020B0604020202020204" pitchFamily="34" charset="0"/>
              <a:cs typeface="Arial" panose="020B0604020202020204" pitchFamily="34" charset="0"/>
            </a:endParaRPr>
          </a:p>
        </p:txBody>
      </p:sp>
      <p:sp>
        <p:nvSpPr>
          <p:cNvPr id="14" name="object 14"/>
          <p:cNvSpPr txBox="1"/>
          <p:nvPr/>
        </p:nvSpPr>
        <p:spPr>
          <a:xfrm>
            <a:off x="6049179" y="5208350"/>
            <a:ext cx="4650105" cy="3533340"/>
          </a:xfrm>
          <a:prstGeom prst="rect">
            <a:avLst/>
          </a:prstGeom>
        </p:spPr>
        <p:txBody>
          <a:bodyPr vert="horz" wrap="square" lIns="0" tIns="12065" rIns="0" bIns="0" rtlCol="0">
            <a:spAutoFit/>
          </a:bodyPr>
          <a:lstStyle/>
          <a:p>
            <a:pPr marL="12700" marR="270510">
              <a:lnSpc>
                <a:spcPct val="100000"/>
              </a:lnSpc>
              <a:spcBef>
                <a:spcPts val="95"/>
              </a:spcBef>
            </a:pPr>
            <a:r>
              <a:rPr sz="1900" dirty="0">
                <a:solidFill>
                  <a:srgbClr val="FFFFFF"/>
                </a:solidFill>
                <a:latin typeface="Arial" panose="020B0604020202020204" pitchFamily="34" charset="0"/>
                <a:cs typeface="Arial" panose="020B0604020202020204" pitchFamily="34" charset="0"/>
              </a:rPr>
              <a:t>Vos mots peuvent informer, inspirer et encourager les autres à se soucier des espèces. Les scientifiques, les défenseurs de l’environnement et les membres de la communauté écrivent</a:t>
            </a:r>
            <a:endParaRPr sz="1900">
              <a:latin typeface="Arial" panose="020B0604020202020204" pitchFamily="34" charset="0"/>
              <a:cs typeface="Arial" panose="020B0604020202020204" pitchFamily="34" charset="0"/>
            </a:endParaRPr>
          </a:p>
          <a:p>
            <a:pPr marL="12700" marR="5080">
              <a:lnSpc>
                <a:spcPts val="2280"/>
              </a:lnSpc>
              <a:spcBef>
                <a:spcPts val="50"/>
              </a:spcBef>
            </a:pPr>
            <a:r>
              <a:rPr sz="1900" dirty="0">
                <a:solidFill>
                  <a:srgbClr val="FFFFFF"/>
                </a:solidFill>
                <a:latin typeface="Arial" panose="020B0604020202020204" pitchFamily="34" charset="0"/>
                <a:cs typeface="Arial" panose="020B0604020202020204" pitchFamily="34" charset="0"/>
              </a:rPr>
              <a:t>souvent des lettres comme celle-ci pour sensibiliser le public et promouvoir le changement. Au cours de ces leçons, vous avez utilisé votre esprit, vos yeux, votre corps et votre cœur. Aujourd’hui, votre voix s’ajoute à l’effort visant à protéger les espèces.</a:t>
            </a:r>
            <a:endParaRPr sz="1900">
              <a:latin typeface="Arial" panose="020B0604020202020204" pitchFamily="34" charset="0"/>
              <a:cs typeface="Arial" panose="020B0604020202020204" pitchFamily="34" charset="0"/>
            </a:endParaRPr>
          </a:p>
        </p:txBody>
      </p:sp>
      <p:sp>
        <p:nvSpPr>
          <p:cNvPr id="17" name="object 10">
            <a:extLst>
              <a:ext uri="{FF2B5EF4-FFF2-40B4-BE49-F238E27FC236}">
                <a16:creationId xmlns:a16="http://schemas.microsoft.com/office/drawing/2014/main" id="{85DE3854-9F5B-4DA2-99D3-9DBB420D673F}"/>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8" name="object 11">
            <a:extLst>
              <a:ext uri="{FF2B5EF4-FFF2-40B4-BE49-F238E27FC236}">
                <a16:creationId xmlns:a16="http://schemas.microsoft.com/office/drawing/2014/main" id="{75BF0379-3005-6AD4-3DAD-DF7BC9E8C83B}"/>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4</a:t>
            </a:fld>
            <a:endParaRPr dirty="0">
              <a:latin typeface="Arial" panose="020B0604020202020204" pitchFamily="34" charset="0"/>
              <a:cs typeface="Arial" panose="020B0604020202020204" pitchFamily="34" charset="0"/>
            </a:endParaRPr>
          </a:p>
        </p:txBody>
      </p:sp>
      <p:pic>
        <p:nvPicPr>
          <p:cNvPr id="19" name="Picture 18" descr="A yellow spiral on a black background&#10;&#10;Description automatically generated">
            <a:extLst>
              <a:ext uri="{FF2B5EF4-FFF2-40B4-BE49-F238E27FC236}">
                <a16:creationId xmlns:a16="http://schemas.microsoft.com/office/drawing/2014/main" id="{1B52AA21-6281-ABA2-5F64-796DE2EB7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10" y="-1689566"/>
            <a:ext cx="13553977" cy="33237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0537218" y="0"/>
            <a:ext cx="9136946" cy="10366176"/>
          </a:xfrm>
          <a:prstGeom prst="rect">
            <a:avLst/>
          </a:prstGeom>
        </p:spPr>
      </p:pic>
      <p:sp>
        <p:nvSpPr>
          <p:cNvPr id="5" name="object 5"/>
          <p:cNvSpPr txBox="1"/>
          <p:nvPr/>
        </p:nvSpPr>
        <p:spPr>
          <a:xfrm>
            <a:off x="1872059" y="946259"/>
            <a:ext cx="5003165" cy="5746115"/>
          </a:xfrm>
          <a:prstGeom prst="rect">
            <a:avLst/>
          </a:prstGeom>
        </p:spPr>
        <p:txBody>
          <a:bodyPr vert="horz" wrap="square" lIns="0" tIns="12065" rIns="0" bIns="0" rtlCol="0">
            <a:spAutoFit/>
          </a:bodyPr>
          <a:lstStyle/>
          <a:p>
            <a:pPr marL="12700" marR="124460">
              <a:lnSpc>
                <a:spcPct val="100000"/>
              </a:lnSpc>
              <a:spcBef>
                <a:spcPts val="95"/>
              </a:spcBef>
            </a:pPr>
            <a:r>
              <a:rPr sz="1900" dirty="0">
                <a:solidFill>
                  <a:srgbClr val="222222"/>
                </a:solidFill>
                <a:latin typeface="Arial" panose="020B0604020202020204" pitchFamily="34" charset="0"/>
                <a:cs typeface="Arial" panose="020B0604020202020204" pitchFamily="34" charset="0"/>
              </a:rPr>
              <a:t>directeur, peuvent-ils demander la création d’un jardin de plantes indigènes à l’école?</a:t>
            </a:r>
            <a:endParaRPr sz="1900">
              <a:latin typeface="Arial" panose="020B0604020202020204" pitchFamily="34" charset="0"/>
              <a:cs typeface="Arial" panose="020B0604020202020204" pitchFamily="34" charset="0"/>
            </a:endParaRPr>
          </a:p>
          <a:p>
            <a:pPr marL="12700" marR="5080">
              <a:lnSpc>
                <a:spcPct val="100000"/>
              </a:lnSpc>
              <a:spcBef>
                <a:spcPts val="1105"/>
              </a:spcBef>
            </a:pPr>
            <a:r>
              <a:rPr sz="1900" dirty="0">
                <a:solidFill>
                  <a:srgbClr val="222222"/>
                </a:solidFill>
                <a:latin typeface="Arial" panose="020B0604020202020204" pitchFamily="34" charset="0"/>
                <a:cs typeface="Arial" panose="020B0604020202020204" pitchFamily="34" charset="0"/>
              </a:rPr>
              <a:t>Faites un remue-méninges ou créez une carte d’organisation d’idées pour dresser la liste des faits que les élèves ont appris sur le site Web du RPVC pour enfants.</a:t>
            </a:r>
            <a:endParaRPr sz="1900">
              <a:latin typeface="Arial" panose="020B0604020202020204" pitchFamily="34" charset="0"/>
              <a:cs typeface="Arial" panose="020B0604020202020204" pitchFamily="34" charset="0"/>
            </a:endParaRPr>
          </a:p>
          <a:p>
            <a:pPr marL="12700">
              <a:lnSpc>
                <a:spcPct val="100000"/>
              </a:lnSpc>
              <a:spcBef>
                <a:spcPts val="1095"/>
              </a:spcBef>
            </a:pPr>
            <a:r>
              <a:rPr sz="1900" b="1" dirty="0">
                <a:solidFill>
                  <a:srgbClr val="222222"/>
                </a:solidFill>
                <a:latin typeface="Arial" panose="020B0604020202020204" pitchFamily="34" charset="0"/>
                <a:cs typeface="Arial" panose="020B0604020202020204" pitchFamily="34" charset="0"/>
              </a:rPr>
              <a:t>Par exemple :</a:t>
            </a:r>
            <a:endParaRPr sz="1900" b="1">
              <a:latin typeface="Arial" panose="020B0604020202020204" pitchFamily="34" charset="0"/>
              <a:cs typeface="Arial" panose="020B0604020202020204" pitchFamily="34" charset="0"/>
            </a:endParaRPr>
          </a:p>
          <a:p>
            <a:pPr marL="246379" marR="108585" indent="-234315">
              <a:lnSpc>
                <a:spcPct val="100000"/>
              </a:lnSpc>
              <a:spcBef>
                <a:spcPts val="1110"/>
              </a:spcBef>
              <a:buChar char="•"/>
              <a:tabLst>
                <a:tab pos="247650" algn="l"/>
              </a:tabLst>
            </a:pPr>
            <a:r>
              <a:rPr sz="1900" dirty="0">
                <a:solidFill>
                  <a:srgbClr val="222222"/>
                </a:solidFill>
                <a:latin typeface="Arial" panose="020B0604020202020204" pitchFamily="34" charset="0"/>
                <a:cs typeface="Arial" panose="020B0604020202020204" pitchFamily="34" charset="0"/>
              </a:rPr>
              <a:t>Baisse moyenne de 10 % des populations 	d’espèces au Canada au cours des 50 	dernières années</a:t>
            </a:r>
            <a:endParaRPr sz="1900">
              <a:latin typeface="Arial" panose="020B0604020202020204" pitchFamily="34" charset="0"/>
              <a:cs typeface="Arial" panose="020B0604020202020204" pitchFamily="34" charset="0"/>
            </a:endParaRPr>
          </a:p>
          <a:p>
            <a:pPr marL="246379" marR="290830" indent="-234315">
              <a:lnSpc>
                <a:spcPct val="100000"/>
              </a:lnSpc>
              <a:spcBef>
                <a:spcPts val="355"/>
              </a:spcBef>
              <a:buChar char="•"/>
              <a:tabLst>
                <a:tab pos="247650" algn="l"/>
              </a:tabLst>
            </a:pPr>
            <a:r>
              <a:rPr sz="1900" dirty="0">
                <a:solidFill>
                  <a:srgbClr val="222222"/>
                </a:solidFill>
                <a:latin typeface="Arial" panose="020B0604020202020204" pitchFamily="34" charset="0"/>
                <a:cs typeface="Arial" panose="020B0604020202020204" pitchFamily="34" charset="0"/>
              </a:rPr>
              <a:t>Principaux défis pour les espèces (perte 	d’habitat, pollution, changements 	climatiques)</a:t>
            </a:r>
            <a:endParaRPr sz="1900">
              <a:latin typeface="Arial" panose="020B0604020202020204" pitchFamily="34" charset="0"/>
              <a:cs typeface="Arial" panose="020B0604020202020204" pitchFamily="34" charset="0"/>
            </a:endParaRPr>
          </a:p>
          <a:p>
            <a:pPr marL="246379" marR="394335" indent="-234315" algn="just">
              <a:lnSpc>
                <a:spcPct val="100000"/>
              </a:lnSpc>
              <a:spcBef>
                <a:spcPts val="360"/>
              </a:spcBef>
              <a:buChar char="•"/>
              <a:tabLst>
                <a:tab pos="247650" algn="l"/>
              </a:tabLst>
            </a:pPr>
            <a:r>
              <a:rPr sz="1900" dirty="0">
                <a:solidFill>
                  <a:srgbClr val="222222"/>
                </a:solidFill>
                <a:latin typeface="Arial" panose="020B0604020202020204" pitchFamily="34" charset="0"/>
                <a:cs typeface="Arial" panose="020B0604020202020204" pitchFamily="34" charset="0"/>
              </a:rPr>
              <a:t>Gestes que les humains peuvent poser 	pour inverser cette tendance (éliminer 	les espèces envahissantes, planter des 	espèces indigènes, protéger les terres</a:t>
            </a:r>
            <a:endParaRPr sz="1900">
              <a:latin typeface="Arial" panose="020B0604020202020204" pitchFamily="34" charset="0"/>
              <a:cs typeface="Arial" panose="020B0604020202020204" pitchFamily="34" charset="0"/>
            </a:endParaRPr>
          </a:p>
          <a:p>
            <a:pPr marL="247650" algn="just">
              <a:lnSpc>
                <a:spcPts val="2260"/>
              </a:lnSpc>
            </a:pPr>
            <a:r>
              <a:rPr sz="1900" dirty="0">
                <a:solidFill>
                  <a:srgbClr val="222222"/>
                </a:solidFill>
                <a:latin typeface="Arial" panose="020B0604020202020204" pitchFamily="34" charset="0"/>
                <a:cs typeface="Arial" panose="020B0604020202020204" pitchFamily="34" charset="0"/>
              </a:rPr>
              <a:t>contre les projets de développement, etc.)</a:t>
            </a:r>
            <a:endParaRPr sz="1900">
              <a:latin typeface="Arial" panose="020B0604020202020204" pitchFamily="34" charset="0"/>
              <a:cs typeface="Arial" panose="020B0604020202020204" pitchFamily="34" charset="0"/>
            </a:endParaRPr>
          </a:p>
        </p:txBody>
      </p:sp>
      <p:sp>
        <p:nvSpPr>
          <p:cNvPr id="6" name="object 6"/>
          <p:cNvSpPr txBox="1"/>
          <p:nvPr/>
        </p:nvSpPr>
        <p:spPr>
          <a:xfrm>
            <a:off x="7065618" y="893905"/>
            <a:ext cx="5614670" cy="5955798"/>
          </a:xfrm>
          <a:prstGeom prst="rect">
            <a:avLst/>
          </a:prstGeom>
        </p:spPr>
        <p:txBody>
          <a:bodyPr vert="horz" wrap="square" lIns="0" tIns="74295" rIns="0" bIns="0" rtlCol="0">
            <a:spAutoFit/>
          </a:bodyPr>
          <a:lstStyle/>
          <a:p>
            <a:pPr marL="1123950" marR="644525" indent="-1103313">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2</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Demandez aux élèves de réfléchir au groupe ou à la personne à qui ils</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aimeraient adresser leur lettre. Faites</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un remue-méninges pour déterminer différents groupes possibles. Suggestions de destinataires : leur famille, le centre communautaire, l’école et le conseil d’établissement/le centre de services scolaire, le WWF-Canada, les organismes locaux de protection de la nature ou</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les parcs, les offices de protection</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de la nature, les associations de jardins communautaires, les conseils autochtones locaux, les conseils municipaux locaux, leur « moi futur » ou les archives de classe, le grand public (aucun envoi direct requis).</a:t>
            </a:r>
            <a:endParaRPr sz="1900">
              <a:latin typeface="Arial" panose="020B0604020202020204" pitchFamily="34" charset="0"/>
              <a:cs typeface="Arial" panose="020B0604020202020204" pitchFamily="34" charset="0"/>
            </a:endParaRPr>
          </a:p>
        </p:txBody>
      </p:sp>
      <p:sp>
        <p:nvSpPr>
          <p:cNvPr id="9" name="object 10">
            <a:extLst>
              <a:ext uri="{FF2B5EF4-FFF2-40B4-BE49-F238E27FC236}">
                <a16:creationId xmlns:a16="http://schemas.microsoft.com/office/drawing/2014/main" id="{89044A9E-FF4C-5C68-5359-885AB1798DD6}"/>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0" name="object 11">
            <a:extLst>
              <a:ext uri="{FF2B5EF4-FFF2-40B4-BE49-F238E27FC236}">
                <a16:creationId xmlns:a16="http://schemas.microsoft.com/office/drawing/2014/main" id="{8467BDD0-3014-9FC1-FE16-CF13E96B9962}"/>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5</a:t>
            </a:fld>
            <a:endParaRPr dirty="0">
              <a:latin typeface="Arial" panose="020B0604020202020204" pitchFamily="34" charset="0"/>
              <a:cs typeface="Arial" panose="020B0604020202020204" pitchFamily="34" charset="0"/>
            </a:endParaRPr>
          </a:p>
        </p:txBody>
      </p:sp>
      <p:pic>
        <p:nvPicPr>
          <p:cNvPr id="12" name="Picture 11" descr="A white line on a black background&#10;&#10;Description automatically generated">
            <a:extLst>
              <a:ext uri="{FF2B5EF4-FFF2-40B4-BE49-F238E27FC236}">
                <a16:creationId xmlns:a16="http://schemas.microsoft.com/office/drawing/2014/main" id="{0039845B-7EC8-41BB-7AFE-2D4548F96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 y="6402045"/>
            <a:ext cx="7772400" cy="38810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01219" y="1017703"/>
            <a:ext cx="7684203" cy="9906714"/>
          </a:xfrm>
          <a:prstGeom prst="rect">
            <a:avLst/>
          </a:prstGeom>
        </p:spPr>
      </p:pic>
      <p:sp>
        <p:nvSpPr>
          <p:cNvPr id="3" name="object 3"/>
          <p:cNvSpPr txBox="1"/>
          <p:nvPr/>
        </p:nvSpPr>
        <p:spPr>
          <a:xfrm>
            <a:off x="929679" y="893905"/>
            <a:ext cx="5895975" cy="9536585"/>
          </a:xfrm>
          <a:prstGeom prst="rect">
            <a:avLst/>
          </a:prstGeom>
        </p:spPr>
        <p:txBody>
          <a:bodyPr vert="horz" wrap="square" lIns="0" tIns="74295" rIns="0" bIns="0" rtlCol="0">
            <a:spAutoFit/>
          </a:bodyPr>
          <a:lstStyle/>
          <a:p>
            <a:pPr marL="1069975" marR="5080" indent="-1052513">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3</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Regroupez les élèves qui souhaitent écrire à des groupes ou personnes similaires.</a:t>
            </a:r>
            <a:endParaRPr sz="1900" dirty="0">
              <a:latin typeface="Arial" panose="020B0604020202020204" pitchFamily="34" charset="0"/>
              <a:cs typeface="Arial" panose="020B0604020202020204" pitchFamily="34" charset="0"/>
            </a:endParaRPr>
          </a:p>
          <a:p>
            <a:pPr marL="1069975">
              <a:lnSpc>
                <a:spcPct val="100000"/>
              </a:lnSpc>
              <a:spcBef>
                <a:spcPts val="1025"/>
              </a:spcBef>
            </a:pPr>
            <a:r>
              <a:rPr sz="1900" dirty="0">
                <a:solidFill>
                  <a:srgbClr val="222222"/>
                </a:solidFill>
                <a:latin typeface="Arial" panose="020B0604020202020204" pitchFamily="34" charset="0"/>
                <a:cs typeface="Arial" panose="020B0604020202020204" pitchFamily="34" charset="0"/>
              </a:rPr>
              <a:t>Voici quelques suggestions de groupes :</a:t>
            </a:r>
            <a:endParaRPr sz="1900" dirty="0">
              <a:latin typeface="Arial" panose="020B0604020202020204" pitchFamily="34" charset="0"/>
              <a:cs typeface="Arial" panose="020B0604020202020204" pitchFamily="34" charset="0"/>
            </a:endParaRPr>
          </a:p>
          <a:p>
            <a:pPr marL="1069975" marR="109220">
              <a:lnSpc>
                <a:spcPts val="2280"/>
              </a:lnSpc>
              <a:spcBef>
                <a:spcPts val="1680"/>
              </a:spcBef>
            </a:pPr>
            <a:r>
              <a:rPr sz="1900" b="1" dirty="0">
                <a:solidFill>
                  <a:srgbClr val="047390"/>
                </a:solidFill>
                <a:latin typeface="Arial" panose="020B0604020202020204" pitchFamily="34" charset="0"/>
                <a:cs typeface="Arial" panose="020B0604020202020204" pitchFamily="34" charset="0"/>
              </a:rPr>
              <a:t>École </a:t>
            </a:r>
            <a:r>
              <a:rPr lang="en-CA" sz="1900" b="1" dirty="0">
                <a:solidFill>
                  <a:srgbClr val="047390"/>
                </a:solidFill>
                <a:latin typeface="Arial" panose="020B0604020202020204" pitchFamily="34" charset="0"/>
                <a:cs typeface="Arial" panose="020B0604020202020204" pitchFamily="34" charset="0"/>
              </a:rPr>
              <a:t> ⎯ </a:t>
            </a:r>
            <a:r>
              <a:rPr sz="19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Partager les apprentissages au sein de l’école ou de la </a:t>
            </a:r>
            <a:r>
              <a:rPr sz="1900" dirty="0" err="1">
                <a:solidFill>
                  <a:srgbClr val="222222"/>
                </a:solidFill>
                <a:latin typeface="Arial" panose="020B0604020202020204" pitchFamily="34" charset="0"/>
                <a:cs typeface="Arial" panose="020B0604020202020204" pitchFamily="34" charset="0"/>
              </a:rPr>
              <a:t>collectivité</a:t>
            </a:r>
            <a:r>
              <a:rPr lang="fr-CA" sz="1900">
                <a:solidFill>
                  <a:srgbClr val="222222"/>
                </a:solidFill>
                <a:latin typeface="Arial" panose="020B0604020202020204" pitchFamily="34" charset="0"/>
                <a:cs typeface="Arial" panose="020B0604020202020204" pitchFamily="34" charset="0"/>
              </a:rPr>
              <a:t> </a:t>
            </a:r>
            <a:r>
              <a:rPr sz="1900">
                <a:solidFill>
                  <a:srgbClr val="222222"/>
                </a:solidFill>
                <a:latin typeface="Arial" panose="020B0604020202020204" pitchFamily="34" charset="0"/>
                <a:cs typeface="Arial" panose="020B0604020202020204" pitchFamily="34" charset="0"/>
              </a:rPr>
              <a:t>:</a:t>
            </a:r>
            <a:endParaRPr sz="1900">
              <a:latin typeface="Arial" panose="020B0604020202020204" pitchFamily="34" charset="0"/>
              <a:cs typeface="Arial" panose="020B0604020202020204" pitchFamily="34" charset="0"/>
            </a:endParaRPr>
          </a:p>
          <a:p>
            <a:pPr marL="1377950" indent="-254000">
              <a:lnSpc>
                <a:spcPct val="100000"/>
              </a:lnSpc>
              <a:spcBef>
                <a:spcPts val="1030"/>
              </a:spcBef>
              <a:buChar char="•"/>
            </a:pPr>
            <a:r>
              <a:rPr sz="1900" dirty="0">
                <a:solidFill>
                  <a:srgbClr val="222222"/>
                </a:solidFill>
                <a:latin typeface="Arial" panose="020B0604020202020204" pitchFamily="34" charset="0"/>
                <a:cs typeface="Arial" panose="020B0604020202020204" pitchFamily="34" charset="0"/>
              </a:rPr>
              <a:t>Directeur ou administration de l’école</a:t>
            </a:r>
            <a:endParaRPr sz="1900" dirty="0">
              <a:latin typeface="Arial" panose="020B0604020202020204" pitchFamily="34" charset="0"/>
              <a:cs typeface="Arial" panose="020B0604020202020204" pitchFamily="34" charset="0"/>
            </a:endParaRPr>
          </a:p>
          <a:p>
            <a:pPr marL="1377950" marR="1160145" indent="-254000">
              <a:lnSpc>
                <a:spcPct val="100000"/>
              </a:lnSpc>
              <a:spcBef>
                <a:spcPts val="365"/>
              </a:spcBef>
              <a:buChar char="•"/>
            </a:pPr>
            <a:r>
              <a:rPr sz="1900" dirty="0">
                <a:solidFill>
                  <a:srgbClr val="222222"/>
                </a:solidFill>
                <a:latin typeface="Arial" panose="020B0604020202020204" pitchFamily="34" charset="0"/>
                <a:cs typeface="Arial" panose="020B0604020202020204" pitchFamily="34" charset="0"/>
              </a:rPr>
              <a:t>Conseil d’établissement ou club écologique</a:t>
            </a:r>
            <a:endParaRPr sz="1900" dirty="0">
              <a:latin typeface="Arial" panose="020B0604020202020204" pitchFamily="34" charset="0"/>
              <a:cs typeface="Arial" panose="020B0604020202020204" pitchFamily="34" charset="0"/>
            </a:endParaRPr>
          </a:p>
          <a:p>
            <a:pPr marL="1377950" marR="1416685" indent="-254000">
              <a:lnSpc>
                <a:spcPct val="100000"/>
              </a:lnSpc>
              <a:spcBef>
                <a:spcPts val="365"/>
              </a:spcBef>
              <a:buChar char="•"/>
            </a:pPr>
            <a:r>
              <a:rPr sz="1900" dirty="0">
                <a:solidFill>
                  <a:srgbClr val="222222"/>
                </a:solidFill>
                <a:latin typeface="Arial" panose="020B0604020202020204" pitchFamily="34" charset="0"/>
                <a:cs typeface="Arial" panose="020B0604020202020204" pitchFamily="34" charset="0"/>
              </a:rPr>
              <a:t>Bibliothèque locale ou centre communautaire</a:t>
            </a:r>
            <a:endParaRPr sz="1900" dirty="0">
              <a:latin typeface="Arial" panose="020B0604020202020204" pitchFamily="34" charset="0"/>
              <a:cs typeface="Arial" panose="020B0604020202020204" pitchFamily="34" charset="0"/>
            </a:endParaRPr>
          </a:p>
          <a:p>
            <a:pPr marL="1377950" marR="512445" indent="-254000">
              <a:lnSpc>
                <a:spcPct val="100000"/>
              </a:lnSpc>
              <a:spcBef>
                <a:spcPts val="360"/>
              </a:spcBef>
              <a:buChar char="•"/>
            </a:pPr>
            <a:r>
              <a:rPr sz="1900" dirty="0">
                <a:solidFill>
                  <a:srgbClr val="222222"/>
                </a:solidFill>
                <a:latin typeface="Arial" panose="020B0604020202020204" pitchFamily="34" charset="0"/>
                <a:cs typeface="Arial" panose="020B0604020202020204" pitchFamily="34" charset="0"/>
              </a:rPr>
              <a:t>Tableau d’affichage/publication d’une </a:t>
            </a:r>
            <a:r>
              <a:rPr lang="en-CA" sz="1900" dirty="0">
                <a:solidFill>
                  <a:srgbClr val="222222"/>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infolettre</a:t>
            </a:r>
            <a:endParaRPr lang="en-CA" sz="1900" dirty="0">
              <a:latin typeface="Arial" panose="020B0604020202020204" pitchFamily="34" charset="0"/>
              <a:cs typeface="Arial" panose="020B0604020202020204" pitchFamily="34" charset="0"/>
            </a:endParaRPr>
          </a:p>
          <a:p>
            <a:pPr marL="1123950">
              <a:lnSpc>
                <a:spcPts val="2280"/>
              </a:lnSpc>
              <a:spcBef>
                <a:spcPts val="1065"/>
              </a:spcBef>
            </a:pPr>
            <a:r>
              <a:rPr lang="en-CA" sz="1900" b="1" dirty="0">
                <a:solidFill>
                  <a:srgbClr val="047390"/>
                </a:solidFill>
                <a:latin typeface="Arial" panose="020B0604020202020204" pitchFamily="34" charset="0"/>
                <a:cs typeface="Arial" panose="020B0604020202020204" pitchFamily="34" charset="0"/>
              </a:rPr>
              <a:t>Leur « futur moi » ou les archives de classe </a:t>
            </a:r>
            <a:r>
              <a:rPr lang="en-CA" sz="2400" b="1" dirty="0">
                <a:solidFill>
                  <a:srgbClr val="047390"/>
                </a:solidFill>
                <a:latin typeface="Arial" panose="020B0604020202020204" pitchFamily="34" charset="0"/>
                <a:cs typeface="Arial" panose="020B0604020202020204" pitchFamily="34" charset="0"/>
              </a:rPr>
              <a:t> ⎯ </a:t>
            </a:r>
            <a:r>
              <a:rPr lang="en-CA" sz="2300" dirty="0">
                <a:solidFill>
                  <a:srgbClr val="047390"/>
                </a:solidFill>
                <a:latin typeface="Arial" panose="020B0604020202020204" pitchFamily="34" charset="0"/>
                <a:cs typeface="Arial" panose="020B0604020202020204" pitchFamily="34" charset="0"/>
              </a:rPr>
              <a:t> </a:t>
            </a:r>
            <a:r>
              <a:rPr lang="en-CA" sz="1900" dirty="0">
                <a:solidFill>
                  <a:srgbClr val="222222"/>
                </a:solidFill>
                <a:latin typeface="Arial" panose="020B0604020202020204" pitchFamily="34" charset="0"/>
                <a:cs typeface="Arial" panose="020B0604020202020204" pitchFamily="34" charset="0"/>
              </a:rPr>
              <a:t>Consigner les apprentissages et les engagements personnels :</a:t>
            </a:r>
            <a:endParaRPr lang="en-CA" sz="1900" dirty="0">
              <a:latin typeface="Arial" panose="020B0604020202020204" pitchFamily="34" charset="0"/>
              <a:cs typeface="Arial" panose="020B0604020202020204" pitchFamily="34" charset="0"/>
            </a:endParaRPr>
          </a:p>
          <a:p>
            <a:pPr marL="1123950" marR="54610">
              <a:lnSpc>
                <a:spcPct val="100000"/>
              </a:lnSpc>
              <a:spcBef>
                <a:spcPts val="1040"/>
              </a:spcBef>
            </a:pPr>
            <a:r>
              <a:rPr sz="1900" dirty="0">
                <a:solidFill>
                  <a:srgbClr val="222222"/>
                </a:solidFill>
                <a:latin typeface="Arial" panose="020B0604020202020204" pitchFamily="34" charset="0"/>
                <a:cs typeface="Arial" panose="020B0604020202020204" pitchFamily="34" charset="0"/>
              </a:rPr>
              <a:t>Les élèves écrivent un petit mot à leur futur moi, puis l’enseignant scelle la lettre et la leur rend plus tard dans l’année, l’année suivante ou lorsque l’élève termine l’école primaire. Cela renforce l’idée que leur engagement perdure au-delà de l’année scolaire.</a:t>
            </a:r>
            <a:endParaRPr sz="1900" dirty="0">
              <a:latin typeface="Arial" panose="020B0604020202020204" pitchFamily="34" charset="0"/>
              <a:cs typeface="Arial" panose="020B0604020202020204" pitchFamily="34" charset="0"/>
            </a:endParaRPr>
          </a:p>
          <a:p>
            <a:pPr marL="1160463" marR="17780">
              <a:lnSpc>
                <a:spcPct val="100000"/>
              </a:lnSpc>
              <a:spcBef>
                <a:spcPts val="1080"/>
              </a:spcBef>
            </a:pPr>
            <a:r>
              <a:rPr sz="1900" dirty="0">
                <a:solidFill>
                  <a:srgbClr val="222222"/>
                </a:solidFill>
                <a:latin typeface="Arial" panose="020B0604020202020204" pitchFamily="34" charset="0"/>
                <a:cs typeface="Arial" panose="020B0604020202020204" pitchFamily="34" charset="0"/>
              </a:rPr>
              <a:t>Idée de sujet : </a:t>
            </a:r>
            <a:br>
              <a:rPr lang="en-CA" sz="1900" dirty="0">
                <a:solidFill>
                  <a:srgbClr val="222222"/>
                </a:solidFill>
                <a:latin typeface="Arial" panose="020B0604020202020204" pitchFamily="34" charset="0"/>
                <a:cs typeface="Arial" panose="020B0604020202020204" pitchFamily="34" charset="0"/>
              </a:rPr>
            </a:br>
            <a:r>
              <a:rPr sz="1900" dirty="0">
                <a:solidFill>
                  <a:srgbClr val="222222"/>
                </a:solidFill>
                <a:latin typeface="Arial" panose="020B0604020202020204" pitchFamily="34" charset="0"/>
                <a:cs typeface="Arial" panose="020B0604020202020204" pitchFamily="34" charset="0"/>
              </a:rPr>
              <a:t>« Voici une chose que je promets de faire pour aider les espèces :… »</a:t>
            </a:r>
            <a:endParaRPr sz="1900" dirty="0">
              <a:latin typeface="Arial" panose="020B0604020202020204" pitchFamily="34" charset="0"/>
              <a:cs typeface="Arial" panose="020B0604020202020204" pitchFamily="34" charset="0"/>
            </a:endParaRPr>
          </a:p>
          <a:p>
            <a:pPr marL="1123950" marR="16510">
              <a:lnSpc>
                <a:spcPct val="100000"/>
              </a:lnSpc>
              <a:spcBef>
                <a:spcPts val="1105"/>
              </a:spcBef>
            </a:pPr>
            <a:r>
              <a:rPr sz="1900" dirty="0">
                <a:solidFill>
                  <a:srgbClr val="222222"/>
                </a:solidFill>
                <a:latin typeface="Arial" panose="020B0604020202020204" pitchFamily="34" charset="0"/>
                <a:cs typeface="Arial" panose="020B0604020202020204" pitchFamily="34" charset="0"/>
              </a:rPr>
              <a:t>Les lettres peuvent également être conservées dans une capsule temporelle</a:t>
            </a:r>
            <a:r>
              <a:rPr lang="en-CA" sz="1900" dirty="0">
                <a:solidFill>
                  <a:srgbClr val="222222"/>
                </a:solidFill>
                <a:latin typeface="Arial" panose="020B0604020202020204" pitchFamily="34" charset="0"/>
                <a:cs typeface="Arial" panose="020B0604020202020204" pitchFamily="34" charset="0"/>
              </a:rPr>
              <a:t> </a:t>
            </a:r>
            <a:br>
              <a:rPr lang="en-CA" sz="1900" dirty="0">
                <a:solidFill>
                  <a:srgbClr val="222222"/>
                </a:solidFill>
                <a:latin typeface="Arial" panose="020B0604020202020204" pitchFamily="34" charset="0"/>
                <a:cs typeface="Arial" panose="020B0604020202020204" pitchFamily="34" charset="0"/>
              </a:rPr>
            </a:br>
            <a:r>
              <a:rPr sz="1900" dirty="0">
                <a:solidFill>
                  <a:srgbClr val="222222"/>
                </a:solidFill>
                <a:latin typeface="Arial" panose="020B0604020202020204" pitchFamily="34" charset="0"/>
                <a:cs typeface="Arial" panose="020B0604020202020204" pitchFamily="34" charset="0"/>
              </a:rPr>
              <a:t>de la classe.</a:t>
            </a:r>
            <a:endParaRPr sz="1900" dirty="0">
              <a:latin typeface="Arial" panose="020B0604020202020204" pitchFamily="34" charset="0"/>
              <a:cs typeface="Arial" panose="020B0604020202020204" pitchFamily="34" charset="0"/>
            </a:endParaRPr>
          </a:p>
        </p:txBody>
      </p:sp>
      <p:sp>
        <p:nvSpPr>
          <p:cNvPr id="5" name="object 5"/>
          <p:cNvSpPr txBox="1"/>
          <p:nvPr/>
        </p:nvSpPr>
        <p:spPr>
          <a:xfrm>
            <a:off x="14264588" y="1126989"/>
            <a:ext cx="4709795" cy="2144818"/>
          </a:xfrm>
          <a:prstGeom prst="rect">
            <a:avLst/>
          </a:prstGeom>
        </p:spPr>
        <p:txBody>
          <a:bodyPr vert="horz" wrap="square" lIns="0" tIns="74295" rIns="0" bIns="0" rtlCol="0">
            <a:spAutoFit/>
          </a:bodyPr>
          <a:lstStyle/>
          <a:p>
            <a:pPr marL="12700" marR="5080" indent="-635">
              <a:lnSpc>
                <a:spcPts val="2280"/>
              </a:lnSpc>
              <a:spcBef>
                <a:spcPts val="585"/>
              </a:spcBef>
            </a:pPr>
            <a:r>
              <a:rPr lang="en-CA" sz="2000" b="1" dirty="0">
                <a:solidFill>
                  <a:srgbClr val="047390"/>
                </a:solidFill>
                <a:latin typeface="Arial" panose="020B0604020202020204" pitchFamily="34" charset="0"/>
                <a:cs typeface="Arial" panose="020B0604020202020204" pitchFamily="34" charset="0"/>
              </a:rPr>
              <a:t>Organismes locaux de protection de la</a:t>
            </a:r>
            <a:r>
              <a:rPr lang="en-CA" sz="2000" b="1">
                <a:latin typeface="Arial" panose="020B0604020202020204" pitchFamily="34" charset="0"/>
                <a:cs typeface="Arial" panose="020B0604020202020204" pitchFamily="34" charset="0"/>
              </a:rPr>
              <a:t> </a:t>
            </a:r>
            <a:r>
              <a:rPr lang="en-CA" sz="1900" b="1" dirty="0">
                <a:solidFill>
                  <a:srgbClr val="047390"/>
                </a:solidFill>
                <a:latin typeface="Arial" panose="020B0604020202020204" pitchFamily="34" charset="0"/>
                <a:cs typeface="Arial" panose="020B0604020202020204" pitchFamily="34" charset="0"/>
              </a:rPr>
              <a:t>nature ou parcs ⎯ </a:t>
            </a:r>
            <a:r>
              <a:rPr lang="en-CA" sz="1900" dirty="0">
                <a:solidFill>
                  <a:srgbClr val="222222"/>
                </a:solidFill>
                <a:latin typeface="Arial" panose="020B0604020202020204" pitchFamily="34" charset="0"/>
                <a:cs typeface="Arial" panose="020B0604020202020204" pitchFamily="34" charset="0"/>
              </a:rPr>
              <a:t>Relier l’apprentissage aux écosystèmes locaux :</a:t>
            </a:r>
            <a:endParaRPr lang="en-CA" sz="1900">
              <a:latin typeface="Arial" panose="020B0604020202020204" pitchFamily="34" charset="0"/>
              <a:cs typeface="Arial" panose="020B0604020202020204" pitchFamily="34" charset="0"/>
            </a:endParaRPr>
          </a:p>
          <a:p>
            <a:pPr marL="247015" indent="-234315">
              <a:lnSpc>
                <a:spcPct val="100000"/>
              </a:lnSpc>
              <a:spcBef>
                <a:spcPts val="1025"/>
              </a:spcBef>
              <a:buChar char="•"/>
              <a:tabLst>
                <a:tab pos="247015" algn="l"/>
              </a:tabLst>
            </a:pPr>
            <a:r>
              <a:rPr sz="1900" dirty="0">
                <a:solidFill>
                  <a:srgbClr val="222222"/>
                </a:solidFill>
                <a:latin typeface="Arial" panose="020B0604020202020204" pitchFamily="34" charset="0"/>
                <a:cs typeface="Arial" panose="020B0604020202020204" pitchFamily="34" charset="0"/>
              </a:rPr>
              <a:t>Groupes locaux de conservation</a:t>
            </a:r>
            <a:endParaRPr sz="1900">
              <a:latin typeface="Arial" panose="020B0604020202020204" pitchFamily="34" charset="0"/>
              <a:cs typeface="Arial" panose="020B0604020202020204" pitchFamily="34" charset="0"/>
            </a:endParaRPr>
          </a:p>
          <a:p>
            <a:pPr marL="247015" indent="-234315">
              <a:lnSpc>
                <a:spcPct val="100000"/>
              </a:lnSpc>
              <a:spcBef>
                <a:spcPts val="370"/>
              </a:spcBef>
              <a:buChar char="•"/>
              <a:tabLst>
                <a:tab pos="247015" algn="l"/>
              </a:tabLst>
            </a:pPr>
            <a:r>
              <a:rPr sz="1900" dirty="0">
                <a:solidFill>
                  <a:srgbClr val="222222"/>
                </a:solidFill>
                <a:latin typeface="Arial" panose="020B0604020202020204" pitchFamily="34" charset="0"/>
                <a:cs typeface="Arial" panose="020B0604020202020204" pitchFamily="34" charset="0"/>
              </a:rPr>
              <a:t>Parcs provinciaux ou municipaux</a:t>
            </a:r>
            <a:endParaRPr sz="1900">
              <a:latin typeface="Arial" panose="020B0604020202020204" pitchFamily="34" charset="0"/>
              <a:cs typeface="Arial" panose="020B0604020202020204" pitchFamily="34" charset="0"/>
            </a:endParaRPr>
          </a:p>
          <a:p>
            <a:pPr marL="247015" indent="-234315">
              <a:lnSpc>
                <a:spcPct val="100000"/>
              </a:lnSpc>
              <a:spcBef>
                <a:spcPts val="365"/>
              </a:spcBef>
              <a:buChar char="•"/>
              <a:tabLst>
                <a:tab pos="247015" algn="l"/>
              </a:tabLst>
            </a:pPr>
            <a:r>
              <a:rPr sz="1900" dirty="0">
                <a:solidFill>
                  <a:srgbClr val="222222"/>
                </a:solidFill>
                <a:latin typeface="Arial" panose="020B0604020202020204" pitchFamily="34" charset="0"/>
                <a:cs typeface="Arial" panose="020B0604020202020204" pitchFamily="34" charset="0"/>
              </a:rPr>
              <a:t>Centres de la nature</a:t>
            </a:r>
            <a:endParaRPr sz="1900">
              <a:latin typeface="Arial" panose="020B0604020202020204" pitchFamily="34" charset="0"/>
              <a:cs typeface="Arial" panose="020B0604020202020204" pitchFamily="34" charset="0"/>
            </a:endParaRPr>
          </a:p>
        </p:txBody>
      </p:sp>
      <p:sp>
        <p:nvSpPr>
          <p:cNvPr id="6" name="object 6"/>
          <p:cNvSpPr txBox="1"/>
          <p:nvPr/>
        </p:nvSpPr>
        <p:spPr>
          <a:xfrm>
            <a:off x="14264588" y="3366235"/>
            <a:ext cx="4830445" cy="2703945"/>
          </a:xfrm>
          <a:prstGeom prst="rect">
            <a:avLst/>
          </a:prstGeom>
        </p:spPr>
        <p:txBody>
          <a:bodyPr vert="horz" wrap="square" lIns="0" tIns="74295" rIns="0" bIns="0" rtlCol="0">
            <a:spAutoFit/>
          </a:bodyPr>
          <a:lstStyle/>
          <a:p>
            <a:pPr marL="12700" marR="5080">
              <a:lnSpc>
                <a:spcPts val="2280"/>
              </a:lnSpc>
              <a:spcBef>
                <a:spcPts val="585"/>
              </a:spcBef>
            </a:pPr>
            <a:r>
              <a:rPr sz="1900" b="1" dirty="0">
                <a:solidFill>
                  <a:srgbClr val="047390"/>
                </a:solidFill>
                <a:latin typeface="Arial" panose="020B0604020202020204" pitchFamily="34" charset="0"/>
                <a:cs typeface="Arial" panose="020B0604020202020204" pitchFamily="34" charset="0"/>
              </a:rPr>
              <a:t>Grand public (aucun envoi direct requis) – </a:t>
            </a:r>
            <a:r>
              <a:rPr sz="1900" dirty="0">
                <a:solidFill>
                  <a:srgbClr val="222222"/>
                </a:solidFill>
                <a:latin typeface="Arial" panose="020B0604020202020204" pitchFamily="34" charset="0"/>
                <a:cs typeface="Arial" panose="020B0604020202020204" pitchFamily="34" charset="0"/>
              </a:rPr>
              <a:t>S’exercer à communiquer clairement sur les questions environnementales :</a:t>
            </a:r>
            <a:endParaRPr sz="1900">
              <a:latin typeface="Arial" panose="020B0604020202020204" pitchFamily="34" charset="0"/>
              <a:cs typeface="Arial" panose="020B0604020202020204" pitchFamily="34" charset="0"/>
            </a:endParaRPr>
          </a:p>
          <a:p>
            <a:pPr marL="247015" indent="-234315">
              <a:lnSpc>
                <a:spcPct val="100000"/>
              </a:lnSpc>
              <a:spcBef>
                <a:spcPts val="1019"/>
              </a:spcBef>
              <a:buChar char="•"/>
              <a:tabLst>
                <a:tab pos="247015" algn="l"/>
              </a:tabLst>
            </a:pPr>
            <a:r>
              <a:rPr sz="1900" dirty="0">
                <a:solidFill>
                  <a:srgbClr val="222222"/>
                </a:solidFill>
                <a:latin typeface="Arial" panose="020B0604020202020204" pitchFamily="34" charset="0"/>
                <a:cs typeface="Arial" panose="020B0604020202020204" pitchFamily="34" charset="0"/>
              </a:rPr>
              <a:t>Afficher la lettre sur un mur</a:t>
            </a:r>
            <a:endParaRPr sz="1900">
              <a:latin typeface="Arial" panose="020B0604020202020204" pitchFamily="34" charset="0"/>
              <a:cs typeface="Arial" panose="020B0604020202020204" pitchFamily="34" charset="0"/>
            </a:endParaRPr>
          </a:p>
          <a:p>
            <a:pPr marL="247015" indent="-234315">
              <a:lnSpc>
                <a:spcPct val="100000"/>
              </a:lnSpc>
              <a:spcBef>
                <a:spcPts val="370"/>
              </a:spcBef>
              <a:buChar char="•"/>
              <a:tabLst>
                <a:tab pos="247015" algn="l"/>
              </a:tabLst>
            </a:pPr>
            <a:r>
              <a:rPr sz="1900" dirty="0">
                <a:solidFill>
                  <a:srgbClr val="222222"/>
                </a:solidFill>
                <a:latin typeface="Arial" panose="020B0604020202020204" pitchFamily="34" charset="0"/>
                <a:cs typeface="Arial" panose="020B0604020202020204" pitchFamily="34" charset="0"/>
              </a:rPr>
              <a:t>La partager lors d’une assemblée</a:t>
            </a:r>
            <a:endParaRPr sz="1900">
              <a:latin typeface="Arial" panose="020B0604020202020204" pitchFamily="34" charset="0"/>
              <a:cs typeface="Arial" panose="020B0604020202020204" pitchFamily="34" charset="0"/>
            </a:endParaRPr>
          </a:p>
          <a:p>
            <a:pPr marL="247015" indent="-234315">
              <a:lnSpc>
                <a:spcPct val="100000"/>
              </a:lnSpc>
              <a:spcBef>
                <a:spcPts val="365"/>
              </a:spcBef>
              <a:buChar char="•"/>
              <a:tabLst>
                <a:tab pos="247015" algn="l"/>
              </a:tabLst>
            </a:pPr>
            <a:r>
              <a:rPr sz="1900" dirty="0">
                <a:solidFill>
                  <a:srgbClr val="222222"/>
                </a:solidFill>
                <a:latin typeface="Arial" panose="020B0604020202020204" pitchFamily="34" charset="0"/>
                <a:cs typeface="Arial" panose="020B0604020202020204" pitchFamily="34" charset="0"/>
              </a:rPr>
              <a:t>La lire à haute voix en petits groupes</a:t>
            </a:r>
            <a:endParaRPr sz="1900">
              <a:latin typeface="Arial" panose="020B0604020202020204" pitchFamily="34" charset="0"/>
              <a:cs typeface="Arial" panose="020B0604020202020204" pitchFamily="34" charset="0"/>
            </a:endParaRPr>
          </a:p>
          <a:p>
            <a:pPr marL="246379" marR="140335" indent="-234315">
              <a:lnSpc>
                <a:spcPct val="100000"/>
              </a:lnSpc>
              <a:spcBef>
                <a:spcPts val="370"/>
              </a:spcBef>
              <a:buChar char="•"/>
              <a:tabLst>
                <a:tab pos="247650" algn="l"/>
              </a:tabLst>
            </a:pPr>
            <a:r>
              <a:rPr sz="1900" dirty="0">
                <a:solidFill>
                  <a:srgbClr val="222222"/>
                </a:solidFill>
                <a:latin typeface="Arial" panose="020B0604020202020204" pitchFamily="34" charset="0"/>
                <a:cs typeface="Arial" panose="020B0604020202020204" pitchFamily="34" charset="0"/>
              </a:rPr>
              <a:t>Écrire un message au WWF-Canada pour 	partager ce que vous avez appris</a:t>
            </a:r>
            <a:endParaRPr sz="190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906504BB-7F93-A85E-3B68-CD2ABBD86B9A}"/>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1" name="object 11">
            <a:extLst>
              <a:ext uri="{FF2B5EF4-FFF2-40B4-BE49-F238E27FC236}">
                <a16:creationId xmlns:a16="http://schemas.microsoft.com/office/drawing/2014/main" id="{F940B46F-5001-3202-D0B4-1EDD31E71A7E}"/>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6</a:t>
            </a:fld>
            <a:endParaRPr dirty="0">
              <a:latin typeface="Arial" panose="020B0604020202020204" pitchFamily="34" charset="0"/>
              <a:cs typeface="Arial" panose="020B0604020202020204" pitchFamily="34" charset="0"/>
            </a:endParaRPr>
          </a:p>
        </p:txBody>
      </p:sp>
      <p:pic>
        <p:nvPicPr>
          <p:cNvPr id="12" name="Picture 11" descr="A white line on a black background&#10;&#10;Description automatically generated">
            <a:extLst>
              <a:ext uri="{FF2B5EF4-FFF2-40B4-BE49-F238E27FC236}">
                <a16:creationId xmlns:a16="http://schemas.microsoft.com/office/drawing/2014/main" id="{800489FB-F94C-8861-49D9-C57DC9793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5393" y="6402045"/>
            <a:ext cx="7772400" cy="38810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03417" y="4229954"/>
            <a:ext cx="10600682" cy="5767143"/>
          </a:xfrm>
          <a:prstGeom prst="rect">
            <a:avLst/>
          </a:prstGeom>
        </p:spPr>
      </p:pic>
      <p:sp>
        <p:nvSpPr>
          <p:cNvPr id="3" name="object 3"/>
          <p:cNvSpPr txBox="1"/>
          <p:nvPr/>
        </p:nvSpPr>
        <p:spPr>
          <a:xfrm>
            <a:off x="12178900" y="3600752"/>
            <a:ext cx="5015230" cy="1370330"/>
          </a:xfrm>
          <a:prstGeom prst="rect">
            <a:avLst/>
          </a:prstGeom>
        </p:spPr>
        <p:txBody>
          <a:bodyPr vert="horz" wrap="square" lIns="0" tIns="106045" rIns="0" bIns="0" rtlCol="0">
            <a:spAutoFit/>
          </a:bodyPr>
          <a:lstStyle/>
          <a:p>
            <a:pPr marL="12700">
              <a:lnSpc>
                <a:spcPct val="100000"/>
              </a:lnSpc>
              <a:spcBef>
                <a:spcPts val="835"/>
              </a:spcBef>
            </a:pPr>
            <a:r>
              <a:rPr sz="1900" b="1" dirty="0">
                <a:latin typeface="Arial" panose="020B0604020202020204" pitchFamily="34" charset="0"/>
                <a:cs typeface="Arial" panose="020B0604020202020204" pitchFamily="34" charset="0"/>
              </a:rPr>
              <a:t>Instructions pour écrire au WWF-Canada :</a:t>
            </a:r>
            <a:endParaRPr sz="1900" b="1">
              <a:latin typeface="Arial" panose="020B0604020202020204" pitchFamily="34" charset="0"/>
              <a:cs typeface="Arial" panose="020B0604020202020204" pitchFamily="34" charset="0"/>
            </a:endParaRPr>
          </a:p>
          <a:p>
            <a:pPr marL="12700" marR="32384">
              <a:lnSpc>
                <a:spcPct val="100000"/>
              </a:lnSpc>
              <a:spcBef>
                <a:spcPts val="740"/>
              </a:spcBef>
            </a:pPr>
            <a:r>
              <a:rPr sz="1900" dirty="0">
                <a:latin typeface="Arial" panose="020B0604020202020204" pitchFamily="34" charset="0"/>
                <a:cs typeface="Arial" panose="020B0604020202020204" pitchFamily="34" charset="0"/>
              </a:rPr>
              <a:t>Les élèves peuvent soumettre un formulaire simple sur le site Web wwf.ca/rpvcenfants, ou envoyer une lettre à :</a:t>
            </a:r>
            <a:endParaRPr sz="1900">
              <a:latin typeface="Arial" panose="020B0604020202020204" pitchFamily="34" charset="0"/>
              <a:cs typeface="Arial" panose="020B0604020202020204" pitchFamily="34" charset="0"/>
            </a:endParaRPr>
          </a:p>
        </p:txBody>
      </p:sp>
      <p:sp>
        <p:nvSpPr>
          <p:cNvPr id="4" name="object 4" descr="$PPTXTitle"/>
          <p:cNvSpPr txBox="1">
            <a:spLocks noGrp="1"/>
          </p:cNvSpPr>
          <p:nvPr>
            <p:ph type="title"/>
          </p:nvPr>
        </p:nvSpPr>
        <p:spPr>
          <a:xfrm>
            <a:off x="961964" y="863038"/>
            <a:ext cx="8933180" cy="974090"/>
          </a:xfrm>
          <a:prstGeom prst="rect">
            <a:avLst/>
          </a:prstGeom>
        </p:spPr>
        <p:txBody>
          <a:bodyPr vert="horz" wrap="square" lIns="0" tIns="144145" rIns="0" bIns="0" rtlCol="0">
            <a:spAutoFit/>
          </a:bodyPr>
          <a:lstStyle/>
          <a:p>
            <a:pPr marL="12700" marR="5080">
              <a:lnSpc>
                <a:spcPct val="75500"/>
              </a:lnSpc>
              <a:spcBef>
                <a:spcPts val="1135"/>
              </a:spcBef>
            </a:pPr>
            <a:r>
              <a:rPr sz="3550" dirty="0">
                <a:solidFill>
                  <a:srgbClr val="047390"/>
                </a:solidFill>
                <a:latin typeface="Arial" panose="020B0604020202020204" pitchFamily="34" charset="0"/>
                <a:cs typeface="Arial" panose="020B0604020202020204" pitchFamily="34" charset="0"/>
              </a:rPr>
              <a:t>Écrire un message au WWF</a:t>
            </a:r>
            <a:r>
              <a:rPr lang="en-CA" sz="3200" b="1" dirty="0">
                <a:solidFill>
                  <a:srgbClr val="047390"/>
                </a:solidFill>
                <a:latin typeface="Arial" panose="020B0604020202020204" pitchFamily="34" charset="0"/>
                <a:cs typeface="Arial" panose="020B0604020202020204" pitchFamily="34" charset="0"/>
              </a:rPr>
              <a:t> ⎯ </a:t>
            </a:r>
            <a:r>
              <a:rPr sz="3550" dirty="0">
                <a:solidFill>
                  <a:srgbClr val="047390"/>
                </a:solidFill>
                <a:latin typeface="Arial" panose="020B0604020202020204" pitchFamily="34" charset="0"/>
                <a:cs typeface="Arial" panose="020B0604020202020204" pitchFamily="34" charset="0"/>
              </a:rPr>
              <a:t>Canada pour partager ce que vous avez appris</a:t>
            </a:r>
            <a:endParaRPr sz="3550">
              <a:latin typeface="Arial" panose="020B0604020202020204" pitchFamily="34" charset="0"/>
              <a:cs typeface="Arial" panose="020B0604020202020204" pitchFamily="34" charset="0"/>
            </a:endParaRPr>
          </a:p>
        </p:txBody>
      </p:sp>
      <p:sp>
        <p:nvSpPr>
          <p:cNvPr id="5" name="object 5"/>
          <p:cNvSpPr/>
          <p:nvPr/>
        </p:nvSpPr>
        <p:spPr>
          <a:xfrm>
            <a:off x="942379" y="2002631"/>
            <a:ext cx="9015730" cy="7994650"/>
          </a:xfrm>
          <a:custGeom>
            <a:avLst/>
            <a:gdLst/>
            <a:ahLst/>
            <a:cxnLst/>
            <a:rect l="l" t="t" r="r" b="b"/>
            <a:pathLst>
              <a:path w="9015730" h="7994650">
                <a:moveTo>
                  <a:pt x="8921194" y="0"/>
                </a:moveTo>
                <a:lnTo>
                  <a:pt x="94237" y="0"/>
                </a:lnTo>
                <a:lnTo>
                  <a:pt x="57554" y="7405"/>
                </a:lnTo>
                <a:lnTo>
                  <a:pt x="27599" y="27599"/>
                </a:lnTo>
                <a:lnTo>
                  <a:pt x="7405" y="57554"/>
                </a:lnTo>
                <a:lnTo>
                  <a:pt x="0" y="94237"/>
                </a:lnTo>
                <a:lnTo>
                  <a:pt x="0" y="7900230"/>
                </a:lnTo>
                <a:lnTo>
                  <a:pt x="7405" y="7936914"/>
                </a:lnTo>
                <a:lnTo>
                  <a:pt x="27599" y="7966868"/>
                </a:lnTo>
                <a:lnTo>
                  <a:pt x="57554" y="7987063"/>
                </a:lnTo>
                <a:lnTo>
                  <a:pt x="94237" y="7994468"/>
                </a:lnTo>
                <a:lnTo>
                  <a:pt x="8921194" y="7994468"/>
                </a:lnTo>
                <a:lnTo>
                  <a:pt x="8957877" y="7987063"/>
                </a:lnTo>
                <a:lnTo>
                  <a:pt x="8987832" y="7966868"/>
                </a:lnTo>
                <a:lnTo>
                  <a:pt x="9008027" y="7936914"/>
                </a:lnTo>
                <a:lnTo>
                  <a:pt x="9015432" y="7900230"/>
                </a:lnTo>
                <a:lnTo>
                  <a:pt x="9015432" y="94237"/>
                </a:lnTo>
                <a:lnTo>
                  <a:pt x="9008027" y="57554"/>
                </a:lnTo>
                <a:lnTo>
                  <a:pt x="8987832" y="27599"/>
                </a:lnTo>
                <a:lnTo>
                  <a:pt x="8957877" y="7405"/>
                </a:lnTo>
                <a:lnTo>
                  <a:pt x="8921194"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1165274" y="2242106"/>
            <a:ext cx="4135120" cy="7339830"/>
          </a:xfrm>
          <a:prstGeom prst="rect">
            <a:avLst/>
          </a:prstGeom>
        </p:spPr>
        <p:txBody>
          <a:bodyPr vert="horz" wrap="square" lIns="0" tIns="12065" rIns="0" bIns="0" rtlCol="0">
            <a:spAutoFit/>
          </a:bodyPr>
          <a:lstStyle/>
          <a:p>
            <a:pPr marL="12700" marR="164465">
              <a:lnSpc>
                <a:spcPct val="100000"/>
              </a:lnSpc>
              <a:spcBef>
                <a:spcPts val="95"/>
              </a:spcBef>
            </a:pPr>
            <a:r>
              <a:rPr sz="2000" b="1" dirty="0">
                <a:solidFill>
                  <a:srgbClr val="FFFFFF"/>
                </a:solidFill>
                <a:latin typeface="Arial" panose="020B0604020202020204" pitchFamily="34" charset="0"/>
                <a:cs typeface="Arial" panose="020B0604020202020204" pitchFamily="34" charset="0"/>
              </a:rPr>
              <a:t>SUGGESTIONS TIRÉES DU SITE WEB RPVC POUR ENFANTS :</a:t>
            </a:r>
            <a:endParaRPr sz="2000" b="1">
              <a:latin typeface="Arial" panose="020B0604020202020204" pitchFamily="34" charset="0"/>
              <a:cs typeface="Arial" panose="020B0604020202020204" pitchFamily="34" charset="0"/>
            </a:endParaRPr>
          </a:p>
          <a:p>
            <a:pPr marL="12700" marR="260350">
              <a:lnSpc>
                <a:spcPct val="100000"/>
              </a:lnSpc>
              <a:spcBef>
                <a:spcPts val="1105"/>
              </a:spcBef>
            </a:pPr>
            <a:r>
              <a:rPr sz="1900" dirty="0">
                <a:solidFill>
                  <a:srgbClr val="FFFFFF"/>
                </a:solidFill>
                <a:latin typeface="Arial" panose="020B0604020202020204" pitchFamily="34" charset="0"/>
                <a:cs typeface="Arial" panose="020B0604020202020204" pitchFamily="34" charset="0"/>
              </a:rPr>
              <a:t>Imagine un avenir où les gens et les espèces vivent en harmonie au Canada. Dans cet avenir, nous</a:t>
            </a:r>
            <a:endParaRPr sz="1900">
              <a:latin typeface="Arial" panose="020B0604020202020204" pitchFamily="34" charset="0"/>
              <a:cs typeface="Arial" panose="020B0604020202020204" pitchFamily="34" charset="0"/>
            </a:endParaRPr>
          </a:p>
          <a:p>
            <a:pPr marL="12700" marR="5080">
              <a:lnSpc>
                <a:spcPts val="2280"/>
              </a:lnSpc>
              <a:spcBef>
                <a:spcPts val="60"/>
              </a:spcBef>
            </a:pPr>
            <a:r>
              <a:rPr sz="1900" dirty="0">
                <a:solidFill>
                  <a:srgbClr val="FFFFFF"/>
                </a:solidFill>
                <a:latin typeface="Arial" panose="020B0604020202020204" pitchFamily="34" charset="0"/>
                <a:cs typeface="Arial" panose="020B0604020202020204" pitchFamily="34" charset="0"/>
              </a:rPr>
              <a:t>disposons de tout ce qu’il nous faut pour survivre et rester en bonne santé.</a:t>
            </a:r>
            <a:endParaRPr sz="1900">
              <a:latin typeface="Arial" panose="020B0604020202020204" pitchFamily="34" charset="0"/>
              <a:cs typeface="Arial" panose="020B0604020202020204" pitchFamily="34" charset="0"/>
            </a:endParaRPr>
          </a:p>
          <a:p>
            <a:pPr marL="12700" marR="17145">
              <a:lnSpc>
                <a:spcPct val="100000"/>
              </a:lnSpc>
              <a:spcBef>
                <a:spcPts val="1025"/>
              </a:spcBef>
            </a:pPr>
            <a:r>
              <a:rPr sz="1900" dirty="0">
                <a:solidFill>
                  <a:srgbClr val="FFFFFF"/>
                </a:solidFill>
                <a:latin typeface="Arial" panose="020B0604020202020204" pitchFamily="34" charset="0"/>
                <a:cs typeface="Arial" panose="020B0604020202020204" pitchFamily="34" charset="0"/>
              </a:rPr>
              <a:t>Tout le monde – toi y compris – peut jouer un rôle dans la création de cet avenir. Réponds à une des questions ci-dessous. Le WWF-Canada pourrait partager ton idée pour inspirer d’autres Canadiens et Canadiennes à aider les espèces!</a:t>
            </a:r>
            <a:endParaRPr sz="1900">
              <a:latin typeface="Arial" panose="020B0604020202020204" pitchFamily="34" charset="0"/>
              <a:cs typeface="Arial" panose="020B0604020202020204" pitchFamily="34" charset="0"/>
            </a:endParaRPr>
          </a:p>
          <a:p>
            <a:pPr marL="577850" marR="184785" indent="-377190">
              <a:lnSpc>
                <a:spcPct val="100000"/>
              </a:lnSpc>
              <a:spcBef>
                <a:spcPts val="1085"/>
              </a:spcBef>
              <a:buAutoNum type="arabicPeriod"/>
              <a:tabLst>
                <a:tab pos="577850" algn="l"/>
              </a:tabLst>
            </a:pPr>
            <a:r>
              <a:rPr sz="1900" dirty="0">
                <a:solidFill>
                  <a:srgbClr val="FFFFFF"/>
                </a:solidFill>
                <a:latin typeface="Arial" panose="020B0604020202020204" pitchFamily="34" charset="0"/>
                <a:cs typeface="Arial" panose="020B0604020202020204" pitchFamily="34" charset="0"/>
              </a:rPr>
              <a:t>Nomme une de tes espèces préférées, et explique ce que tu aimes chez elle. Pourquoi crois-tu qu’on devrait la protéger?</a:t>
            </a:r>
            <a:endParaRPr sz="1900">
              <a:latin typeface="Arial" panose="020B0604020202020204" pitchFamily="34" charset="0"/>
              <a:cs typeface="Arial" panose="020B0604020202020204" pitchFamily="34" charset="0"/>
            </a:endParaRPr>
          </a:p>
          <a:p>
            <a:pPr marL="577850" marR="280670" indent="-377190">
              <a:lnSpc>
                <a:spcPct val="100000"/>
              </a:lnSpc>
              <a:spcBef>
                <a:spcPts val="1090"/>
              </a:spcBef>
              <a:buAutoNum type="arabicPeriod"/>
              <a:tabLst>
                <a:tab pos="577850" algn="l"/>
              </a:tabLst>
            </a:pPr>
            <a:r>
              <a:rPr sz="1900" dirty="0">
                <a:solidFill>
                  <a:srgbClr val="FFFFFF"/>
                </a:solidFill>
                <a:latin typeface="Arial" panose="020B0604020202020204" pitchFamily="34" charset="0"/>
                <a:cs typeface="Arial" panose="020B0604020202020204" pitchFamily="34" charset="0"/>
              </a:rPr>
              <a:t>Qu’est-ce que tu fais ou aimerais faire pour aider les espèces?</a:t>
            </a:r>
            <a:endParaRPr sz="1900">
              <a:latin typeface="Arial" panose="020B0604020202020204" pitchFamily="34" charset="0"/>
              <a:cs typeface="Arial" panose="020B0604020202020204" pitchFamily="34" charset="0"/>
            </a:endParaRPr>
          </a:p>
        </p:txBody>
      </p:sp>
      <p:sp>
        <p:nvSpPr>
          <p:cNvPr id="7" name="object 7"/>
          <p:cNvSpPr txBox="1"/>
          <p:nvPr/>
        </p:nvSpPr>
        <p:spPr>
          <a:xfrm>
            <a:off x="5720099" y="2242106"/>
            <a:ext cx="4015104" cy="7008970"/>
          </a:xfrm>
          <a:prstGeom prst="rect">
            <a:avLst/>
          </a:prstGeom>
        </p:spPr>
        <p:txBody>
          <a:bodyPr vert="horz" wrap="square" lIns="0" tIns="12065" rIns="0" bIns="0" rtlCol="0">
            <a:spAutoFit/>
          </a:bodyPr>
          <a:lstStyle/>
          <a:p>
            <a:pPr marL="389255" marR="143510" indent="-377190">
              <a:lnSpc>
                <a:spcPct val="100000"/>
              </a:lnSpc>
              <a:spcBef>
                <a:spcPts val="95"/>
              </a:spcBef>
              <a:buAutoNum type="arabicPeriod" startAt="3"/>
              <a:tabLst>
                <a:tab pos="389255" algn="l"/>
              </a:tabLst>
            </a:pPr>
            <a:r>
              <a:rPr sz="1900" dirty="0">
                <a:solidFill>
                  <a:srgbClr val="FFFFFF"/>
                </a:solidFill>
                <a:latin typeface="Arial" panose="020B0604020202020204" pitchFamily="34" charset="0"/>
                <a:cs typeface="Arial" panose="020B0604020202020204" pitchFamily="34" charset="0"/>
              </a:rPr>
              <a:t>Selon toi, qu’est-ce que les adultes devraient faire pour aider les espèces? Qu’est-ce que tu souhaites faire pour aider plus tard, à l’âge adulte?</a:t>
            </a:r>
            <a:endParaRPr sz="1900">
              <a:latin typeface="Arial" panose="020B0604020202020204" pitchFamily="34" charset="0"/>
              <a:cs typeface="Arial" panose="020B0604020202020204" pitchFamily="34" charset="0"/>
            </a:endParaRPr>
          </a:p>
          <a:p>
            <a:pPr marL="389255" marR="5080" indent="-377190">
              <a:lnSpc>
                <a:spcPct val="100000"/>
              </a:lnSpc>
              <a:spcBef>
                <a:spcPts val="1090"/>
              </a:spcBef>
              <a:buAutoNum type="arabicPeriod" startAt="3"/>
              <a:tabLst>
                <a:tab pos="389255" algn="l"/>
              </a:tabLst>
            </a:pPr>
            <a:r>
              <a:rPr sz="1900" dirty="0">
                <a:solidFill>
                  <a:srgbClr val="FFFFFF"/>
                </a:solidFill>
                <a:latin typeface="Arial" panose="020B0604020202020204" pitchFamily="34" charset="0"/>
                <a:cs typeface="Arial" panose="020B0604020202020204" pitchFamily="34" charset="0"/>
              </a:rPr>
              <a:t>Quel est ton endroit préféré en nature? Qu’a-t-il de spécial?</a:t>
            </a:r>
            <a:endParaRPr sz="1900">
              <a:latin typeface="Arial" panose="020B0604020202020204" pitchFamily="34" charset="0"/>
              <a:cs typeface="Arial" panose="020B0604020202020204" pitchFamily="34" charset="0"/>
            </a:endParaRPr>
          </a:p>
          <a:p>
            <a:pPr marL="389255" marR="215900" indent="-377190">
              <a:lnSpc>
                <a:spcPct val="100000"/>
              </a:lnSpc>
              <a:spcBef>
                <a:spcPts val="1105"/>
              </a:spcBef>
              <a:buAutoNum type="arabicPeriod" startAt="3"/>
              <a:tabLst>
                <a:tab pos="389255" algn="l"/>
              </a:tabLst>
            </a:pPr>
            <a:r>
              <a:rPr sz="1900" dirty="0">
                <a:solidFill>
                  <a:srgbClr val="FFFFFF"/>
                </a:solidFill>
                <a:latin typeface="Arial" panose="020B0604020202020204" pitchFamily="34" charset="0"/>
                <a:cs typeface="Arial" panose="020B0604020202020204" pitchFamily="34" charset="0"/>
              </a:rPr>
              <a:t>Quel rôle joues-tu dans ton écosystème local? Qu’est-ce que ton écosystème fait pour toi?</a:t>
            </a:r>
            <a:endParaRPr sz="1900">
              <a:latin typeface="Arial" panose="020B0604020202020204" pitchFamily="34" charset="0"/>
              <a:cs typeface="Arial" panose="020B0604020202020204" pitchFamily="34" charset="0"/>
            </a:endParaRPr>
          </a:p>
          <a:p>
            <a:pPr marL="389255" marR="294640" indent="-377190">
              <a:lnSpc>
                <a:spcPct val="100000"/>
              </a:lnSpc>
              <a:spcBef>
                <a:spcPts val="1095"/>
              </a:spcBef>
              <a:buAutoNum type="arabicPeriod" startAt="3"/>
              <a:tabLst>
                <a:tab pos="389255" algn="l"/>
              </a:tabLst>
            </a:pPr>
            <a:r>
              <a:rPr sz="1900" dirty="0">
                <a:solidFill>
                  <a:srgbClr val="FFFFFF"/>
                </a:solidFill>
                <a:latin typeface="Arial" panose="020B0604020202020204" pitchFamily="34" charset="0"/>
                <a:cs typeface="Arial" panose="020B0604020202020204" pitchFamily="34" charset="0"/>
              </a:rPr>
              <a:t>Comment peux-tu faire en sorte que la nature soit plus présente dans la cour de ton école?</a:t>
            </a:r>
            <a:endParaRPr sz="1900">
              <a:latin typeface="Arial" panose="020B0604020202020204" pitchFamily="34" charset="0"/>
              <a:cs typeface="Arial" panose="020B0604020202020204" pitchFamily="34" charset="0"/>
            </a:endParaRPr>
          </a:p>
          <a:p>
            <a:pPr marL="389255" marR="392430" indent="-377190">
              <a:lnSpc>
                <a:spcPct val="100000"/>
              </a:lnSpc>
              <a:spcBef>
                <a:spcPts val="1095"/>
              </a:spcBef>
              <a:buAutoNum type="arabicPeriod" startAt="3"/>
              <a:tabLst>
                <a:tab pos="389255" algn="l"/>
              </a:tabLst>
            </a:pPr>
            <a:r>
              <a:rPr sz="1900" dirty="0">
                <a:solidFill>
                  <a:srgbClr val="FFFFFF"/>
                </a:solidFill>
                <a:latin typeface="Arial" panose="020B0604020202020204" pitchFamily="34" charset="0"/>
                <a:cs typeface="Arial" panose="020B0604020202020204" pitchFamily="34" charset="0"/>
              </a:rPr>
              <a:t>Si tu as reçu des enseignements culturels sur la manière de vivre en harmonie avec la nature, quel est l’élément le plus important que tu retiens de ces enseignements?</a:t>
            </a:r>
            <a:endParaRPr sz="1900">
              <a:latin typeface="Arial" panose="020B0604020202020204" pitchFamily="34" charset="0"/>
              <a:cs typeface="Arial" panose="020B0604020202020204" pitchFamily="34" charset="0"/>
            </a:endParaRPr>
          </a:p>
        </p:txBody>
      </p:sp>
      <p:sp>
        <p:nvSpPr>
          <p:cNvPr id="8" name="object 8"/>
          <p:cNvSpPr txBox="1"/>
          <p:nvPr/>
        </p:nvSpPr>
        <p:spPr>
          <a:xfrm>
            <a:off x="13779247" y="6224718"/>
            <a:ext cx="2648585" cy="1649095"/>
          </a:xfrm>
          <a:prstGeom prst="rect">
            <a:avLst/>
          </a:prstGeom>
        </p:spPr>
        <p:txBody>
          <a:bodyPr vert="horz" wrap="square" lIns="0" tIns="47625" rIns="0" bIns="0" rtlCol="0">
            <a:spAutoFit/>
          </a:bodyPr>
          <a:lstStyle/>
          <a:p>
            <a:pPr algn="ctr">
              <a:lnSpc>
                <a:spcPct val="100000"/>
              </a:lnSpc>
              <a:spcBef>
                <a:spcPts val="375"/>
              </a:spcBef>
            </a:pPr>
            <a:r>
              <a:rPr sz="1900" dirty="0">
                <a:latin typeface="Arial" panose="020B0604020202020204" pitchFamily="34" charset="0"/>
                <a:cs typeface="Arial" panose="020B0604020202020204" pitchFamily="34" charset="0"/>
              </a:rPr>
              <a:t>WWF-Canada</a:t>
            </a:r>
            <a:endParaRPr sz="1900">
              <a:latin typeface="Arial" panose="020B0604020202020204" pitchFamily="34" charset="0"/>
              <a:cs typeface="Arial" panose="020B0604020202020204" pitchFamily="34" charset="0"/>
            </a:endParaRPr>
          </a:p>
          <a:p>
            <a:pPr marL="12700" marR="5080" algn="ctr">
              <a:lnSpc>
                <a:spcPct val="112100"/>
              </a:lnSpc>
            </a:pPr>
            <a:r>
              <a:rPr sz="1900" dirty="0">
                <a:latin typeface="Arial" panose="020B0604020202020204" pitchFamily="34" charset="0"/>
                <a:cs typeface="Arial" panose="020B0604020202020204" pitchFamily="34" charset="0"/>
              </a:rPr>
              <a:t>410 Adelaide St. West, Suite 400</a:t>
            </a:r>
            <a:endParaRPr sz="1900">
              <a:latin typeface="Arial" panose="020B0604020202020204" pitchFamily="34" charset="0"/>
              <a:cs typeface="Arial" panose="020B0604020202020204" pitchFamily="34" charset="0"/>
            </a:endParaRPr>
          </a:p>
          <a:p>
            <a:pPr marL="584835" marR="577850" algn="ctr">
              <a:lnSpc>
                <a:spcPct val="112100"/>
              </a:lnSpc>
            </a:pPr>
            <a:r>
              <a:rPr sz="1900" dirty="0">
                <a:latin typeface="Arial" panose="020B0604020202020204" pitchFamily="34" charset="0"/>
                <a:cs typeface="Arial" panose="020B0604020202020204" pitchFamily="34" charset="0"/>
              </a:rPr>
              <a:t>Toronto, ON M5V 1S8</a:t>
            </a:r>
            <a:endParaRPr sz="1900">
              <a:latin typeface="Arial" panose="020B0604020202020204" pitchFamily="34" charset="0"/>
              <a:cs typeface="Arial" panose="020B0604020202020204" pitchFamily="34" charset="0"/>
            </a:endParaRPr>
          </a:p>
        </p:txBody>
      </p:sp>
      <p:sp>
        <p:nvSpPr>
          <p:cNvPr id="17" name="object 10">
            <a:extLst>
              <a:ext uri="{FF2B5EF4-FFF2-40B4-BE49-F238E27FC236}">
                <a16:creationId xmlns:a16="http://schemas.microsoft.com/office/drawing/2014/main" id="{B5EA1910-BF47-CC07-CAA2-33A524397EA6}"/>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8" name="object 11">
            <a:extLst>
              <a:ext uri="{FF2B5EF4-FFF2-40B4-BE49-F238E27FC236}">
                <a16:creationId xmlns:a16="http://schemas.microsoft.com/office/drawing/2014/main" id="{DE836BF3-769E-3321-C33E-D283B474BEEC}"/>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7</a:t>
            </a:fld>
            <a:endParaRPr dirty="0">
              <a:latin typeface="Arial" panose="020B0604020202020204" pitchFamily="34" charset="0"/>
              <a:cs typeface="Arial" panose="020B0604020202020204" pitchFamily="34" charset="0"/>
            </a:endParaRPr>
          </a:p>
        </p:txBody>
      </p:sp>
      <p:pic>
        <p:nvPicPr>
          <p:cNvPr id="19" name="Picture 18" descr="A yellow spiral on a black background&#10;&#10;Description automatically generated">
            <a:extLst>
              <a:ext uri="{FF2B5EF4-FFF2-40B4-BE49-F238E27FC236}">
                <a16:creationId xmlns:a16="http://schemas.microsoft.com/office/drawing/2014/main" id="{17C45FBB-400C-E86F-9B68-FFC40B37B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450" y="-1788002"/>
            <a:ext cx="13553977" cy="33237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7716905" y="2721872"/>
            <a:ext cx="3979584" cy="7376248"/>
          </a:xfrm>
          <a:prstGeom prst="rect">
            <a:avLst/>
          </a:prstGeom>
        </p:spPr>
      </p:pic>
      <p:sp>
        <p:nvSpPr>
          <p:cNvPr id="5" name="object 5"/>
          <p:cNvSpPr txBox="1"/>
          <p:nvPr/>
        </p:nvSpPr>
        <p:spPr>
          <a:xfrm>
            <a:off x="929679" y="903061"/>
            <a:ext cx="5959475" cy="3609001"/>
          </a:xfrm>
          <a:prstGeom prst="rect">
            <a:avLst/>
          </a:prstGeom>
        </p:spPr>
        <p:txBody>
          <a:bodyPr vert="horz" wrap="square" lIns="0" tIns="74295" rIns="0" bIns="0" rtlCol="0">
            <a:spAutoFit/>
          </a:bodyPr>
          <a:lstStyle/>
          <a:p>
            <a:pPr marL="1165225" marR="229870" indent="-1144588">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4</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Il est temps pour les élèves de rédiger leur lettre. Certains élèves travailleront mieux en équipe, tandis que d’autres préféreront travailler seuls. En fonction du temps</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nécessaire, il peut être judicieux de marquer</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une pause et de terminer la première partie de cette leçon une fois qu’ils ont terminé leur brouillon. Expliquez-leur que leur</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lettre sera révisée afin de présenter leur</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meilleur résultat possible à la personne ou à l’organisme de leur choix.</a:t>
            </a:r>
            <a:endParaRPr sz="1900">
              <a:latin typeface="Arial" panose="020B0604020202020204" pitchFamily="34" charset="0"/>
              <a:cs typeface="Arial" panose="020B0604020202020204" pitchFamily="34" charset="0"/>
            </a:endParaRPr>
          </a:p>
        </p:txBody>
      </p:sp>
      <p:sp>
        <p:nvSpPr>
          <p:cNvPr id="6" name="object 6"/>
          <p:cNvSpPr/>
          <p:nvPr/>
        </p:nvSpPr>
        <p:spPr>
          <a:xfrm>
            <a:off x="12191600" y="942379"/>
            <a:ext cx="6970395" cy="8373109"/>
          </a:xfrm>
          <a:custGeom>
            <a:avLst/>
            <a:gdLst/>
            <a:ahLst/>
            <a:cxnLst/>
            <a:rect l="l" t="t" r="r" b="b"/>
            <a:pathLst>
              <a:path w="6970394" h="8373109">
                <a:moveTo>
                  <a:pt x="6875884" y="0"/>
                </a:moveTo>
                <a:lnTo>
                  <a:pt x="94237" y="0"/>
                </a:lnTo>
                <a:lnTo>
                  <a:pt x="57558" y="7405"/>
                </a:lnTo>
                <a:lnTo>
                  <a:pt x="27603" y="27599"/>
                </a:lnTo>
                <a:lnTo>
                  <a:pt x="7406" y="57554"/>
                </a:lnTo>
                <a:lnTo>
                  <a:pt x="0" y="94237"/>
                </a:lnTo>
                <a:lnTo>
                  <a:pt x="0" y="8278836"/>
                </a:lnTo>
                <a:lnTo>
                  <a:pt x="7406" y="8315520"/>
                </a:lnTo>
                <a:lnTo>
                  <a:pt x="27603" y="8345474"/>
                </a:lnTo>
                <a:lnTo>
                  <a:pt x="57558" y="8365669"/>
                </a:lnTo>
                <a:lnTo>
                  <a:pt x="94237" y="8373074"/>
                </a:lnTo>
                <a:lnTo>
                  <a:pt x="6875884" y="8373074"/>
                </a:lnTo>
                <a:lnTo>
                  <a:pt x="6912564" y="8365669"/>
                </a:lnTo>
                <a:lnTo>
                  <a:pt x="6942518" y="8345474"/>
                </a:lnTo>
                <a:lnTo>
                  <a:pt x="6962716" y="8315520"/>
                </a:lnTo>
                <a:lnTo>
                  <a:pt x="6970122" y="8278836"/>
                </a:lnTo>
                <a:lnTo>
                  <a:pt x="6970122" y="94237"/>
                </a:lnTo>
                <a:lnTo>
                  <a:pt x="6962716" y="57554"/>
                </a:lnTo>
                <a:lnTo>
                  <a:pt x="6942518" y="27599"/>
                </a:lnTo>
                <a:lnTo>
                  <a:pt x="6912564" y="7405"/>
                </a:lnTo>
                <a:lnTo>
                  <a:pt x="6875884" y="0"/>
                </a:lnTo>
                <a:close/>
              </a:path>
            </a:pathLst>
          </a:custGeom>
          <a:solidFill>
            <a:srgbClr val="04739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12414495" y="1040486"/>
            <a:ext cx="3136900" cy="8085547"/>
          </a:xfrm>
          <a:prstGeom prst="rect">
            <a:avLst/>
          </a:prstGeom>
        </p:spPr>
        <p:txBody>
          <a:bodyPr vert="horz" wrap="square" lIns="0" tIns="153670" rIns="0" bIns="0" rtlCol="0">
            <a:spAutoFit/>
          </a:bodyPr>
          <a:lstStyle/>
          <a:p>
            <a:pPr marL="12700">
              <a:lnSpc>
                <a:spcPct val="100000"/>
              </a:lnSpc>
              <a:spcBef>
                <a:spcPts val="1210"/>
              </a:spcBef>
            </a:pPr>
            <a:r>
              <a:rPr sz="1900" b="1" dirty="0">
                <a:solidFill>
                  <a:srgbClr val="FFFFFF"/>
                </a:solidFill>
                <a:latin typeface="Arial" panose="020B0604020202020204" pitchFamily="34" charset="0"/>
                <a:cs typeface="Arial" panose="020B0604020202020204" pitchFamily="34" charset="0"/>
              </a:rPr>
              <a:t>Introduction de la lettre</a:t>
            </a:r>
            <a:endParaRPr sz="1900" b="1">
              <a:latin typeface="Arial" panose="020B0604020202020204" pitchFamily="34" charset="0"/>
              <a:cs typeface="Arial" panose="020B0604020202020204" pitchFamily="34" charset="0"/>
            </a:endParaRPr>
          </a:p>
          <a:p>
            <a:pPr marL="389255" marR="595630" indent="-235585">
              <a:lnSpc>
                <a:spcPct val="100000"/>
              </a:lnSpc>
              <a:spcBef>
                <a:spcPts val="600"/>
              </a:spcBef>
              <a:buChar char="•"/>
              <a:tabLst>
                <a:tab pos="389255" algn="l"/>
              </a:tabLst>
            </a:pPr>
            <a:r>
              <a:rPr sz="1900" dirty="0">
                <a:solidFill>
                  <a:srgbClr val="FFFFFF"/>
                </a:solidFill>
                <a:latin typeface="Arial" panose="020B0604020202020204" pitchFamily="34" charset="0"/>
                <a:cs typeface="Arial" panose="020B0604020202020204" pitchFamily="34" charset="0"/>
              </a:rPr>
              <a:t>Je vous écris parce que…</a:t>
            </a:r>
            <a:endParaRPr sz="1900">
              <a:latin typeface="Arial" panose="020B0604020202020204" pitchFamily="34" charset="0"/>
              <a:cs typeface="Arial" panose="020B0604020202020204" pitchFamily="34" charset="0"/>
            </a:endParaRPr>
          </a:p>
          <a:p>
            <a:pPr marL="389255" marR="83185" indent="-235585">
              <a:lnSpc>
                <a:spcPct val="100000"/>
              </a:lnSpc>
              <a:spcBef>
                <a:spcPts val="365"/>
              </a:spcBef>
              <a:buChar char="•"/>
              <a:tabLst>
                <a:tab pos="389255" algn="l"/>
              </a:tabLst>
            </a:pPr>
            <a:r>
              <a:rPr sz="1900" dirty="0">
                <a:solidFill>
                  <a:srgbClr val="FFFFFF"/>
                </a:solidFill>
                <a:latin typeface="Arial" panose="020B0604020202020204" pitchFamily="34" charset="0"/>
                <a:cs typeface="Arial" panose="020B0604020202020204" pitchFamily="34" charset="0"/>
              </a:rPr>
              <a:t>Je voudrais vous parler d’une espèce animale importante appelée…</a:t>
            </a:r>
            <a:endParaRPr sz="1900">
              <a:latin typeface="Arial" panose="020B0604020202020204" pitchFamily="34" charset="0"/>
              <a:cs typeface="Arial" panose="020B0604020202020204" pitchFamily="34" charset="0"/>
            </a:endParaRPr>
          </a:p>
          <a:p>
            <a:pPr marL="389255" marR="31750" indent="-235585" algn="l">
              <a:lnSpc>
                <a:spcPct val="100000"/>
              </a:lnSpc>
              <a:spcBef>
                <a:spcPts val="359"/>
              </a:spcBef>
              <a:buChar char="•"/>
              <a:tabLst>
                <a:tab pos="389255" algn="l"/>
              </a:tabLst>
            </a:pPr>
            <a:r>
              <a:rPr sz="1900" dirty="0">
                <a:solidFill>
                  <a:srgbClr val="FFFFFF"/>
                </a:solidFill>
                <a:latin typeface="Arial" panose="020B0604020202020204" pitchFamily="34" charset="0"/>
                <a:cs typeface="Arial" panose="020B0604020202020204" pitchFamily="34" charset="0"/>
              </a:rPr>
              <a:t>Saviez-vous que…? (fait intéressant</a:t>
            </a:r>
            <a:r>
              <a:rPr lang="en-CA" sz="1900" dirty="0">
                <a:solidFill>
                  <a:srgbClr val="FFFFFF"/>
                </a:solidFill>
                <a:latin typeface="Arial" panose="020B0604020202020204" pitchFamily="34" charset="0"/>
                <a:cs typeface="Arial" panose="020B0604020202020204" pitchFamily="34" charset="0"/>
              </a:rPr>
              <a:t> </a:t>
            </a:r>
            <a:r>
              <a:rPr sz="1900" dirty="0">
                <a:solidFill>
                  <a:srgbClr val="FFFFFF"/>
                </a:solidFill>
                <a:latin typeface="Arial" panose="020B0604020202020204" pitchFamily="34" charset="0"/>
                <a:cs typeface="Arial" panose="020B0604020202020204" pitchFamily="34" charset="0"/>
              </a:rPr>
              <a:t>concernant l’espèce)</a:t>
            </a:r>
            <a:endParaRPr sz="1900">
              <a:latin typeface="Arial" panose="020B0604020202020204" pitchFamily="34" charset="0"/>
              <a:cs typeface="Arial" panose="020B0604020202020204" pitchFamily="34" charset="0"/>
            </a:endParaRPr>
          </a:p>
          <a:p>
            <a:pPr marL="389255" indent="-235585" algn="just">
              <a:lnSpc>
                <a:spcPct val="100000"/>
              </a:lnSpc>
              <a:spcBef>
                <a:spcPts val="355"/>
              </a:spcBef>
              <a:buChar char="•"/>
              <a:tabLst>
                <a:tab pos="389255" algn="l"/>
              </a:tabLst>
            </a:pPr>
            <a:r>
              <a:rPr sz="1900" dirty="0">
                <a:solidFill>
                  <a:srgbClr val="FFFFFF"/>
                </a:solidFill>
                <a:latin typeface="Arial" panose="020B0604020202020204" pitchFamily="34" charset="0"/>
                <a:cs typeface="Arial" panose="020B0604020202020204" pitchFamily="34" charset="0"/>
              </a:rPr>
              <a:t>Je m’inquiète de…</a:t>
            </a:r>
            <a:endParaRPr sz="1900">
              <a:latin typeface="Arial" panose="020B0604020202020204" pitchFamily="34" charset="0"/>
              <a:cs typeface="Arial" panose="020B0604020202020204" pitchFamily="34" charset="0"/>
            </a:endParaRPr>
          </a:p>
          <a:p>
            <a:pPr marL="12700">
              <a:lnSpc>
                <a:spcPct val="100000"/>
              </a:lnSpc>
              <a:spcBef>
                <a:spcPts val="1850"/>
              </a:spcBef>
            </a:pPr>
            <a:r>
              <a:rPr sz="1900" b="1" dirty="0">
                <a:solidFill>
                  <a:srgbClr val="FFFFFF"/>
                </a:solidFill>
                <a:latin typeface="Arial" panose="020B0604020202020204" pitchFamily="34" charset="0"/>
                <a:cs typeface="Arial" panose="020B0604020202020204" pitchFamily="34" charset="0"/>
              </a:rPr>
              <a:t>Explication du problème</a:t>
            </a:r>
            <a:endParaRPr sz="1900" b="1">
              <a:latin typeface="Arial" panose="020B0604020202020204" pitchFamily="34" charset="0"/>
              <a:cs typeface="Arial" panose="020B0604020202020204" pitchFamily="34" charset="0"/>
            </a:endParaRPr>
          </a:p>
          <a:p>
            <a:pPr marL="389255" marR="123189" indent="-235585">
              <a:lnSpc>
                <a:spcPct val="100000"/>
              </a:lnSpc>
              <a:spcBef>
                <a:spcPts val="600"/>
              </a:spcBef>
              <a:buChar char="•"/>
              <a:tabLst>
                <a:tab pos="389255" algn="l"/>
              </a:tabLst>
            </a:pPr>
            <a:r>
              <a:rPr sz="1900" dirty="0">
                <a:solidFill>
                  <a:srgbClr val="FFFFFF"/>
                </a:solidFill>
                <a:latin typeface="Arial" panose="020B0604020202020204" pitchFamily="34" charset="0"/>
                <a:cs typeface="Arial" panose="020B0604020202020204" pitchFamily="34" charset="0"/>
              </a:rPr>
              <a:t>Cette espèce est confrontée à plusieurs défis, notamment…</a:t>
            </a:r>
            <a:endParaRPr sz="1900">
              <a:latin typeface="Arial" panose="020B0604020202020204" pitchFamily="34" charset="0"/>
              <a:cs typeface="Arial" panose="020B0604020202020204" pitchFamily="34" charset="0"/>
            </a:endParaRPr>
          </a:p>
          <a:p>
            <a:pPr marL="389255" marR="631825" indent="-235585">
              <a:lnSpc>
                <a:spcPct val="100000"/>
              </a:lnSpc>
              <a:spcBef>
                <a:spcPts val="359"/>
              </a:spcBef>
              <a:buChar char="•"/>
              <a:tabLst>
                <a:tab pos="389255" algn="l"/>
              </a:tabLst>
            </a:pPr>
            <a:r>
              <a:rPr sz="1900" dirty="0">
                <a:solidFill>
                  <a:srgbClr val="FFFFFF"/>
                </a:solidFill>
                <a:latin typeface="Arial" panose="020B0604020202020204" pitchFamily="34" charset="0"/>
                <a:cs typeface="Arial" panose="020B0604020202020204" pitchFamily="34" charset="0"/>
              </a:rPr>
              <a:t>C’est un problème parce que…</a:t>
            </a:r>
            <a:endParaRPr sz="1900">
              <a:latin typeface="Arial" panose="020B0604020202020204" pitchFamily="34" charset="0"/>
              <a:cs typeface="Arial" panose="020B0604020202020204" pitchFamily="34" charset="0"/>
            </a:endParaRPr>
          </a:p>
          <a:p>
            <a:pPr marL="389255" marR="367030" indent="-235585">
              <a:lnSpc>
                <a:spcPct val="100000"/>
              </a:lnSpc>
              <a:spcBef>
                <a:spcPts val="360"/>
              </a:spcBef>
              <a:buChar char="•"/>
              <a:tabLst>
                <a:tab pos="389255" algn="l"/>
              </a:tabLst>
            </a:pPr>
            <a:r>
              <a:rPr sz="1900" dirty="0">
                <a:solidFill>
                  <a:srgbClr val="FFFFFF"/>
                </a:solidFill>
                <a:latin typeface="Arial" panose="020B0604020202020204" pitchFamily="34" charset="0"/>
                <a:cs typeface="Arial" panose="020B0604020202020204" pitchFamily="34" charset="0"/>
              </a:rPr>
              <a:t>Si rien n’est fait, il se pourrait que…</a:t>
            </a:r>
            <a:endParaRPr sz="1900">
              <a:latin typeface="Arial" panose="020B0604020202020204" pitchFamily="34" charset="0"/>
              <a:cs typeface="Arial" panose="020B0604020202020204" pitchFamily="34" charset="0"/>
            </a:endParaRPr>
          </a:p>
          <a:p>
            <a:pPr marL="12700" marR="1430655">
              <a:lnSpc>
                <a:spcPct val="100000"/>
              </a:lnSpc>
              <a:spcBef>
                <a:spcPts val="1845"/>
              </a:spcBef>
            </a:pPr>
            <a:r>
              <a:rPr sz="1900" b="1" dirty="0">
                <a:solidFill>
                  <a:srgbClr val="FFFFFF"/>
                </a:solidFill>
                <a:latin typeface="Arial" panose="020B0604020202020204" pitchFamily="34" charset="0"/>
                <a:cs typeface="Arial" panose="020B0604020202020204" pitchFamily="34" charset="0"/>
              </a:rPr>
              <a:t>Explication de l’importance</a:t>
            </a:r>
            <a:endParaRPr sz="1900" b="1">
              <a:latin typeface="Arial" panose="020B0604020202020204" pitchFamily="34" charset="0"/>
              <a:cs typeface="Arial" panose="020B0604020202020204" pitchFamily="34" charset="0"/>
            </a:endParaRPr>
          </a:p>
          <a:p>
            <a:pPr marL="389255" marR="5080" indent="-235585">
              <a:lnSpc>
                <a:spcPct val="100000"/>
              </a:lnSpc>
              <a:spcBef>
                <a:spcPts val="600"/>
              </a:spcBef>
              <a:buChar char="•"/>
              <a:tabLst>
                <a:tab pos="389255" algn="l"/>
              </a:tabLst>
            </a:pPr>
            <a:r>
              <a:rPr sz="1900" dirty="0">
                <a:solidFill>
                  <a:srgbClr val="FFFFFF"/>
                </a:solidFill>
                <a:latin typeface="Arial" panose="020B0604020202020204" pitchFamily="34" charset="0"/>
                <a:cs typeface="Arial" panose="020B0604020202020204" pitchFamily="34" charset="0"/>
              </a:rPr>
              <a:t>Cette espèce est importante parce que…</a:t>
            </a:r>
            <a:endParaRPr sz="1900">
              <a:latin typeface="Arial" panose="020B0604020202020204" pitchFamily="34" charset="0"/>
              <a:cs typeface="Arial" panose="020B0604020202020204" pitchFamily="34" charset="0"/>
            </a:endParaRPr>
          </a:p>
          <a:p>
            <a:pPr marL="389255" indent="-235585">
              <a:lnSpc>
                <a:spcPct val="100000"/>
              </a:lnSpc>
              <a:spcBef>
                <a:spcPts val="365"/>
              </a:spcBef>
              <a:buChar char="•"/>
              <a:tabLst>
                <a:tab pos="389255" algn="l"/>
              </a:tabLst>
            </a:pPr>
            <a:r>
              <a:rPr sz="1900" dirty="0">
                <a:solidFill>
                  <a:srgbClr val="FFFFFF"/>
                </a:solidFill>
                <a:latin typeface="Arial" panose="020B0604020202020204" pitchFamily="34" charset="0"/>
                <a:cs typeface="Arial" panose="020B0604020202020204" pitchFamily="34" charset="0"/>
              </a:rPr>
              <a:t>Les espèces comme</a:t>
            </a:r>
            <a:endParaRPr sz="1900">
              <a:latin typeface="Arial" panose="020B0604020202020204" pitchFamily="34" charset="0"/>
              <a:cs typeface="Arial" panose="020B0604020202020204" pitchFamily="34" charset="0"/>
            </a:endParaRPr>
          </a:p>
        </p:txBody>
      </p:sp>
      <p:sp>
        <p:nvSpPr>
          <p:cNvPr id="8" name="object 8"/>
          <p:cNvSpPr txBox="1"/>
          <p:nvPr/>
        </p:nvSpPr>
        <p:spPr>
          <a:xfrm>
            <a:off x="15758183" y="1182337"/>
            <a:ext cx="3121025" cy="8029762"/>
          </a:xfrm>
          <a:prstGeom prst="rect">
            <a:avLst/>
          </a:prstGeom>
        </p:spPr>
        <p:txBody>
          <a:bodyPr vert="horz" wrap="square" lIns="0" tIns="12065" rIns="0" bIns="0" rtlCol="0">
            <a:spAutoFit/>
          </a:bodyPr>
          <a:lstStyle/>
          <a:p>
            <a:pPr marL="389255" marR="167640" algn="l">
              <a:lnSpc>
                <a:spcPct val="100000"/>
              </a:lnSpc>
              <a:spcBef>
                <a:spcPts val="95"/>
              </a:spcBef>
            </a:pPr>
            <a:r>
              <a:rPr sz="1900" dirty="0">
                <a:solidFill>
                  <a:srgbClr val="FFFFFF"/>
                </a:solidFill>
                <a:latin typeface="Arial" panose="020B0604020202020204" pitchFamily="34" charset="0"/>
                <a:cs typeface="Arial" panose="020B0604020202020204" pitchFamily="34" charset="0"/>
              </a:rPr>
              <a:t>celles-ci contribuent à notre environnement en…</a:t>
            </a:r>
            <a:endParaRPr sz="1900">
              <a:latin typeface="Arial" panose="020B0604020202020204" pitchFamily="34" charset="0"/>
              <a:cs typeface="Arial" panose="020B0604020202020204" pitchFamily="34" charset="0"/>
            </a:endParaRPr>
          </a:p>
          <a:p>
            <a:pPr marL="389255" marR="8890" indent="-235585">
              <a:lnSpc>
                <a:spcPct val="100000"/>
              </a:lnSpc>
              <a:spcBef>
                <a:spcPts val="359"/>
              </a:spcBef>
              <a:buChar char="•"/>
              <a:tabLst>
                <a:tab pos="389255" algn="l"/>
              </a:tabLst>
            </a:pPr>
            <a:r>
              <a:rPr sz="1900" dirty="0">
                <a:solidFill>
                  <a:srgbClr val="FFFFFF"/>
                </a:solidFill>
                <a:latin typeface="Arial" panose="020B0604020202020204" pitchFamily="34" charset="0"/>
                <a:cs typeface="Arial" panose="020B0604020202020204" pitchFamily="34" charset="0"/>
              </a:rPr>
              <a:t>Les gens devraient se soucier de cette espèce parce que…</a:t>
            </a:r>
            <a:endParaRPr sz="1900">
              <a:latin typeface="Arial" panose="020B0604020202020204" pitchFamily="34" charset="0"/>
              <a:cs typeface="Arial" panose="020B0604020202020204" pitchFamily="34" charset="0"/>
            </a:endParaRPr>
          </a:p>
          <a:p>
            <a:pPr marL="12700">
              <a:lnSpc>
                <a:spcPct val="100000"/>
              </a:lnSpc>
              <a:spcBef>
                <a:spcPts val="1839"/>
              </a:spcBef>
            </a:pPr>
            <a:r>
              <a:rPr sz="1900" b="1" dirty="0">
                <a:solidFill>
                  <a:srgbClr val="FFFFFF"/>
                </a:solidFill>
                <a:latin typeface="Arial" panose="020B0604020202020204" pitchFamily="34" charset="0"/>
                <a:cs typeface="Arial" panose="020B0604020202020204" pitchFamily="34" charset="0"/>
              </a:rPr>
              <a:t>Suggestion d’une mesure</a:t>
            </a:r>
            <a:endParaRPr sz="1900" b="1">
              <a:latin typeface="Arial" panose="020B0604020202020204" pitchFamily="34" charset="0"/>
              <a:cs typeface="Arial" panose="020B0604020202020204" pitchFamily="34" charset="0"/>
            </a:endParaRPr>
          </a:p>
          <a:p>
            <a:pPr marL="389255" marR="5080" indent="-235585">
              <a:lnSpc>
                <a:spcPct val="100000"/>
              </a:lnSpc>
              <a:spcBef>
                <a:spcPts val="600"/>
              </a:spcBef>
              <a:buChar char="•"/>
              <a:tabLst>
                <a:tab pos="389255" algn="l"/>
              </a:tabLst>
            </a:pPr>
            <a:r>
              <a:rPr sz="1900" dirty="0">
                <a:solidFill>
                  <a:srgbClr val="FFFFFF"/>
                </a:solidFill>
                <a:latin typeface="Arial" panose="020B0604020202020204" pitchFamily="34" charset="0"/>
                <a:cs typeface="Arial" panose="020B0604020202020204" pitchFamily="34" charset="0"/>
              </a:rPr>
              <a:t>Voici un geste que vous pourriez poser pour aider les espèces…</a:t>
            </a:r>
            <a:endParaRPr sz="1900">
              <a:latin typeface="Arial" panose="020B0604020202020204" pitchFamily="34" charset="0"/>
              <a:cs typeface="Arial" panose="020B0604020202020204" pitchFamily="34" charset="0"/>
            </a:endParaRPr>
          </a:p>
          <a:p>
            <a:pPr marL="389255" indent="-235585">
              <a:lnSpc>
                <a:spcPct val="100000"/>
              </a:lnSpc>
              <a:spcBef>
                <a:spcPts val="355"/>
              </a:spcBef>
              <a:buChar char="•"/>
              <a:tabLst>
                <a:tab pos="389255" algn="l"/>
              </a:tabLst>
            </a:pPr>
            <a:r>
              <a:rPr sz="1900" dirty="0">
                <a:solidFill>
                  <a:srgbClr val="FFFFFF"/>
                </a:solidFill>
                <a:latin typeface="Arial" panose="020B0604020202020204" pitchFamily="34" charset="0"/>
                <a:cs typeface="Arial" panose="020B0604020202020204" pitchFamily="34" charset="0"/>
              </a:rPr>
              <a:t>Je vous encourage à…</a:t>
            </a:r>
            <a:endParaRPr sz="1900">
              <a:latin typeface="Arial" panose="020B0604020202020204" pitchFamily="34" charset="0"/>
              <a:cs typeface="Arial" panose="020B0604020202020204" pitchFamily="34" charset="0"/>
            </a:endParaRPr>
          </a:p>
          <a:p>
            <a:pPr marL="389255" marR="713740" indent="-235585">
              <a:lnSpc>
                <a:spcPct val="100000"/>
              </a:lnSpc>
              <a:spcBef>
                <a:spcPts val="370"/>
              </a:spcBef>
              <a:buChar char="•"/>
              <a:tabLst>
                <a:tab pos="389255" algn="l"/>
              </a:tabLst>
            </a:pPr>
            <a:r>
              <a:rPr sz="1900" dirty="0">
                <a:solidFill>
                  <a:srgbClr val="FFFFFF"/>
                </a:solidFill>
                <a:latin typeface="Arial" panose="020B0604020202020204" pitchFamily="34" charset="0"/>
                <a:cs typeface="Arial" panose="020B0604020202020204" pitchFamily="34" charset="0"/>
              </a:rPr>
              <a:t>Voici un petit changement qui pourrait aider les espèces…</a:t>
            </a:r>
            <a:endParaRPr sz="1900">
              <a:latin typeface="Arial" panose="020B0604020202020204" pitchFamily="34" charset="0"/>
              <a:cs typeface="Arial" panose="020B0604020202020204" pitchFamily="34" charset="0"/>
            </a:endParaRPr>
          </a:p>
          <a:p>
            <a:pPr marL="12700">
              <a:lnSpc>
                <a:spcPct val="100000"/>
              </a:lnSpc>
              <a:spcBef>
                <a:spcPts val="1835"/>
              </a:spcBef>
            </a:pPr>
            <a:r>
              <a:rPr sz="1900" b="1" dirty="0">
                <a:solidFill>
                  <a:srgbClr val="FFFFFF"/>
                </a:solidFill>
                <a:latin typeface="Arial" panose="020B0604020202020204" pitchFamily="34" charset="0"/>
                <a:cs typeface="Arial" panose="020B0604020202020204" pitchFamily="34" charset="0"/>
              </a:rPr>
              <a:t>Conclusion de la lettre</a:t>
            </a:r>
            <a:endParaRPr sz="1900" b="1">
              <a:latin typeface="Arial" panose="020B0604020202020204" pitchFamily="34" charset="0"/>
              <a:cs typeface="Arial" panose="020B0604020202020204" pitchFamily="34" charset="0"/>
            </a:endParaRPr>
          </a:p>
          <a:p>
            <a:pPr marL="389255" marR="455930" indent="-235585">
              <a:lnSpc>
                <a:spcPct val="100000"/>
              </a:lnSpc>
              <a:spcBef>
                <a:spcPts val="600"/>
              </a:spcBef>
              <a:buChar char="•"/>
              <a:tabLst>
                <a:tab pos="389255" algn="l"/>
              </a:tabLst>
            </a:pPr>
            <a:r>
              <a:rPr sz="1900" dirty="0">
                <a:solidFill>
                  <a:srgbClr val="FFFFFF"/>
                </a:solidFill>
                <a:latin typeface="Arial" panose="020B0604020202020204" pitchFamily="34" charset="0"/>
                <a:cs typeface="Arial" panose="020B0604020202020204" pitchFamily="34" charset="0"/>
              </a:rPr>
              <a:t>Merci d’avoir pris le temps de…</a:t>
            </a:r>
            <a:endParaRPr sz="1900">
              <a:latin typeface="Arial" panose="020B0604020202020204" pitchFamily="34" charset="0"/>
              <a:cs typeface="Arial" panose="020B0604020202020204" pitchFamily="34" charset="0"/>
            </a:endParaRPr>
          </a:p>
          <a:p>
            <a:pPr marL="389255" marR="704215" indent="-235585">
              <a:lnSpc>
                <a:spcPct val="100000"/>
              </a:lnSpc>
              <a:spcBef>
                <a:spcPts val="360"/>
              </a:spcBef>
              <a:buChar char="•"/>
              <a:tabLst>
                <a:tab pos="389255" algn="l"/>
              </a:tabLst>
            </a:pPr>
            <a:r>
              <a:rPr sz="1900" dirty="0">
                <a:solidFill>
                  <a:srgbClr val="FFFFFF"/>
                </a:solidFill>
                <a:latin typeface="Arial" panose="020B0604020202020204" pitchFamily="34" charset="0"/>
                <a:cs typeface="Arial" panose="020B0604020202020204" pitchFamily="34" charset="0"/>
              </a:rPr>
              <a:t>J’espère que vous envisagerez de contribuer à…</a:t>
            </a:r>
            <a:endParaRPr sz="1900">
              <a:latin typeface="Arial" panose="020B0604020202020204" pitchFamily="34" charset="0"/>
              <a:cs typeface="Arial" panose="020B0604020202020204" pitchFamily="34" charset="0"/>
            </a:endParaRPr>
          </a:p>
          <a:p>
            <a:pPr marL="389255" marR="862330" indent="-235585" algn="just">
              <a:lnSpc>
                <a:spcPct val="100000"/>
              </a:lnSpc>
              <a:spcBef>
                <a:spcPts val="360"/>
              </a:spcBef>
              <a:buChar char="•"/>
              <a:tabLst>
                <a:tab pos="389255" algn="l"/>
              </a:tabLst>
            </a:pPr>
            <a:r>
              <a:rPr sz="1900" dirty="0">
                <a:solidFill>
                  <a:srgbClr val="FFFFFF"/>
                </a:solidFill>
                <a:latin typeface="Arial" panose="020B0604020202020204" pitchFamily="34" charset="0"/>
                <a:cs typeface="Arial" panose="020B0604020202020204" pitchFamily="34" charset="0"/>
              </a:rPr>
              <a:t>Ensemble, nous pouvons aider à protéger…</a:t>
            </a:r>
            <a:endParaRPr sz="1900">
              <a:latin typeface="Arial" panose="020B0604020202020204" pitchFamily="34" charset="0"/>
              <a:cs typeface="Arial" panose="020B0604020202020204" pitchFamily="34" charset="0"/>
            </a:endParaRPr>
          </a:p>
        </p:txBody>
      </p:sp>
      <p:sp>
        <p:nvSpPr>
          <p:cNvPr id="11" name="object 10">
            <a:extLst>
              <a:ext uri="{FF2B5EF4-FFF2-40B4-BE49-F238E27FC236}">
                <a16:creationId xmlns:a16="http://schemas.microsoft.com/office/drawing/2014/main" id="{6DF37259-D420-F6C8-FD2E-7A66A87BEEC5}"/>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2" name="object 11">
            <a:extLst>
              <a:ext uri="{FF2B5EF4-FFF2-40B4-BE49-F238E27FC236}">
                <a16:creationId xmlns:a16="http://schemas.microsoft.com/office/drawing/2014/main" id="{1C5C6127-07B3-6765-6EEF-434A2C812036}"/>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8</a:t>
            </a:fld>
            <a:endParaRPr dirty="0">
              <a:latin typeface="Arial" panose="020B0604020202020204" pitchFamily="34" charset="0"/>
              <a:cs typeface="Arial" panose="020B0604020202020204" pitchFamily="34" charset="0"/>
            </a:endParaRPr>
          </a:p>
        </p:txBody>
      </p:sp>
      <p:pic>
        <p:nvPicPr>
          <p:cNvPr id="13" name="Picture 12" descr="A white line on a black background&#10;&#10;Description automatically generated">
            <a:extLst>
              <a:ext uri="{FF2B5EF4-FFF2-40B4-BE49-F238E27FC236}">
                <a16:creationId xmlns:a16="http://schemas.microsoft.com/office/drawing/2014/main" id="{F2C6F719-B3E8-DEE3-A7F8-0CA4C2E2B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89" y="6409996"/>
            <a:ext cx="7772400" cy="38810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5683" y="698199"/>
            <a:ext cx="7585873" cy="9687757"/>
          </a:xfrm>
          <a:prstGeom prst="rect">
            <a:avLst/>
          </a:prstGeom>
        </p:spPr>
      </p:pic>
      <p:sp>
        <p:nvSpPr>
          <p:cNvPr id="3" name="object 3"/>
          <p:cNvSpPr txBox="1"/>
          <p:nvPr/>
        </p:nvSpPr>
        <p:spPr>
          <a:xfrm>
            <a:off x="13201556" y="804891"/>
            <a:ext cx="5974080" cy="8611012"/>
          </a:xfrm>
          <a:prstGeom prst="rect">
            <a:avLst/>
          </a:prstGeom>
        </p:spPr>
        <p:txBody>
          <a:bodyPr vert="horz" wrap="square" lIns="0" tIns="153670" rIns="0" bIns="0" rtlCol="0">
            <a:spAutoFit/>
          </a:bodyPr>
          <a:lstStyle/>
          <a:p>
            <a:pPr marL="1165225" marR="12065">
              <a:lnSpc>
                <a:spcPct val="100000"/>
              </a:lnSpc>
              <a:spcBef>
                <a:spcPts val="1105"/>
              </a:spcBef>
            </a:pPr>
            <a:r>
              <a:rPr sz="1900" dirty="0">
                <a:solidFill>
                  <a:srgbClr val="222222"/>
                </a:solidFill>
                <a:latin typeface="Arial" panose="020B0604020202020204" pitchFamily="34" charset="0"/>
                <a:cs typeface="Arial" panose="020B0604020202020204" pitchFamily="34" charset="0"/>
              </a:rPr>
              <a:t>Une fois que chaque élève a pris la parole, la classe réfléchit brièvement aux nombreuses façons dont les gens peuvent aider les espèces.</a:t>
            </a:r>
            <a:endParaRPr sz="1900">
              <a:latin typeface="Arial" panose="020B0604020202020204" pitchFamily="34" charset="0"/>
              <a:cs typeface="Arial" panose="020B0604020202020204" pitchFamily="34" charset="0"/>
            </a:endParaRPr>
          </a:p>
          <a:p>
            <a:pPr marL="1165225">
              <a:lnSpc>
                <a:spcPct val="100000"/>
              </a:lnSpc>
              <a:spcBef>
                <a:spcPts val="1095"/>
              </a:spcBef>
            </a:pPr>
            <a:r>
              <a:rPr sz="1900" dirty="0">
                <a:solidFill>
                  <a:srgbClr val="222222"/>
                </a:solidFill>
                <a:latin typeface="Arial" panose="020B0604020202020204" pitchFamily="34" charset="0"/>
                <a:cs typeface="Arial" panose="020B0604020202020204" pitchFamily="34" charset="0"/>
              </a:rPr>
              <a:t>Cette occasion d’échanger :</a:t>
            </a:r>
            <a:endParaRPr sz="1900">
              <a:latin typeface="Arial" panose="020B0604020202020204" pitchFamily="34" charset="0"/>
              <a:cs typeface="Arial" panose="020B0604020202020204" pitchFamily="34" charset="0"/>
            </a:endParaRPr>
          </a:p>
          <a:p>
            <a:pPr marL="1393825" indent="-249238">
              <a:lnSpc>
                <a:spcPct val="100000"/>
              </a:lnSpc>
              <a:spcBef>
                <a:spcPts val="1110"/>
              </a:spcBef>
              <a:buChar char="•"/>
              <a:tabLst>
                <a:tab pos="1189038" algn="l"/>
              </a:tabLst>
            </a:pPr>
            <a:r>
              <a:rPr sz="1900" dirty="0">
                <a:solidFill>
                  <a:srgbClr val="222222"/>
                </a:solidFill>
                <a:latin typeface="Arial" panose="020B0604020202020204" pitchFamily="34" charset="0"/>
                <a:cs typeface="Arial" panose="020B0604020202020204" pitchFamily="34" charset="0"/>
              </a:rPr>
              <a:t>renforce la voix des élèves</a:t>
            </a:r>
            <a:endParaRPr sz="1900">
              <a:latin typeface="Arial" panose="020B0604020202020204" pitchFamily="34" charset="0"/>
              <a:cs typeface="Arial" panose="020B0604020202020204" pitchFamily="34" charset="0"/>
            </a:endParaRPr>
          </a:p>
          <a:p>
            <a:pPr marL="1393825" marR="191770" indent="-249238">
              <a:lnSpc>
                <a:spcPct val="100000"/>
              </a:lnSpc>
              <a:spcBef>
                <a:spcPts val="740"/>
              </a:spcBef>
              <a:buChar char="•"/>
              <a:tabLst>
                <a:tab pos="1189038" algn="l"/>
              </a:tabLst>
            </a:pPr>
            <a:r>
              <a:rPr sz="1900" dirty="0">
                <a:solidFill>
                  <a:srgbClr val="222222"/>
                </a:solidFill>
                <a:latin typeface="Arial" panose="020B0604020202020204" pitchFamily="34" charset="0"/>
                <a:cs typeface="Arial" panose="020B0604020202020204" pitchFamily="34" charset="0"/>
              </a:rPr>
              <a:t>célèbre leur démarche de rédaction sans qu’ils lisent leur lettre en entier</a:t>
            </a:r>
            <a:endParaRPr sz="1900">
              <a:latin typeface="Arial" panose="020B0604020202020204" pitchFamily="34" charset="0"/>
              <a:cs typeface="Arial" panose="020B0604020202020204" pitchFamily="34" charset="0"/>
            </a:endParaRPr>
          </a:p>
          <a:p>
            <a:pPr marL="1393825" marR="552450" indent="-249238">
              <a:lnSpc>
                <a:spcPct val="100000"/>
              </a:lnSpc>
              <a:spcBef>
                <a:spcPts val="730"/>
              </a:spcBef>
              <a:buChar char="•"/>
              <a:tabLst>
                <a:tab pos="1189038" algn="l"/>
              </a:tabLst>
            </a:pPr>
            <a:r>
              <a:rPr sz="1900" dirty="0">
                <a:solidFill>
                  <a:srgbClr val="222222"/>
                </a:solidFill>
                <a:latin typeface="Arial" panose="020B0604020202020204" pitchFamily="34" charset="0"/>
                <a:cs typeface="Arial" panose="020B0604020202020204" pitchFamily="34" charset="0"/>
              </a:rPr>
              <a:t>maintient l’accent sur la défense de la cause et l’action</a:t>
            </a:r>
            <a:endParaRPr sz="1900">
              <a:latin typeface="Arial" panose="020B0604020202020204" pitchFamily="34" charset="0"/>
              <a:cs typeface="Arial" panose="020B0604020202020204" pitchFamily="34" charset="0"/>
            </a:endParaRPr>
          </a:p>
          <a:p>
            <a:pPr marL="1165225" marR="467359" indent="-1144588">
              <a:lnSpc>
                <a:spcPts val="2280"/>
              </a:lnSpc>
              <a:spcBef>
                <a:spcPts val="1305"/>
              </a:spcBef>
            </a:pPr>
            <a:r>
              <a:rPr sz="2000" b="1" dirty="0">
                <a:solidFill>
                  <a:srgbClr val="047390"/>
                </a:solidFill>
                <a:latin typeface="Arial" panose="020B0604020202020204" pitchFamily="34" charset="0"/>
                <a:cs typeface="Arial" panose="020B0604020202020204" pitchFamily="34" charset="0"/>
              </a:rPr>
              <a:t>Étape 7</a:t>
            </a:r>
            <a:r>
              <a:rPr lang="en-CA" sz="2000" b="1" dirty="0">
                <a:solidFill>
                  <a:srgbClr val="047390"/>
                </a:solidFill>
                <a:latin typeface="Arial" panose="020B0604020202020204" pitchFamily="34" charset="0"/>
                <a:cs typeface="Arial" panose="020B0604020202020204" pitchFamily="34" charset="0"/>
              </a:rPr>
              <a:t>	</a:t>
            </a:r>
            <a:r>
              <a:rPr lang="en-CA" sz="1900" dirty="0">
                <a:solidFill>
                  <a:srgbClr val="222222"/>
                </a:solidFill>
                <a:latin typeface="Arial" panose="020B0604020202020204" pitchFamily="34" charset="0"/>
                <a:cs typeface="Arial" panose="020B0604020202020204" pitchFamily="34" charset="0"/>
              </a:rPr>
              <a:t>E</a:t>
            </a:r>
            <a:r>
              <a:rPr sz="1900" dirty="0">
                <a:solidFill>
                  <a:srgbClr val="222222"/>
                </a:solidFill>
                <a:latin typeface="Arial" panose="020B0604020202020204" pitchFamily="34" charset="0"/>
                <a:cs typeface="Arial" panose="020B0604020202020204" pitchFamily="34" charset="0"/>
              </a:rPr>
              <a:t>nvoyez les lettres! Il est fort probable que les élèves de votre classe ou de votre groupe n’aient jamais eu l’occasion</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d’envoyer une lettre par la poste. Fournissez</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des enveloppes et des timbres et assurez-vous que l’adresse de retour de l’école figure bien sur l’enveloppe. Une fois que toutes les lettres sont prêtes à être postées, prolongez cette expérience en emmenant la classe au secrétariat pour y déposer les lettres.</a:t>
            </a:r>
            <a:endParaRPr sz="1900">
              <a:latin typeface="Arial" panose="020B0604020202020204" pitchFamily="34" charset="0"/>
              <a:cs typeface="Arial" panose="020B0604020202020204" pitchFamily="34" charset="0"/>
            </a:endParaRPr>
          </a:p>
          <a:p>
            <a:pPr marL="1165225" marR="90170" indent="-1144588">
              <a:lnSpc>
                <a:spcPts val="2280"/>
              </a:lnSpc>
              <a:spcBef>
                <a:spcPts val="1580"/>
              </a:spcBef>
            </a:pPr>
            <a:r>
              <a:rPr sz="2000" b="1" dirty="0">
                <a:solidFill>
                  <a:srgbClr val="047390"/>
                </a:solidFill>
                <a:latin typeface="Arial" panose="020B0604020202020204" pitchFamily="34" charset="0"/>
                <a:cs typeface="Arial" panose="020B0604020202020204" pitchFamily="34" charset="0"/>
              </a:rPr>
              <a:t>Étape 8</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Les élèves répondent à la question finale au verso de leur carte de mission no 8 ! Bien joué !</a:t>
            </a:r>
            <a:endParaRPr sz="1900">
              <a:latin typeface="Arial" panose="020B0604020202020204" pitchFamily="34" charset="0"/>
              <a:cs typeface="Arial" panose="020B0604020202020204" pitchFamily="34" charset="0"/>
            </a:endParaRPr>
          </a:p>
        </p:txBody>
      </p:sp>
      <p:sp>
        <p:nvSpPr>
          <p:cNvPr id="4" name="object 4" descr="$PPTXTitle"/>
          <p:cNvSpPr txBox="1">
            <a:spLocks noGrp="1"/>
          </p:cNvSpPr>
          <p:nvPr>
            <p:ph type="title"/>
          </p:nvPr>
        </p:nvSpPr>
        <p:spPr>
          <a:xfrm>
            <a:off x="929679" y="844440"/>
            <a:ext cx="3559771" cy="1250855"/>
          </a:xfrm>
          <a:prstGeom prst="rect">
            <a:avLst/>
          </a:prstGeom>
        </p:spPr>
        <p:txBody>
          <a:bodyPr vert="horz" wrap="square" lIns="0" tIns="168910" rIns="0" bIns="0" rtlCol="0">
            <a:spAutoFit/>
          </a:bodyPr>
          <a:lstStyle/>
          <a:p>
            <a:pPr marL="12700" marR="5080">
              <a:lnSpc>
                <a:spcPct val="77800"/>
              </a:lnSpc>
              <a:spcBef>
                <a:spcPts val="1330"/>
              </a:spcBef>
            </a:pPr>
            <a:r>
              <a:rPr sz="4500" dirty="0">
                <a:solidFill>
                  <a:srgbClr val="047390"/>
                </a:solidFill>
                <a:latin typeface="Arial" panose="020B0604020202020204" pitchFamily="34" charset="0"/>
                <a:cs typeface="Arial" panose="020B0604020202020204" pitchFamily="34" charset="0"/>
              </a:rPr>
              <a:t>DEUXIÈME PARTIE</a:t>
            </a:r>
            <a:endParaRPr sz="4500">
              <a:latin typeface="Arial" panose="020B0604020202020204" pitchFamily="34" charset="0"/>
              <a:cs typeface="Arial" panose="020B0604020202020204" pitchFamily="34" charset="0"/>
            </a:endParaRPr>
          </a:p>
        </p:txBody>
      </p:sp>
      <p:sp>
        <p:nvSpPr>
          <p:cNvPr id="5" name="object 5"/>
          <p:cNvSpPr txBox="1"/>
          <p:nvPr/>
        </p:nvSpPr>
        <p:spPr>
          <a:xfrm>
            <a:off x="929678" y="2154349"/>
            <a:ext cx="5312372" cy="8456802"/>
          </a:xfrm>
          <a:prstGeom prst="rect">
            <a:avLst/>
          </a:prstGeom>
        </p:spPr>
        <p:txBody>
          <a:bodyPr vert="horz" wrap="square" lIns="0" tIns="74295" rIns="0" bIns="0" rtlCol="0">
            <a:spAutoFit/>
          </a:bodyPr>
          <a:lstStyle/>
          <a:p>
            <a:pPr marL="1123950" marR="5080" indent="-1103313">
              <a:lnSpc>
                <a:spcPts val="2280"/>
              </a:lnSpc>
              <a:spcBef>
                <a:spcPts val="585"/>
              </a:spcBef>
            </a:pPr>
            <a:r>
              <a:rPr sz="2000" b="1" dirty="0">
                <a:solidFill>
                  <a:srgbClr val="047390"/>
                </a:solidFill>
                <a:latin typeface="Arial" panose="020B0604020202020204" pitchFamily="34" charset="0"/>
                <a:cs typeface="Arial" panose="020B0604020202020204" pitchFamily="34" charset="0"/>
              </a:rPr>
              <a:t>Étape 5</a:t>
            </a:r>
            <a:r>
              <a:rPr lang="en-CA" sz="2000" b="1" dirty="0">
                <a:solidFill>
                  <a:srgbClr val="047390"/>
                </a:solidFill>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Révisez les lettres. Vous pouvez demander à un groupe d’élèves plus âgés de vous aider dans cette tâche. Comme la révision peut être fastidieuse, pensez à des récompenses pour encourager</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les élèves à faire de leur mieux</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(autocollants, petite pause à l’air frais, etc.). Demandez ensuite à vos élèves de recopier leur lettre avec une écriture soignée ou sur l’ordinateur, puis préparez-vous pour la dernière étape. Les élèves peuvent utiliser des autocollants, des crayons de couleur ou des feutres pour décorer leur lettre.</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Ils peuvent également y ajouter</a:t>
            </a:r>
            <a:r>
              <a:rPr lang="en-CA" sz="1900">
                <a:latin typeface="Arial" panose="020B0604020202020204" pitchFamily="34" charset="0"/>
                <a:cs typeface="Arial" panose="020B0604020202020204" pitchFamily="34" charset="0"/>
              </a:rPr>
              <a:t> </a:t>
            </a:r>
            <a:r>
              <a:rPr sz="1900" dirty="0">
                <a:solidFill>
                  <a:srgbClr val="222222"/>
                </a:solidFill>
                <a:latin typeface="Arial" panose="020B0604020202020204" pitchFamily="34" charset="0"/>
                <a:cs typeface="Arial" panose="020B0604020202020204" pitchFamily="34" charset="0"/>
              </a:rPr>
              <a:t>un petit dessin. Laissez-les faire preuve de créativité!</a:t>
            </a:r>
            <a:endParaRPr sz="1900">
              <a:latin typeface="Arial" panose="020B0604020202020204" pitchFamily="34" charset="0"/>
              <a:cs typeface="Arial" panose="020B0604020202020204" pitchFamily="34" charset="0"/>
            </a:endParaRPr>
          </a:p>
          <a:p>
            <a:pPr marL="1165225" marR="302260" indent="-1144588">
              <a:lnSpc>
                <a:spcPts val="2230"/>
              </a:lnSpc>
              <a:spcBef>
                <a:spcPts val="1639"/>
              </a:spcBef>
            </a:pPr>
            <a:r>
              <a:rPr sz="2000" b="1" dirty="0">
                <a:solidFill>
                  <a:srgbClr val="047390"/>
                </a:solidFill>
                <a:latin typeface="Arial" panose="020B0604020202020204" pitchFamily="34" charset="0"/>
                <a:cs typeface="Arial" panose="020B0604020202020204" pitchFamily="34" charset="0"/>
              </a:rPr>
              <a:t>Étape 6</a:t>
            </a:r>
            <a:r>
              <a:rPr lang="en-CA" sz="2000" b="1" dirty="0">
                <a:solidFill>
                  <a:srgbClr val="047390"/>
                </a:solidFill>
                <a:latin typeface="Arial" panose="020B0604020202020204" pitchFamily="34" charset="0"/>
                <a:cs typeface="Arial" panose="020B0604020202020204" pitchFamily="34" charset="0"/>
              </a:rPr>
              <a:t>	</a:t>
            </a:r>
            <a:r>
              <a:rPr sz="2300" b="1" dirty="0">
                <a:solidFill>
                  <a:srgbClr val="222222"/>
                </a:solidFill>
                <a:latin typeface="Arial" panose="020B0604020202020204" pitchFamily="34" charset="0"/>
                <a:cs typeface="Arial" panose="020B0604020202020204" pitchFamily="34" charset="0"/>
              </a:rPr>
              <a:t>Cercle de défense des espèces en classe</a:t>
            </a:r>
            <a:endParaRPr sz="2300" b="1">
              <a:latin typeface="Arial" panose="020B0604020202020204" pitchFamily="34" charset="0"/>
              <a:cs typeface="Arial" panose="020B0604020202020204" pitchFamily="34" charset="0"/>
            </a:endParaRPr>
          </a:p>
          <a:p>
            <a:pPr marL="1165225" marR="210185">
              <a:lnSpc>
                <a:spcPct val="100000"/>
              </a:lnSpc>
              <a:spcBef>
                <a:spcPts val="1040"/>
              </a:spcBef>
            </a:pPr>
            <a:r>
              <a:rPr sz="1900" dirty="0">
                <a:solidFill>
                  <a:srgbClr val="222222"/>
                </a:solidFill>
                <a:latin typeface="Arial" panose="020B0604020202020204" pitchFamily="34" charset="0"/>
                <a:cs typeface="Arial" panose="020B0604020202020204" pitchFamily="34" charset="0"/>
              </a:rPr>
              <a:t>Les élèves se rassemblent en cercle et lisent à haute voix une phrase percutante tirée de leur lettre (par exemple, la phrase expliquant pourquoi leur espèce</a:t>
            </a:r>
            <a:r>
              <a:rPr lang="en-CA" sz="1900" dirty="0">
                <a:solidFill>
                  <a:srgbClr val="222222"/>
                </a:solidFill>
                <a:latin typeface="Arial" panose="020B0604020202020204" pitchFamily="34" charset="0"/>
                <a:cs typeface="Arial" panose="020B0604020202020204" pitchFamily="34" charset="0"/>
              </a:rPr>
              <a:t> est importante ou l’action qu’ils demandent).</a:t>
            </a:r>
            <a:endParaRPr lang="en-CA" sz="1900">
              <a:latin typeface="Arial" panose="020B0604020202020204" pitchFamily="34" charset="0"/>
              <a:cs typeface="Arial" panose="020B0604020202020204" pitchFamily="34" charset="0"/>
            </a:endParaRPr>
          </a:p>
          <a:p>
            <a:pPr marL="955040" marR="210185">
              <a:lnSpc>
                <a:spcPct val="100000"/>
              </a:lnSpc>
              <a:spcBef>
                <a:spcPts val="1040"/>
              </a:spcBef>
            </a:pPr>
            <a:endParaRPr sz="1900">
              <a:latin typeface="Arial" panose="020B0604020202020204" pitchFamily="34" charset="0"/>
              <a:cs typeface="Arial" panose="020B0604020202020204" pitchFamily="34" charset="0"/>
            </a:endParaRPr>
          </a:p>
        </p:txBody>
      </p:sp>
      <p:sp>
        <p:nvSpPr>
          <p:cNvPr id="9" name="object 10">
            <a:extLst>
              <a:ext uri="{FF2B5EF4-FFF2-40B4-BE49-F238E27FC236}">
                <a16:creationId xmlns:a16="http://schemas.microsoft.com/office/drawing/2014/main" id="{80621DA5-9FE5-C1C4-318D-3A513A997CE9}"/>
              </a:ext>
            </a:extLst>
          </p:cNvPr>
          <p:cNvSpPr txBox="1">
            <a:spLocks noGrp="1"/>
          </p:cNvSpPr>
          <p:nvPr>
            <p:ph type="ftr" sz="quarter" idx="5"/>
          </p:nvPr>
        </p:nvSpPr>
        <p:spPr>
          <a:xfrm>
            <a:off x="954374" y="10946866"/>
            <a:ext cx="6735476" cy="233397"/>
          </a:xfrm>
          <a:prstGeom prst="rect">
            <a:avLst/>
          </a:prstGeom>
        </p:spPr>
        <p:txBody>
          <a:bodyPr vert="horz" wrap="square" lIns="0" tIns="25400" rIns="0" bIns="0" rtlCol="0">
            <a:spAutoFit/>
          </a:bodyPr>
          <a:lstStyle/>
          <a:p>
            <a:r>
              <a:rPr lang="en-CA" dirty="0">
                <a:effectLst/>
                <a:latin typeface="Arial" panose="020B0604020202020204" pitchFamily="34" charset="0"/>
                <a:cs typeface="Arial" panose="020B0604020202020204" pitchFamily="34" charset="0"/>
              </a:rPr>
              <a:t>Mission : Explorer pour </a:t>
            </a:r>
            <a:r>
              <a:rPr lang="en-CA" dirty="0" err="1">
                <a:effectLst/>
                <a:latin typeface="Arial" panose="020B0604020202020204" pitchFamily="34" charset="0"/>
                <a:cs typeface="Arial" panose="020B0604020202020204" pitchFamily="34" charset="0"/>
              </a:rPr>
              <a:t>restaurer</a:t>
            </a:r>
            <a:r>
              <a:rPr lang="en-CA" dirty="0">
                <a:effectLst/>
                <a:latin typeface="Arial" panose="020B0604020202020204" pitchFamily="34" charset="0"/>
                <a:cs typeface="Arial" panose="020B0604020202020204" pitchFamily="34" charset="0"/>
              </a:rPr>
              <a:t> — Rapport </a:t>
            </a:r>
            <a:r>
              <a:rPr lang="en-CA" dirty="0" err="1">
                <a:effectLst/>
                <a:latin typeface="Arial" panose="020B0604020202020204" pitchFamily="34" charset="0"/>
                <a:cs typeface="Arial" panose="020B0604020202020204" pitchFamily="34" charset="0"/>
              </a:rPr>
              <a:t>Planète</a:t>
            </a:r>
            <a:r>
              <a:rPr lang="en-CA" dirty="0">
                <a:effectLst/>
                <a:latin typeface="Arial" panose="020B0604020202020204" pitchFamily="34" charset="0"/>
                <a:cs typeface="Arial" panose="020B0604020202020204" pitchFamily="34" charset="0"/>
              </a:rPr>
              <a:t> </a:t>
            </a:r>
            <a:r>
              <a:rPr lang="en-CA" dirty="0" err="1">
                <a:effectLst/>
                <a:latin typeface="Arial" panose="020B0604020202020204" pitchFamily="34" charset="0"/>
                <a:cs typeface="Arial" panose="020B0604020202020204" pitchFamily="34" charset="0"/>
              </a:rPr>
              <a:t>vivante</a:t>
            </a:r>
            <a:r>
              <a:rPr lang="en-CA" dirty="0">
                <a:effectLst/>
                <a:latin typeface="Arial" panose="020B0604020202020204" pitchFamily="34" charset="0"/>
                <a:cs typeface="Arial" panose="020B0604020202020204" pitchFamily="34" charset="0"/>
              </a:rPr>
              <a:t> Canada pour enfants</a:t>
            </a:r>
          </a:p>
        </p:txBody>
      </p:sp>
      <p:sp>
        <p:nvSpPr>
          <p:cNvPr id="10" name="object 11">
            <a:extLst>
              <a:ext uri="{FF2B5EF4-FFF2-40B4-BE49-F238E27FC236}">
                <a16:creationId xmlns:a16="http://schemas.microsoft.com/office/drawing/2014/main" id="{FF81FBC2-1ADA-D0A7-1855-D18C78087B68}"/>
              </a:ext>
            </a:extLst>
          </p:cNvPr>
          <p:cNvSpPr txBox="1">
            <a:spLocks noGrp="1"/>
          </p:cNvSpPr>
          <p:nvPr>
            <p:ph type="sldNum" sz="quarter" idx="7"/>
          </p:nvPr>
        </p:nvSpPr>
        <p:spPr>
          <a:xfrm>
            <a:off x="18987501" y="10946867"/>
            <a:ext cx="187959" cy="233397"/>
          </a:xfrm>
          <a:prstGeom prst="rect">
            <a:avLst/>
          </a:prstGeom>
        </p:spPr>
        <p:txBody>
          <a:bodyPr vert="horz" wrap="square" lIns="0" tIns="25400" rIns="0" bIns="0" rtlCol="0">
            <a:spAutoFit/>
          </a:bodyPr>
          <a:lstStyle/>
          <a:p>
            <a:pPr marL="38100">
              <a:lnSpc>
                <a:spcPct val="100000"/>
              </a:lnSpc>
              <a:spcBef>
                <a:spcPts val="200"/>
              </a:spcBef>
            </a:pPr>
            <a:fld id="{81D60167-4931-47E6-BA6A-407CBD079E47}" type="slidenum">
              <a:rPr smtClean="0">
                <a:latin typeface="Arial" panose="020B0604020202020204" pitchFamily="34" charset="0"/>
                <a:cs typeface="Arial" panose="020B0604020202020204" pitchFamily="34" charset="0"/>
              </a:rPr>
              <a:t>9</a:t>
            </a:fld>
            <a:endParaRPr dirty="0">
              <a:latin typeface="Arial" panose="020B0604020202020204" pitchFamily="34" charset="0"/>
              <a:cs typeface="Arial" panose="020B0604020202020204" pitchFamily="34" charset="0"/>
            </a:endParaRPr>
          </a:p>
        </p:txBody>
      </p:sp>
      <p:pic>
        <p:nvPicPr>
          <p:cNvPr id="11" name="Picture 10" descr="A yellow curved line on a black background&#10;&#10;Description automatically generated">
            <a:extLst>
              <a:ext uri="{FF2B5EF4-FFF2-40B4-BE49-F238E27FC236}">
                <a16:creationId xmlns:a16="http://schemas.microsoft.com/office/drawing/2014/main" id="{23CED48B-0EAA-0295-B6E8-642FC8705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517" y="923394"/>
            <a:ext cx="1816100" cy="5969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TotalTime>
  <Words>3062</Words>
  <Application>Microsoft Office PowerPoint</Application>
  <PresentationFormat>Custom</PresentationFormat>
  <Paragraphs>173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Arial MT</vt:lpstr>
      <vt:lpstr>Calibri</vt:lpstr>
      <vt:lpstr>Office Theme</vt:lpstr>
      <vt:lpstr>PowerPoint Presentation</vt:lpstr>
      <vt:lpstr>Mise en contexte : Ce projet est l’occasion pour les élèves d’utiliser les suggestions de sujets sur le site Web RPVC pour enfants afin de rédiger une lettre (et l’envoyer!). L’activité favorise la réflexion et la discussion sur les impacts humains et les solutions ou actions de conservation possibles.</vt:lpstr>
      <vt:lpstr>PowerPoint Presentation</vt:lpstr>
      <vt:lpstr>Instructions pour l’activité de la mission :</vt:lpstr>
      <vt:lpstr>PowerPoint Presentation</vt:lpstr>
      <vt:lpstr>PowerPoint Presentation</vt:lpstr>
      <vt:lpstr>Écrire un message au WWF ⎯ Canada pour partager ce que vous avez appris</vt:lpstr>
      <vt:lpstr>PowerPoint Presentation</vt:lpstr>
      <vt:lpstr>DEUXIÈME PARTIE</vt:lpstr>
      <vt:lpstr>Activités complémentaires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2</cp:revision>
  <dcterms:created xsi:type="dcterms:W3CDTF">2026-05-22T03:40:42Z</dcterms:created>
  <dcterms:modified xsi:type="dcterms:W3CDTF">2026-05-27T20:17:44Z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2026-05-11T00:00:00Z</vt:filetime>
  </property>
  <property fmtid="{D5CDD505-2E9C-101B-9397-08002B2CF9AE}" pid="4" name="Creator">
    <vt:lpwstr>Adobe InDesign 20.5 (Macintosh)</vt:lpwstr>
  </property>
  <property fmtid="{D5CDD505-2E9C-101B-9397-08002B2CF9AE}" pid="5" name="LastSaved">
    <vt:filetime>2026-05-22T00:00:00Z</vt:filetime>
  </property>
  <property fmtid="{D5CDD505-2E9C-101B-9397-08002B2CF9AE}" pid="6" name="Producer">
    <vt:lpwstr>Adobe PDF Library 17.0</vt:lpwstr>
  </property>
</Properties>
</file>