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media/image8.jpg" ContentType="image/jpg"/>
  <Override PartName="/ppt/media/image13.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58" r:id="rId5"/>
    <p:sldId id="259" r:id="rId6"/>
    <p:sldId id="260" r:id="rId7"/>
    <p:sldId id="261" r:id="rId8"/>
    <p:sldId id="262" r:id="rId9"/>
    <p:sldId id="263" r:id="rId10"/>
    <p:sldId id="264" r:id="rId11"/>
    <p:sldId id="265" r:id="rId12"/>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62" d="100"/>
          <a:sy n="62" d="100"/>
        </p:scale>
        <p:origin x="82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modSld">
      <pc:chgData name="Ellen Jakubowski" userId="8cf2bc80-9027-41f8-8362-140783d782e4" providerId="ADAL" clId="{3367D123-68A0-4B50-8E61-F1328765DF64}" dt="2026-05-28T15:09:59.756" v="14" actId="20577"/>
      <pc:docMkLst>
        <pc:docMk/>
      </pc:docMkLst>
      <pc:sldChg chg="modSp mod">
        <pc:chgData name="Ellen Jakubowski" userId="8cf2bc80-9027-41f8-8362-140783d782e4" providerId="ADAL" clId="{3367D123-68A0-4B50-8E61-F1328765DF64}" dt="2026-05-28T15:07:57.364" v="6" actId="20577"/>
        <pc:sldMkLst>
          <pc:docMk/>
          <pc:sldMk cId="0" sldId="258"/>
        </pc:sldMkLst>
        <pc:spChg chg="mod">
          <ac:chgData name="Ellen Jakubowski" userId="8cf2bc80-9027-41f8-8362-140783d782e4" providerId="ADAL" clId="{3367D123-68A0-4B50-8E61-F1328765DF64}" dt="2026-05-28T15:07:57.364" v="6" actId="20577"/>
          <ac:spMkLst>
            <pc:docMk/>
            <pc:sldMk cId="0" sldId="258"/>
            <ac:spMk id="2" creationId="{00000000-0000-0000-0000-000000000000}"/>
          </ac:spMkLst>
        </pc:spChg>
        <pc:spChg chg="mod">
          <ac:chgData name="Ellen Jakubowski" userId="8cf2bc80-9027-41f8-8362-140783d782e4" providerId="ADAL" clId="{3367D123-68A0-4B50-8E61-F1328765DF64}" dt="2026-05-28T15:06:38.760" v="3" actId="20577"/>
          <ac:spMkLst>
            <pc:docMk/>
            <pc:sldMk cId="0" sldId="258"/>
            <ac:spMk id="5" creationId="{00000000-0000-0000-0000-000000000000}"/>
          </ac:spMkLst>
        </pc:spChg>
        <pc:spChg chg="mod">
          <ac:chgData name="Ellen Jakubowski" userId="8cf2bc80-9027-41f8-8362-140783d782e4" providerId="ADAL" clId="{3367D123-68A0-4B50-8E61-F1328765DF64}" dt="2026-05-28T15:06:45.533" v="5" actId="20577"/>
          <ac:spMkLst>
            <pc:docMk/>
            <pc:sldMk cId="0" sldId="258"/>
            <ac:spMk id="6" creationId="{00000000-0000-0000-0000-000000000000}"/>
          </ac:spMkLst>
        </pc:spChg>
      </pc:sldChg>
      <pc:sldChg chg="modSp mod">
        <pc:chgData name="Ellen Jakubowski" userId="8cf2bc80-9027-41f8-8362-140783d782e4" providerId="ADAL" clId="{3367D123-68A0-4B50-8E61-F1328765DF64}" dt="2026-05-28T15:08:20.082" v="7" actId="120"/>
        <pc:sldMkLst>
          <pc:docMk/>
          <pc:sldMk cId="0" sldId="262"/>
        </pc:sldMkLst>
        <pc:spChg chg="mod">
          <ac:chgData name="Ellen Jakubowski" userId="8cf2bc80-9027-41f8-8362-140783d782e4" providerId="ADAL" clId="{3367D123-68A0-4B50-8E61-F1328765DF64}" dt="2026-05-28T15:08:20.082" v="7" actId="120"/>
          <ac:spMkLst>
            <pc:docMk/>
            <pc:sldMk cId="0" sldId="262"/>
            <ac:spMk id="5" creationId="{00000000-0000-0000-0000-000000000000}"/>
          </ac:spMkLst>
        </pc:spChg>
      </pc:sldChg>
      <pc:sldChg chg="modSp mod">
        <pc:chgData name="Ellen Jakubowski" userId="8cf2bc80-9027-41f8-8362-140783d782e4" providerId="ADAL" clId="{3367D123-68A0-4B50-8E61-F1328765DF64}" dt="2026-05-28T15:08:57.009" v="9" actId="20577"/>
        <pc:sldMkLst>
          <pc:docMk/>
          <pc:sldMk cId="0" sldId="264"/>
        </pc:sldMkLst>
        <pc:spChg chg="mod">
          <ac:chgData name="Ellen Jakubowski" userId="8cf2bc80-9027-41f8-8362-140783d782e4" providerId="ADAL" clId="{3367D123-68A0-4B50-8E61-F1328765DF64}" dt="2026-05-28T15:08:57.009" v="9" actId="20577"/>
          <ac:spMkLst>
            <pc:docMk/>
            <pc:sldMk cId="0" sldId="264"/>
            <ac:spMk id="5" creationId="{00000000-0000-0000-0000-000000000000}"/>
          </ac:spMkLst>
        </pc:spChg>
      </pc:sldChg>
      <pc:sldChg chg="modSp mod">
        <pc:chgData name="Ellen Jakubowski" userId="8cf2bc80-9027-41f8-8362-140783d782e4" providerId="ADAL" clId="{3367D123-68A0-4B50-8E61-F1328765DF64}" dt="2026-05-28T15:09:59.756" v="14" actId="20577"/>
        <pc:sldMkLst>
          <pc:docMk/>
          <pc:sldMk cId="0" sldId="265"/>
        </pc:sldMkLst>
        <pc:spChg chg="mod">
          <ac:chgData name="Ellen Jakubowski" userId="8cf2bc80-9027-41f8-8362-140783d782e4" providerId="ADAL" clId="{3367D123-68A0-4B50-8E61-F1328765DF64}" dt="2026-05-28T15:09:27.876" v="10" actId="120"/>
          <ac:spMkLst>
            <pc:docMk/>
            <pc:sldMk cId="0" sldId="265"/>
            <ac:spMk id="3" creationId="{00000000-0000-0000-0000-000000000000}"/>
          </ac:spMkLst>
        </pc:spChg>
        <pc:spChg chg="mod">
          <ac:chgData name="Ellen Jakubowski" userId="8cf2bc80-9027-41f8-8362-140783d782e4" providerId="ADAL" clId="{3367D123-68A0-4B50-8E61-F1328765DF64}" dt="2026-05-28T15:09:59.756" v="14" actId="20577"/>
          <ac:spMkLst>
            <pc:docMk/>
            <pc:sldMk cId="0" sldId="265"/>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900" b="0" i="0">
                <a:solidFill>
                  <a:srgbClr val="047390"/>
                </a:solidFill>
                <a:latin typeface="Times New Roman"/>
                <a:cs typeface="Times New Roman"/>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105" smtClean="0"/>
              <a:t>‹#›</a:t>
            </a:fld>
            <a:endParaRPr lang="en-CA" spc="-105" dirty="0"/>
          </a:p>
        </p:txBody>
      </p:sp>
    </p:spTree>
    <p:extLst>
      <p:ext uri="{BB962C8B-B14F-4D97-AF65-F5344CB8AC3E}">
        <p14:creationId xmlns:p14="http://schemas.microsoft.com/office/powerpoint/2010/main" val="387342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04739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extLst>
      <p:ext uri="{BB962C8B-B14F-4D97-AF65-F5344CB8AC3E}">
        <p14:creationId xmlns:p14="http://schemas.microsoft.com/office/powerpoint/2010/main" val="312670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04739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047390"/>
                </a:solidFill>
                <a:latin typeface="Times New Roman"/>
                <a:cs typeface="Times New Roman"/>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04739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105" smtClean="0"/>
              <a:t>‹#›</a:t>
            </a:fld>
            <a:endParaRPr lang="en-CA" spc="-105" dirty="0"/>
          </a:p>
        </p:txBody>
      </p:sp>
    </p:spTree>
    <p:extLst>
      <p:ext uri="{BB962C8B-B14F-4D97-AF65-F5344CB8AC3E}">
        <p14:creationId xmlns:p14="http://schemas.microsoft.com/office/powerpoint/2010/main" val="406611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105" smtClean="0"/>
              <a:t>‹#›</a:t>
            </a:fld>
            <a:endParaRPr lang="en-CA" spc="-105" dirty="0"/>
          </a:p>
        </p:txBody>
      </p:sp>
    </p:spTree>
    <p:extLst>
      <p:ext uri="{BB962C8B-B14F-4D97-AF65-F5344CB8AC3E}">
        <p14:creationId xmlns:p14="http://schemas.microsoft.com/office/powerpoint/2010/main" val="240707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105" smtClean="0"/>
              <a:t>‹#›</a:t>
            </a:fld>
            <a:endParaRPr lang="en-CA" spc="-105" dirty="0"/>
          </a:p>
        </p:txBody>
      </p:sp>
    </p:spTree>
    <p:extLst>
      <p:ext uri="{BB962C8B-B14F-4D97-AF65-F5344CB8AC3E}">
        <p14:creationId xmlns:p14="http://schemas.microsoft.com/office/powerpoint/2010/main" val="366691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105" smtClean="0"/>
              <a:t>‹#›</a:t>
            </a:fld>
            <a:endParaRPr lang="en-CA" spc="-105" dirty="0"/>
          </a:p>
        </p:txBody>
      </p:sp>
    </p:spTree>
    <p:extLst>
      <p:ext uri="{BB962C8B-B14F-4D97-AF65-F5344CB8AC3E}">
        <p14:creationId xmlns:p14="http://schemas.microsoft.com/office/powerpoint/2010/main" val="2490194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a:xfrm>
            <a:off x="929679" y="818094"/>
            <a:ext cx="2189480" cy="930275"/>
          </a:xfrm>
          <a:prstGeom prst="rect">
            <a:avLst/>
          </a:prstGeom>
        </p:spPr>
        <p:txBody>
          <a:bodyPr wrap="square" lIns="0" tIns="0" rIns="0" bIns="0">
            <a:spAutoFit/>
          </a:bodyPr>
          <a:lstStyle>
            <a:lvl1pPr>
              <a:defRPr sz="5900" b="0" i="0">
                <a:solidFill>
                  <a:srgbClr val="047390"/>
                </a:solidFill>
                <a:latin typeface="Times New Roman"/>
                <a:cs typeface="Times New Roman"/>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2518" y="10939744"/>
            <a:ext cx="5575935"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a:xfrm>
            <a:off x="18987501" y="10946867"/>
            <a:ext cx="248284"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lnSpc>
                <a:spcPct val="100000"/>
              </a:lnSpc>
              <a:spcBef>
                <a:spcPts val="200"/>
              </a:spcBef>
            </a:pPr>
            <a:fld id="{81D60167-4931-47E6-BA6A-407CBD079E47}" type="slidenum">
              <a:rPr lang="en-CA" spc="-105" smtClean="0"/>
              <a:t>‹#›</a:t>
            </a:fld>
            <a:endParaRPr lang="en-CA" spc="-105" dirty="0"/>
          </a:p>
        </p:txBody>
      </p:sp>
    </p:spTree>
    <p:extLst>
      <p:ext uri="{BB962C8B-B14F-4D97-AF65-F5344CB8AC3E}">
        <p14:creationId xmlns:p14="http://schemas.microsoft.com/office/powerpoint/2010/main" val="7959192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group of children sitting at a table&#10;&#10;Description automatically generated">
            <a:extLst>
              <a:ext uri="{FF2B5EF4-FFF2-40B4-BE49-F238E27FC236}">
                <a16:creationId xmlns:a16="http://schemas.microsoft.com/office/drawing/2014/main" id="{4FB96621-A689-1779-88E5-DF0388342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810" cy="11308953"/>
          </a:xfrm>
          <a:prstGeom prst="rect">
            <a:avLst/>
          </a:prstGeom>
        </p:spPr>
      </p:pic>
      <p:sp>
        <p:nvSpPr>
          <p:cNvPr id="5" name="object 5"/>
          <p:cNvSpPr txBox="1"/>
          <p:nvPr/>
        </p:nvSpPr>
        <p:spPr>
          <a:xfrm>
            <a:off x="5005549" y="362380"/>
            <a:ext cx="4173220" cy="304571"/>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Living Planet Report Canada for Kids</a:t>
            </a:r>
            <a:endParaRPr sz="1900">
              <a:latin typeface="Arial" panose="020B0604020202020204" pitchFamily="34" charset="0"/>
              <a:cs typeface="Arial" panose="020B0604020202020204" pitchFamily="34" charset="0"/>
            </a:endParaRPr>
          </a:p>
        </p:txBody>
      </p:sp>
      <p:sp>
        <p:nvSpPr>
          <p:cNvPr id="21" name="object 21"/>
          <p:cNvSpPr/>
          <p:nvPr/>
        </p:nvSpPr>
        <p:spPr>
          <a:xfrm>
            <a:off x="8147050" y="5076482"/>
            <a:ext cx="4925060" cy="3336650"/>
          </a:xfrm>
          <a:custGeom>
            <a:avLst/>
            <a:gdLst/>
            <a:ahLst/>
            <a:cxnLst/>
            <a:rect l="l" t="t" r="r" b="b"/>
            <a:pathLst>
              <a:path w="4925059" h="3664584">
                <a:moveTo>
                  <a:pt x="4877683" y="0"/>
                </a:moveTo>
                <a:lnTo>
                  <a:pt x="47118" y="0"/>
                </a:lnTo>
                <a:lnTo>
                  <a:pt x="28779" y="3703"/>
                </a:lnTo>
                <a:lnTo>
                  <a:pt x="13801" y="13801"/>
                </a:lnTo>
                <a:lnTo>
                  <a:pt x="3703" y="28779"/>
                </a:lnTo>
                <a:lnTo>
                  <a:pt x="0" y="47118"/>
                </a:lnTo>
                <a:lnTo>
                  <a:pt x="0" y="3616968"/>
                </a:lnTo>
                <a:lnTo>
                  <a:pt x="3703" y="3635312"/>
                </a:lnTo>
                <a:lnTo>
                  <a:pt x="13801" y="3650289"/>
                </a:lnTo>
                <a:lnTo>
                  <a:pt x="28779" y="3660385"/>
                </a:lnTo>
                <a:lnTo>
                  <a:pt x="47118" y="3664087"/>
                </a:lnTo>
                <a:lnTo>
                  <a:pt x="4877683" y="3664087"/>
                </a:lnTo>
                <a:lnTo>
                  <a:pt x="4896027" y="3660385"/>
                </a:lnTo>
                <a:lnTo>
                  <a:pt x="4911004" y="3650289"/>
                </a:lnTo>
                <a:lnTo>
                  <a:pt x="4921101" y="3635312"/>
                </a:lnTo>
                <a:lnTo>
                  <a:pt x="4924802" y="3616968"/>
                </a:lnTo>
                <a:lnTo>
                  <a:pt x="4924802" y="47118"/>
                </a:lnTo>
                <a:lnTo>
                  <a:pt x="4921101" y="28779"/>
                </a:lnTo>
                <a:lnTo>
                  <a:pt x="4911004" y="13801"/>
                </a:lnTo>
                <a:lnTo>
                  <a:pt x="4896027" y="3703"/>
                </a:lnTo>
                <a:lnTo>
                  <a:pt x="4877683"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8395402" y="5185616"/>
            <a:ext cx="4018847" cy="558486"/>
          </a:xfrm>
          <a:prstGeom prst="rect">
            <a:avLst/>
          </a:prstGeom>
        </p:spPr>
        <p:txBody>
          <a:bodyPr vert="horz" wrap="square" lIns="0" tIns="12065" rIns="0" bIns="0" rtlCol="0">
            <a:spAutoFit/>
          </a:bodyPr>
          <a:lstStyle/>
          <a:p>
            <a:pPr marL="12700">
              <a:lnSpc>
                <a:spcPct val="100000"/>
              </a:lnSpc>
              <a:spcBef>
                <a:spcPts val="95"/>
              </a:spcBef>
            </a:pPr>
            <a:r>
              <a:rPr sz="3550" b="1" dirty="0">
                <a:solidFill>
                  <a:srgbClr val="FFFFFF"/>
                </a:solidFill>
                <a:latin typeface="Arial" panose="020B0604020202020204" pitchFamily="34" charset="0"/>
                <a:cs typeface="Arial" panose="020B0604020202020204" pitchFamily="34" charset="0"/>
              </a:rPr>
              <a:t>Main objective:</a:t>
            </a:r>
            <a:endParaRPr sz="3550" b="1" dirty="0">
              <a:latin typeface="Arial" panose="020B0604020202020204" pitchFamily="34" charset="0"/>
              <a:cs typeface="Arial" panose="020B0604020202020204" pitchFamily="34" charset="0"/>
            </a:endParaRPr>
          </a:p>
        </p:txBody>
      </p:sp>
      <p:sp>
        <p:nvSpPr>
          <p:cNvPr id="23" name="object 23"/>
          <p:cNvSpPr txBox="1"/>
          <p:nvPr/>
        </p:nvSpPr>
        <p:spPr>
          <a:xfrm>
            <a:off x="8395403" y="5825387"/>
            <a:ext cx="4470400" cy="2356094"/>
          </a:xfrm>
          <a:prstGeom prst="rect">
            <a:avLst/>
          </a:prstGeom>
        </p:spPr>
        <p:txBody>
          <a:bodyPr vert="horz" wrap="square" lIns="0" tIns="12065" rIns="0" bIns="0" rtlCol="0">
            <a:spAutoFit/>
          </a:bodyPr>
          <a:lstStyle/>
          <a:p>
            <a:pPr marL="12700" marR="57785">
              <a:lnSpc>
                <a:spcPct val="100000"/>
              </a:lnSpc>
              <a:spcBef>
                <a:spcPts val="95"/>
              </a:spcBef>
            </a:pPr>
            <a:r>
              <a:rPr sz="1900" dirty="0">
                <a:solidFill>
                  <a:srgbClr val="FFFFFF"/>
                </a:solidFill>
                <a:latin typeface="Arial" panose="020B0604020202020204" pitchFamily="34" charset="0"/>
                <a:cs typeface="Arial" panose="020B0604020202020204" pitchFamily="34" charset="0"/>
              </a:rPr>
              <a:t>Students reflect on what they learned from the LPRC for Kids website (wwf.ca/lprckids) about biodiversity, ecosystems and threats to wildlife.</a:t>
            </a:r>
            <a:endParaRPr sz="1900" dirty="0">
              <a:latin typeface="Arial" panose="020B0604020202020204" pitchFamily="34" charset="0"/>
              <a:cs typeface="Arial" panose="020B0604020202020204" pitchFamily="34" charset="0"/>
            </a:endParaRPr>
          </a:p>
          <a:p>
            <a:pPr marL="12700" marR="5080">
              <a:lnSpc>
                <a:spcPts val="2280"/>
              </a:lnSpc>
              <a:spcBef>
                <a:spcPts val="60"/>
              </a:spcBef>
            </a:pPr>
            <a:r>
              <a:rPr sz="1900" dirty="0">
                <a:solidFill>
                  <a:srgbClr val="FFFFFF"/>
                </a:solidFill>
                <a:latin typeface="Arial" panose="020B0604020202020204" pitchFamily="34" charset="0"/>
                <a:cs typeface="Arial" panose="020B0604020202020204" pitchFamily="34" charset="0"/>
              </a:rPr>
              <a:t>They will translate that understanding into a personal or class letter, reinforcing the idea that small actions can make a difference when we work together.</a:t>
            </a:r>
            <a:endParaRPr sz="1900" dirty="0">
              <a:latin typeface="Arial" panose="020B0604020202020204" pitchFamily="34" charset="0"/>
              <a:cs typeface="Arial" panose="020B0604020202020204" pitchFamily="34" charset="0"/>
            </a:endParaRPr>
          </a:p>
        </p:txBody>
      </p:sp>
      <p:sp>
        <p:nvSpPr>
          <p:cNvPr id="24" name="object 24"/>
          <p:cNvSpPr txBox="1"/>
          <p:nvPr/>
        </p:nvSpPr>
        <p:spPr>
          <a:xfrm>
            <a:off x="8206927" y="8767762"/>
            <a:ext cx="5071273" cy="1520288"/>
          </a:xfrm>
          <a:prstGeom prst="rect">
            <a:avLst/>
          </a:prstGeom>
        </p:spPr>
        <p:txBody>
          <a:bodyPr vert="horz" wrap="square" lIns="0" tIns="12065" rIns="0" bIns="0" rtlCol="0">
            <a:spAutoFit/>
          </a:bodyPr>
          <a:lstStyle/>
          <a:p>
            <a:pPr marL="12700">
              <a:lnSpc>
                <a:spcPts val="3560"/>
              </a:lnSpc>
              <a:spcBef>
                <a:spcPts val="95"/>
              </a:spcBef>
            </a:pPr>
            <a:r>
              <a:rPr sz="3550" dirty="0">
                <a:solidFill>
                  <a:srgbClr val="222222"/>
                </a:solidFill>
                <a:latin typeface="Arial" panose="020B0604020202020204" pitchFamily="34" charset="0"/>
                <a:cs typeface="Arial" panose="020B0604020202020204" pitchFamily="34" charset="0"/>
              </a:rPr>
              <a:t>General learning outcomes:</a:t>
            </a:r>
            <a:endParaRPr sz="3550" dirty="0">
              <a:latin typeface="Arial" panose="020B0604020202020204" pitchFamily="34" charset="0"/>
              <a:cs typeface="Arial" panose="020B0604020202020204" pitchFamily="34" charset="0"/>
            </a:endParaRPr>
          </a:p>
          <a:p>
            <a:pPr marL="12700" marR="227965">
              <a:lnSpc>
                <a:spcPct val="100000"/>
              </a:lnSpc>
              <a:spcBef>
                <a:spcPts val="35"/>
              </a:spcBef>
            </a:pPr>
            <a:r>
              <a:rPr sz="1900" dirty="0">
                <a:latin typeface="Arial" panose="020B0604020202020204" pitchFamily="34" charset="0"/>
                <a:cs typeface="Arial" panose="020B0604020202020204" pitchFamily="34" charset="0"/>
              </a:rPr>
              <a:t>Please see Appendix 1 for general outcomes that apply to your province/ territory.</a:t>
            </a:r>
          </a:p>
        </p:txBody>
      </p:sp>
      <p:sp>
        <p:nvSpPr>
          <p:cNvPr id="25" name="object 25"/>
          <p:cNvSpPr txBox="1"/>
          <p:nvPr/>
        </p:nvSpPr>
        <p:spPr>
          <a:xfrm>
            <a:off x="14224213" y="5709982"/>
            <a:ext cx="4820285" cy="2016125"/>
          </a:xfrm>
          <a:prstGeom prst="rect">
            <a:avLst/>
          </a:prstGeom>
        </p:spPr>
        <p:txBody>
          <a:bodyPr vert="horz" wrap="square" lIns="0" tIns="12065" rIns="0" bIns="0" rtlCol="0">
            <a:spAutoFit/>
          </a:bodyPr>
          <a:lstStyle/>
          <a:p>
            <a:pPr marL="12700">
              <a:lnSpc>
                <a:spcPct val="100000"/>
              </a:lnSpc>
              <a:spcBef>
                <a:spcPts val="95"/>
              </a:spcBef>
            </a:pPr>
            <a:r>
              <a:rPr sz="3550" dirty="0">
                <a:solidFill>
                  <a:srgbClr val="222222"/>
                </a:solidFill>
                <a:latin typeface="Arial" panose="020B0604020202020204" pitchFamily="34" charset="0"/>
                <a:cs typeface="Arial" panose="020B0604020202020204" pitchFamily="34" charset="0"/>
              </a:rPr>
              <a:t>Skills developed:</a:t>
            </a:r>
            <a:endParaRPr sz="3550" dirty="0">
              <a:latin typeface="Arial" panose="020B0604020202020204" pitchFamily="34" charset="0"/>
              <a:cs typeface="Arial" panose="020B0604020202020204" pitchFamily="34" charset="0"/>
            </a:endParaRPr>
          </a:p>
          <a:p>
            <a:pPr marL="12700" marR="5080">
              <a:lnSpc>
                <a:spcPct val="100000"/>
              </a:lnSpc>
              <a:spcBef>
                <a:spcPts val="35"/>
              </a:spcBef>
            </a:pPr>
            <a:r>
              <a:rPr sz="1900" dirty="0">
                <a:latin typeface="Arial" panose="020B0604020202020204" pitchFamily="34" charset="0"/>
                <a:cs typeface="Arial" panose="020B0604020202020204" pitchFamily="34" charset="0"/>
              </a:rPr>
              <a:t>Writing to a specific audience, developing clear questions, learning formal letter structure and writing etiquette, connecting to current events and pursuing civic engagement.</a:t>
            </a:r>
          </a:p>
        </p:txBody>
      </p:sp>
      <p:grpSp>
        <p:nvGrpSpPr>
          <p:cNvPr id="26" name="object 26"/>
          <p:cNvGrpSpPr/>
          <p:nvPr/>
        </p:nvGrpSpPr>
        <p:grpSpPr>
          <a:xfrm>
            <a:off x="942379" y="5076481"/>
            <a:ext cx="5948045" cy="5101590"/>
            <a:chOff x="942379" y="5076481"/>
            <a:chExt cx="5948045" cy="5101590"/>
          </a:xfrm>
        </p:grpSpPr>
        <p:sp>
          <p:nvSpPr>
            <p:cNvPr id="27" name="object 27"/>
            <p:cNvSpPr/>
            <p:nvPr/>
          </p:nvSpPr>
          <p:spPr>
            <a:xfrm>
              <a:off x="942379" y="5076481"/>
              <a:ext cx="5948045" cy="5101590"/>
            </a:xfrm>
            <a:custGeom>
              <a:avLst/>
              <a:gdLst/>
              <a:ahLst/>
              <a:cxnLst/>
              <a:rect l="l" t="t" r="r" b="b"/>
              <a:pathLst>
                <a:path w="5948045" h="5101590">
                  <a:moveTo>
                    <a:pt x="5900343" y="0"/>
                  </a:moveTo>
                  <a:lnTo>
                    <a:pt x="47118" y="0"/>
                  </a:lnTo>
                  <a:lnTo>
                    <a:pt x="28779" y="3703"/>
                  </a:lnTo>
                  <a:lnTo>
                    <a:pt x="13801" y="13801"/>
                  </a:lnTo>
                  <a:lnTo>
                    <a:pt x="3703" y="28779"/>
                  </a:lnTo>
                  <a:lnTo>
                    <a:pt x="0" y="47118"/>
                  </a:lnTo>
                  <a:lnTo>
                    <a:pt x="0" y="5054097"/>
                  </a:lnTo>
                  <a:lnTo>
                    <a:pt x="3703" y="5072441"/>
                  </a:lnTo>
                  <a:lnTo>
                    <a:pt x="13801" y="5087418"/>
                  </a:lnTo>
                  <a:lnTo>
                    <a:pt x="28779" y="5097514"/>
                  </a:lnTo>
                  <a:lnTo>
                    <a:pt x="47118" y="5101216"/>
                  </a:lnTo>
                  <a:lnTo>
                    <a:pt x="5900343" y="5101216"/>
                  </a:lnTo>
                  <a:lnTo>
                    <a:pt x="5918683" y="5097514"/>
                  </a:lnTo>
                  <a:lnTo>
                    <a:pt x="5933660" y="5087418"/>
                  </a:lnTo>
                  <a:lnTo>
                    <a:pt x="5943759" y="5072441"/>
                  </a:lnTo>
                  <a:lnTo>
                    <a:pt x="5947462" y="5054097"/>
                  </a:lnTo>
                  <a:lnTo>
                    <a:pt x="5947462" y="47118"/>
                  </a:lnTo>
                  <a:lnTo>
                    <a:pt x="5943759" y="28779"/>
                  </a:lnTo>
                  <a:lnTo>
                    <a:pt x="5933660" y="13801"/>
                  </a:lnTo>
                  <a:lnTo>
                    <a:pt x="5918683" y="3703"/>
                  </a:lnTo>
                  <a:lnTo>
                    <a:pt x="5900343"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1083736" y="6966303"/>
              <a:ext cx="5664835" cy="0"/>
            </a:xfrm>
            <a:custGeom>
              <a:avLst/>
              <a:gdLst/>
              <a:ahLst/>
              <a:cxnLst/>
              <a:rect l="l" t="t" r="r" b="b"/>
              <a:pathLst>
                <a:path w="5664834">
                  <a:moveTo>
                    <a:pt x="0" y="0"/>
                  </a:moveTo>
                  <a:lnTo>
                    <a:pt x="5664748" y="0"/>
                  </a:lnTo>
                </a:path>
              </a:pathLst>
            </a:custGeom>
            <a:ln w="1047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1083736" y="8651068"/>
              <a:ext cx="5664835" cy="0"/>
            </a:xfrm>
            <a:custGeom>
              <a:avLst/>
              <a:gdLst/>
              <a:ahLst/>
              <a:cxnLst/>
              <a:rect l="l" t="t" r="r" b="b"/>
              <a:pathLst>
                <a:path w="5664834">
                  <a:moveTo>
                    <a:pt x="0" y="0"/>
                  </a:moveTo>
                  <a:lnTo>
                    <a:pt x="5664748"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0" name="object 30"/>
          <p:cNvSpPr txBox="1"/>
          <p:nvPr/>
        </p:nvSpPr>
        <p:spPr>
          <a:xfrm>
            <a:off x="1071036" y="5221718"/>
            <a:ext cx="2961214" cy="304571"/>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LENGTH OF LESSON:</a:t>
            </a:r>
          </a:p>
        </p:txBody>
      </p:sp>
      <p:sp>
        <p:nvSpPr>
          <p:cNvPr id="31" name="object 31"/>
          <p:cNvSpPr txBox="1"/>
          <p:nvPr/>
        </p:nvSpPr>
        <p:spPr>
          <a:xfrm>
            <a:off x="1071036" y="5557918"/>
            <a:ext cx="5602605" cy="1181734"/>
          </a:xfrm>
          <a:prstGeom prst="rect">
            <a:avLst/>
          </a:prstGeom>
        </p:spPr>
        <p:txBody>
          <a:bodyPr vert="horz" wrap="square" lIns="0" tIns="12065" rIns="0" bIns="0" rtlCol="0">
            <a:spAutoFit/>
          </a:bodyPr>
          <a:lstStyle/>
          <a:p>
            <a:pPr marL="12700" marR="5080">
              <a:lnSpc>
                <a:spcPct val="100000"/>
              </a:lnSpc>
              <a:spcBef>
                <a:spcPts val="95"/>
              </a:spcBef>
            </a:pPr>
            <a:r>
              <a:rPr sz="1900" b="1" dirty="0">
                <a:latin typeface="Arial" panose="020B0604020202020204" pitchFamily="34" charset="0"/>
                <a:cs typeface="Arial" panose="020B0604020202020204" pitchFamily="34" charset="0"/>
              </a:rPr>
              <a:t>One or two language arts classes (40-90 minutes). You can divide the lesson into two parts: during part one, you can draft the letter and during part two, you can polish and send.</a:t>
            </a:r>
          </a:p>
        </p:txBody>
      </p:sp>
      <p:sp>
        <p:nvSpPr>
          <p:cNvPr id="32" name="object 32"/>
          <p:cNvSpPr txBox="1"/>
          <p:nvPr/>
        </p:nvSpPr>
        <p:spPr>
          <a:xfrm>
            <a:off x="1071036" y="7148361"/>
            <a:ext cx="5371465" cy="1264770"/>
          </a:xfrm>
          <a:prstGeom prst="rect">
            <a:avLst/>
          </a:prstGeom>
        </p:spPr>
        <p:txBody>
          <a:bodyPr vert="horz" wrap="square" lIns="0" tIns="59055" rIns="0" bIns="0" rtlCol="0">
            <a:spAutoFit/>
          </a:bodyPr>
          <a:lstStyle/>
          <a:p>
            <a:pPr marL="12700">
              <a:lnSpc>
                <a:spcPct val="100000"/>
              </a:lnSpc>
              <a:spcBef>
                <a:spcPts val="465"/>
              </a:spcBef>
            </a:pPr>
            <a:r>
              <a:rPr sz="1900" dirty="0">
                <a:latin typeface="Arial" panose="020B0604020202020204" pitchFamily="34" charset="0"/>
                <a:cs typeface="Arial" panose="020B0604020202020204" pitchFamily="34" charset="0"/>
              </a:rPr>
              <a:t>ASSESSMENT TOOLS:</a:t>
            </a:r>
          </a:p>
          <a:p>
            <a:pPr marL="12700" marR="113664">
              <a:lnSpc>
                <a:spcPct val="100000"/>
              </a:lnSpc>
              <a:spcBef>
                <a:spcPts val="370"/>
              </a:spcBef>
            </a:pPr>
            <a:r>
              <a:rPr sz="1900" dirty="0">
                <a:latin typeface="Arial" panose="020B0604020202020204" pitchFamily="34" charset="0"/>
                <a:cs typeface="Arial" panose="020B0604020202020204" pitchFamily="34" charset="0"/>
              </a:rPr>
              <a:t>Student: </a:t>
            </a:r>
            <a:r>
              <a:rPr sz="1900" b="1" dirty="0">
                <a:latin typeface="Arial" panose="020B0604020202020204" pitchFamily="34" charset="0"/>
                <a:cs typeface="Arial" panose="020B0604020202020204" pitchFamily="34" charset="0"/>
              </a:rPr>
              <a:t>Self Assessment Rubric and back of the Mission # 8 card</a:t>
            </a:r>
          </a:p>
          <a:p>
            <a:pPr marL="12700">
              <a:lnSpc>
                <a:spcPts val="2270"/>
              </a:lnSpc>
            </a:pPr>
            <a:r>
              <a:rPr sz="1900" dirty="0">
                <a:latin typeface="Arial" panose="020B0604020202020204" pitchFamily="34" charset="0"/>
                <a:cs typeface="Arial" panose="020B0604020202020204" pitchFamily="34" charset="0"/>
              </a:rPr>
              <a:t>Teacher: </a:t>
            </a:r>
            <a:r>
              <a:rPr sz="1900" b="1" dirty="0">
                <a:latin typeface="Arial" panose="020B0604020202020204" pitchFamily="34" charset="0"/>
                <a:cs typeface="Arial" panose="020B0604020202020204" pitchFamily="34" charset="0"/>
              </a:rPr>
              <a:t>Inquiry Learning Assessment Rubric</a:t>
            </a:r>
          </a:p>
        </p:txBody>
      </p:sp>
      <p:sp>
        <p:nvSpPr>
          <p:cNvPr id="33" name="object 33"/>
          <p:cNvSpPr txBox="1"/>
          <p:nvPr/>
        </p:nvSpPr>
        <p:spPr>
          <a:xfrm>
            <a:off x="1071036" y="8833210"/>
            <a:ext cx="5250180" cy="986790"/>
          </a:xfrm>
          <a:prstGeom prst="rect">
            <a:avLst/>
          </a:prstGeom>
        </p:spPr>
        <p:txBody>
          <a:bodyPr vert="horz" wrap="square" lIns="0" tIns="59055" rIns="0" bIns="0" rtlCol="0">
            <a:spAutoFit/>
          </a:bodyPr>
          <a:lstStyle/>
          <a:p>
            <a:pPr marL="12700">
              <a:lnSpc>
                <a:spcPct val="100000"/>
              </a:lnSpc>
              <a:spcBef>
                <a:spcPts val="465"/>
              </a:spcBef>
            </a:pPr>
            <a:r>
              <a:rPr sz="1900" dirty="0">
                <a:latin typeface="Arial" panose="020B0604020202020204" pitchFamily="34" charset="0"/>
                <a:cs typeface="Arial" panose="020B0604020202020204" pitchFamily="34" charset="0"/>
              </a:rPr>
              <a:t>MATERIALS REQUIRED:</a:t>
            </a:r>
          </a:p>
          <a:p>
            <a:pPr marL="12700" marR="5080">
              <a:lnSpc>
                <a:spcPct val="100000"/>
              </a:lnSpc>
              <a:spcBef>
                <a:spcPts val="370"/>
              </a:spcBef>
            </a:pPr>
            <a:r>
              <a:rPr sz="1900" b="1" dirty="0">
                <a:latin typeface="Arial" panose="020B0604020202020204" pitchFamily="34" charset="0"/>
                <a:cs typeface="Arial" panose="020B0604020202020204" pitchFamily="34" charset="0"/>
              </a:rPr>
              <a:t>Lined writing paper or large chart paper for the class letter option</a:t>
            </a:r>
          </a:p>
        </p:txBody>
      </p:sp>
      <p:sp>
        <p:nvSpPr>
          <p:cNvPr id="35" name="object 35"/>
          <p:cNvSpPr txBox="1"/>
          <p:nvPr/>
        </p:nvSpPr>
        <p:spPr>
          <a:xfrm>
            <a:off x="14224213" y="8072370"/>
            <a:ext cx="4934585" cy="2305050"/>
          </a:xfrm>
          <a:prstGeom prst="rect">
            <a:avLst/>
          </a:prstGeom>
        </p:spPr>
        <p:txBody>
          <a:bodyPr vert="horz" wrap="square" lIns="0" tIns="12065" rIns="0" bIns="0" rtlCol="0">
            <a:spAutoFit/>
          </a:bodyPr>
          <a:lstStyle/>
          <a:p>
            <a:pPr marL="12700">
              <a:lnSpc>
                <a:spcPct val="100000"/>
              </a:lnSpc>
              <a:spcBef>
                <a:spcPts val="95"/>
              </a:spcBef>
            </a:pPr>
            <a:r>
              <a:rPr sz="3550" dirty="0">
                <a:solidFill>
                  <a:srgbClr val="222222"/>
                </a:solidFill>
                <a:latin typeface="Arial" panose="020B0604020202020204" pitchFamily="34" charset="0"/>
                <a:cs typeface="Arial" panose="020B0604020202020204" pitchFamily="34" charset="0"/>
              </a:rPr>
              <a:t>Background information:</a:t>
            </a:r>
            <a:endParaRPr sz="3550" dirty="0">
              <a:latin typeface="Arial" panose="020B0604020202020204" pitchFamily="34" charset="0"/>
              <a:cs typeface="Arial" panose="020B0604020202020204" pitchFamily="34" charset="0"/>
            </a:endParaRPr>
          </a:p>
          <a:p>
            <a:pPr marL="12700" marR="5080">
              <a:lnSpc>
                <a:spcPct val="100000"/>
              </a:lnSpc>
              <a:spcBef>
                <a:spcPts val="35"/>
              </a:spcBef>
            </a:pPr>
            <a:r>
              <a:rPr sz="1900" dirty="0">
                <a:latin typeface="Arial" panose="020B0604020202020204" pitchFamily="34" charset="0"/>
                <a:cs typeface="Arial" panose="020B0604020202020204" pitchFamily="34" charset="0"/>
              </a:rPr>
              <a:t>This assignment is an opportunity for the students to use the writing prompts on the LPRC for Kids website to complete a letter writing (and sending!) activity. This supports reflection and discussion of human impacts and conservation solutions or actions.</a:t>
            </a:r>
          </a:p>
        </p:txBody>
      </p:sp>
      <p:grpSp>
        <p:nvGrpSpPr>
          <p:cNvPr id="37" name="Group 36">
            <a:extLst>
              <a:ext uri="{FF2B5EF4-FFF2-40B4-BE49-F238E27FC236}">
                <a16:creationId xmlns:a16="http://schemas.microsoft.com/office/drawing/2014/main" id="{DB58D831-39DC-352A-5B54-2A9D783E6418}"/>
              </a:ext>
            </a:extLst>
          </p:cNvPr>
          <p:cNvGrpSpPr/>
          <p:nvPr/>
        </p:nvGrpSpPr>
        <p:grpSpPr>
          <a:xfrm>
            <a:off x="937980" y="0"/>
            <a:ext cx="2879090" cy="3634740"/>
            <a:chOff x="937980" y="0"/>
            <a:chExt cx="2879090" cy="3634740"/>
          </a:xfrm>
        </p:grpSpPr>
        <p:sp>
          <p:nvSpPr>
            <p:cNvPr id="38" name="object 18">
              <a:extLst>
                <a:ext uri="{FF2B5EF4-FFF2-40B4-BE49-F238E27FC236}">
                  <a16:creationId xmlns:a16="http://schemas.microsoft.com/office/drawing/2014/main" id="{549BDE76-6C91-D0C4-C062-B9DB46B3DF5C}"/>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p>
          </p:txBody>
        </p:sp>
        <p:sp>
          <p:nvSpPr>
            <p:cNvPr id="39" name="object 20">
              <a:extLst>
                <a:ext uri="{FF2B5EF4-FFF2-40B4-BE49-F238E27FC236}">
                  <a16:creationId xmlns:a16="http://schemas.microsoft.com/office/drawing/2014/main" id="{79CBECB8-57C7-1A82-6DE5-39E3E37A1199}"/>
                </a:ext>
              </a:extLst>
            </p:cNvPr>
            <p:cNvSpPr txBox="1"/>
            <p:nvPr/>
          </p:nvSpPr>
          <p:spPr>
            <a:xfrm>
              <a:off x="937980" y="414038"/>
              <a:ext cx="2870008" cy="1514774"/>
            </a:xfrm>
            <a:prstGeom prst="rect">
              <a:avLst/>
            </a:prstGeom>
          </p:spPr>
          <p:txBody>
            <a:bodyPr vert="horz" wrap="square" lIns="0" tIns="229870" rIns="0" bIns="0" rtlCol="0">
              <a:spAutoFit/>
            </a:bodyPr>
            <a:lstStyle/>
            <a:p>
              <a:pPr marR="5080" algn="ctr">
                <a:lnSpc>
                  <a:spcPts val="5000"/>
                </a:lnSpc>
              </a:pPr>
              <a:r>
                <a:rPr sz="4000" dirty="0">
                  <a:solidFill>
                    <a:srgbClr val="222222"/>
                  </a:solidFill>
                  <a:latin typeface="Arial" panose="020B0604020202020204" pitchFamily="34" charset="0"/>
                  <a:cs typeface="Arial" panose="020B0604020202020204" pitchFamily="34" charset="0"/>
                </a:rPr>
                <a:t>LESSON PLAN</a:t>
              </a:r>
              <a:endParaRPr sz="4000" dirty="0">
                <a:latin typeface="Arial" panose="020B0604020202020204" pitchFamily="34" charset="0"/>
                <a:cs typeface="Arial" panose="020B0604020202020204" pitchFamily="34" charset="0"/>
              </a:endParaRPr>
            </a:p>
          </p:txBody>
        </p:sp>
        <p:sp>
          <p:nvSpPr>
            <p:cNvPr id="40" name="object 21">
              <a:extLst>
                <a:ext uri="{FF2B5EF4-FFF2-40B4-BE49-F238E27FC236}">
                  <a16:creationId xmlns:a16="http://schemas.microsoft.com/office/drawing/2014/main" id="{A82E8635-E1CD-50F9-ECDE-03E414D1D774}"/>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8</a:t>
              </a:r>
              <a:endParaRPr sz="11950" dirty="0">
                <a:latin typeface="Arial" panose="020B0604020202020204" pitchFamily="34" charset="0"/>
                <a:cs typeface="Arial" panose="020B0604020202020204" pitchFamily="34" charset="0"/>
              </a:endParaRPr>
            </a:p>
          </p:txBody>
        </p:sp>
      </p:grpSp>
      <p:pic>
        <p:nvPicPr>
          <p:cNvPr id="41" name="Picture 40" descr="A yellow spiral on a black background&#10;&#10;Description automatically generated">
            <a:extLst>
              <a:ext uri="{FF2B5EF4-FFF2-40B4-BE49-F238E27FC236}">
                <a16:creationId xmlns:a16="http://schemas.microsoft.com/office/drawing/2014/main" id="{A9913456-7890-46BB-598C-EE7EB4EF7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4450" y="4904354"/>
            <a:ext cx="3380800" cy="781879"/>
          </a:xfrm>
          <a:prstGeom prst="rect">
            <a:avLst/>
          </a:prstGeom>
        </p:spPr>
      </p:pic>
      <p:pic>
        <p:nvPicPr>
          <p:cNvPr id="47" name="Picture 46" descr="A black background with white text&#10;&#10;Description automatically generated">
            <a:extLst>
              <a:ext uri="{FF2B5EF4-FFF2-40B4-BE49-F238E27FC236}">
                <a16:creationId xmlns:a16="http://schemas.microsoft.com/office/drawing/2014/main" id="{94C4BAF9-C62E-622E-BC87-AC03F4231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728" y="1214800"/>
            <a:ext cx="7772400" cy="3550737"/>
          </a:xfrm>
          <a:prstGeom prst="rect">
            <a:avLst/>
          </a:prstGeom>
        </p:spPr>
      </p:pic>
      <p:sp>
        <p:nvSpPr>
          <p:cNvPr id="48" name="object 31">
            <a:extLst>
              <a:ext uri="{FF2B5EF4-FFF2-40B4-BE49-F238E27FC236}">
                <a16:creationId xmlns:a16="http://schemas.microsoft.com/office/drawing/2014/main" id="{68A7ED00-A7EF-6DEA-FDE6-D5CB48198ABB}"/>
              </a:ext>
            </a:extLst>
          </p:cNvPr>
          <p:cNvSpPr txBox="1"/>
          <p:nvPr/>
        </p:nvSpPr>
        <p:spPr>
          <a:xfrm>
            <a:off x="937980" y="4557421"/>
            <a:ext cx="2676525" cy="316230"/>
          </a:xfrm>
          <a:prstGeom prst="rect">
            <a:avLst/>
          </a:prstGeom>
        </p:spPr>
        <p:txBody>
          <a:bodyPr vert="horz" wrap="square" lIns="0" tIns="13335" rIns="0" bIns="0" rtlCol="0">
            <a:spAutoFit/>
          </a:bodyPr>
          <a:lstStyle/>
          <a:p>
            <a:pPr marL="12700">
              <a:lnSpc>
                <a:spcPct val="100000"/>
              </a:lnSpc>
              <a:spcBef>
                <a:spcPts val="105"/>
              </a:spcBef>
            </a:pPr>
            <a:r>
              <a:rPr sz="1900" dirty="0">
                <a:latin typeface="Arial MT"/>
                <a:cs typeface="Arial MT"/>
              </a:rPr>
              <a:t>Grade levels: four to six</a:t>
            </a:r>
          </a:p>
        </p:txBody>
      </p:sp>
      <p:pic>
        <p:nvPicPr>
          <p:cNvPr id="2" name="Picture 1" descr="A logo of a panda&#10;&#10;Description automatically generated">
            <a:extLst>
              <a:ext uri="{FF2B5EF4-FFF2-40B4-BE49-F238E27FC236}">
                <a16:creationId xmlns:a16="http://schemas.microsoft.com/office/drawing/2014/main" id="{5D52E4A6-B1C0-169F-3E8A-8013DCCE4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4889" y="1462482"/>
            <a:ext cx="4882515" cy="7830029"/>
          </a:xfrm>
          <a:prstGeom prst="rect">
            <a:avLst/>
          </a:prstGeom>
        </p:spPr>
        <p:txBody>
          <a:bodyPr vert="horz" wrap="square" lIns="0" tIns="0" rIns="0" bIns="0" rtlCol="0">
            <a:spAutoFit/>
          </a:bodyPr>
          <a:lstStyle/>
          <a:p>
            <a:pPr marL="12700" algn="l">
              <a:lnSpc>
                <a:spcPts val="5580"/>
              </a:lnSpc>
            </a:pPr>
            <a:r>
              <a:rPr lang="en-CA" sz="5900" b="1" dirty="0">
                <a:solidFill>
                  <a:srgbClr val="2E3092"/>
                </a:solidFill>
                <a:latin typeface="Arial" panose="020B0604020202020204" pitchFamily="34" charset="0"/>
                <a:cs typeface="Arial" panose="020B0604020202020204" pitchFamily="34" charset="0"/>
              </a:rPr>
              <a:t>Extension activities</a:t>
            </a:r>
            <a:endParaRPr sz="5900" dirty="0">
              <a:latin typeface="Arial" panose="020B0604020202020204" pitchFamily="34" charset="0"/>
              <a:cs typeface="Arial" panose="020B0604020202020204" pitchFamily="34" charset="0"/>
            </a:endParaRPr>
          </a:p>
          <a:p>
            <a:pPr marL="248285">
              <a:lnSpc>
                <a:spcPct val="100000"/>
              </a:lnSpc>
              <a:spcBef>
                <a:spcPts val="1190"/>
              </a:spcBef>
            </a:pPr>
            <a:r>
              <a:rPr sz="2450" b="1" dirty="0">
                <a:solidFill>
                  <a:srgbClr val="222222"/>
                </a:solidFill>
                <a:latin typeface="Arial" panose="020B0604020202020204" pitchFamily="34" charset="0"/>
                <a:cs typeface="Arial" panose="020B0604020202020204" pitchFamily="34" charset="0"/>
              </a:rPr>
              <a:t>Mail the letters</a:t>
            </a:r>
            <a:endParaRPr sz="2450" b="1" dirty="0">
              <a:latin typeface="Arial" panose="020B0604020202020204" pitchFamily="34" charset="0"/>
              <a:cs typeface="Arial" panose="020B0604020202020204" pitchFamily="34" charset="0"/>
            </a:endParaRPr>
          </a:p>
          <a:p>
            <a:pPr marL="577850" marR="549910">
              <a:lnSpc>
                <a:spcPct val="100000"/>
              </a:lnSpc>
              <a:spcBef>
                <a:spcPts val="259"/>
              </a:spcBef>
            </a:pPr>
            <a:r>
              <a:rPr sz="1900" dirty="0">
                <a:latin typeface="Arial" panose="020B0604020202020204" pitchFamily="34" charset="0"/>
                <a:cs typeface="Arial" panose="020B0604020202020204" pitchFamily="34" charset="0"/>
              </a:rPr>
              <a:t>If your school is within walking distance from a mailbox, take the students to mail their letters.</a:t>
            </a:r>
          </a:p>
          <a:p>
            <a:pPr marL="248285">
              <a:lnSpc>
                <a:spcPct val="100000"/>
              </a:lnSpc>
              <a:spcBef>
                <a:spcPts val="1240"/>
              </a:spcBef>
            </a:pPr>
            <a:r>
              <a:rPr sz="2450" b="1" dirty="0">
                <a:solidFill>
                  <a:srgbClr val="222222"/>
                </a:solidFill>
                <a:latin typeface="Arial" panose="020B0604020202020204" pitchFamily="34" charset="0"/>
                <a:cs typeface="Arial" panose="020B0604020202020204" pitchFamily="34" charset="0"/>
              </a:rPr>
              <a:t>Follow the story</a:t>
            </a:r>
            <a:endParaRPr sz="2450" b="1" dirty="0">
              <a:latin typeface="Arial" panose="020B0604020202020204" pitchFamily="34" charset="0"/>
              <a:cs typeface="Arial" panose="020B0604020202020204" pitchFamily="34" charset="0"/>
            </a:endParaRPr>
          </a:p>
          <a:p>
            <a:pPr marL="577850" marR="177800" algn="l">
              <a:lnSpc>
                <a:spcPct val="100000"/>
              </a:lnSpc>
              <a:spcBef>
                <a:spcPts val="254"/>
              </a:spcBef>
            </a:pPr>
            <a:r>
              <a:rPr sz="1900" dirty="0">
                <a:latin typeface="Arial" panose="020B0604020202020204" pitchFamily="34" charset="0"/>
                <a:cs typeface="Arial" panose="020B0604020202020204" pitchFamily="34" charset="0"/>
              </a:rPr>
              <a:t>Students keep track of whether they receive a response to their letter. If a reply arrives, the class can:</a:t>
            </a:r>
          </a:p>
          <a:p>
            <a:pPr marL="862330" indent="-284480" algn="l">
              <a:lnSpc>
                <a:spcPct val="100000"/>
              </a:lnSpc>
              <a:spcBef>
                <a:spcPts val="730"/>
              </a:spcBef>
              <a:buChar char="•"/>
              <a:tabLst>
                <a:tab pos="862330" algn="l"/>
              </a:tabLst>
            </a:pPr>
            <a:r>
              <a:rPr sz="1900" dirty="0">
                <a:latin typeface="Arial" panose="020B0604020202020204" pitchFamily="34" charset="0"/>
                <a:cs typeface="Arial" panose="020B0604020202020204" pitchFamily="34" charset="0"/>
              </a:rPr>
              <a:t>read it together</a:t>
            </a:r>
          </a:p>
          <a:p>
            <a:pPr marL="862330" indent="-284480" algn="l">
              <a:lnSpc>
                <a:spcPct val="100000"/>
              </a:lnSpc>
              <a:spcBef>
                <a:spcPts val="365"/>
              </a:spcBef>
              <a:buChar char="•"/>
              <a:tabLst>
                <a:tab pos="862330" algn="l"/>
              </a:tabLst>
            </a:pPr>
            <a:r>
              <a:rPr sz="1900" dirty="0">
                <a:latin typeface="Arial" panose="020B0604020202020204" pitchFamily="34" charset="0"/>
                <a:cs typeface="Arial" panose="020B0604020202020204" pitchFamily="34" charset="0"/>
              </a:rPr>
              <a:t>discuss what the response means</a:t>
            </a:r>
          </a:p>
          <a:p>
            <a:pPr marL="860425" marR="132715" indent="-283210" algn="l">
              <a:lnSpc>
                <a:spcPct val="100000"/>
              </a:lnSpc>
              <a:spcBef>
                <a:spcPts val="370"/>
              </a:spcBef>
              <a:buChar char="•"/>
              <a:tabLst>
                <a:tab pos="860425" algn="l"/>
              </a:tabLst>
            </a:pPr>
            <a:r>
              <a:rPr sz="1900" dirty="0">
                <a:latin typeface="Arial" panose="020B0604020202020204" pitchFamily="34" charset="0"/>
                <a:cs typeface="Arial" panose="020B0604020202020204" pitchFamily="34" charset="0"/>
              </a:rPr>
              <a:t>reflect on how communication can influence decisions about wildlife protection</a:t>
            </a:r>
          </a:p>
          <a:p>
            <a:pPr marL="577850" marR="213995" algn="l">
              <a:lnSpc>
                <a:spcPct val="100000"/>
              </a:lnSpc>
              <a:spcBef>
                <a:spcPts val="725"/>
              </a:spcBef>
            </a:pPr>
            <a:r>
              <a:rPr sz="1900" dirty="0">
                <a:latin typeface="Arial" panose="020B0604020202020204" pitchFamily="34" charset="0"/>
                <a:cs typeface="Arial" panose="020B0604020202020204" pitchFamily="34" charset="0"/>
              </a:rPr>
              <a:t>Even if no reply comes, students can discuss why speaking up for wildlife is still important. By writing to a</a:t>
            </a:r>
          </a:p>
          <a:p>
            <a:pPr marL="577850" marR="5080" algn="l">
              <a:lnSpc>
                <a:spcPts val="2280"/>
              </a:lnSpc>
              <a:spcBef>
                <a:spcPts val="65"/>
              </a:spcBef>
            </a:pPr>
            <a:r>
              <a:rPr sz="1900" dirty="0">
                <a:latin typeface="Arial" panose="020B0604020202020204" pitchFamily="34" charset="0"/>
                <a:cs typeface="Arial" panose="020B0604020202020204" pitchFamily="34" charset="0"/>
              </a:rPr>
              <a:t>variety of audiences, hopefully at least one organization and individual will respond.</a:t>
            </a:r>
          </a:p>
        </p:txBody>
      </p:sp>
      <p:sp>
        <p:nvSpPr>
          <p:cNvPr id="5" name="object 5"/>
          <p:cNvSpPr txBox="1"/>
          <p:nvPr/>
        </p:nvSpPr>
        <p:spPr>
          <a:xfrm>
            <a:off x="7662602" y="1127133"/>
            <a:ext cx="4882514" cy="1787028"/>
          </a:xfrm>
          <a:prstGeom prst="rect">
            <a:avLst/>
          </a:prstGeom>
        </p:spPr>
        <p:txBody>
          <a:bodyPr vert="horz" wrap="square" lIns="0" tIns="17145" rIns="0" bIns="0" rtlCol="0">
            <a:spAutoFit/>
          </a:bodyPr>
          <a:lstStyle/>
          <a:p>
            <a:pPr algn="l">
              <a:lnSpc>
                <a:spcPts val="4600"/>
              </a:lnSpc>
            </a:pPr>
            <a:r>
              <a:rPr lang="en-CA" sz="4800" b="1" dirty="0">
                <a:solidFill>
                  <a:srgbClr val="D81B53"/>
                </a:solidFill>
                <a:effectLst/>
                <a:latin typeface="Arial" panose="020B0604020202020204" pitchFamily="34" charset="0"/>
                <a:cs typeface="Arial" panose="020B0604020202020204" pitchFamily="34" charset="0"/>
              </a:rPr>
              <a:t>Celebrate the completion of all the missions!</a:t>
            </a:r>
          </a:p>
        </p:txBody>
      </p:sp>
      <p:sp>
        <p:nvSpPr>
          <p:cNvPr id="6" name="object 6"/>
          <p:cNvSpPr txBox="1"/>
          <p:nvPr/>
        </p:nvSpPr>
        <p:spPr>
          <a:xfrm>
            <a:off x="7642916" y="2914161"/>
            <a:ext cx="4902200" cy="7355219"/>
          </a:xfrm>
          <a:prstGeom prst="rect">
            <a:avLst/>
          </a:prstGeom>
        </p:spPr>
        <p:txBody>
          <a:bodyPr vert="horz" wrap="square" lIns="0" tIns="136525" rIns="0" bIns="0" rtlCol="0">
            <a:spAutoFit/>
          </a:bodyPr>
          <a:lstStyle/>
          <a:p>
            <a:pPr marL="577850" marR="298450">
              <a:lnSpc>
                <a:spcPct val="100000"/>
              </a:lnSpc>
              <a:spcBef>
                <a:spcPts val="305"/>
              </a:spcBef>
            </a:pPr>
            <a:r>
              <a:rPr sz="1900" dirty="0">
                <a:latin typeface="Arial" panose="020B0604020202020204" pitchFamily="34" charset="0"/>
                <a:cs typeface="Arial" panose="020B0604020202020204" pitchFamily="34" charset="0"/>
              </a:rPr>
              <a:t>Your class can now collect up all of their mission cards and staple them together to create a small book.</a:t>
            </a:r>
          </a:p>
          <a:p>
            <a:pPr marL="577850" marR="44450">
              <a:lnSpc>
                <a:spcPts val="2280"/>
              </a:lnSpc>
              <a:spcBef>
                <a:spcPts val="65"/>
              </a:spcBef>
            </a:pPr>
            <a:r>
              <a:rPr sz="1900" dirty="0">
                <a:latin typeface="Arial" panose="020B0604020202020204" pitchFamily="34" charset="0"/>
                <a:cs typeface="Arial" panose="020B0604020202020204" pitchFamily="34" charset="0"/>
              </a:rPr>
              <a:t>Working with your class, consider planning a small celebration to recognize all the time and effort they have committed to helping wildlife in Canada. As celebrations with students usually involve snacks, this might be</a:t>
            </a:r>
          </a:p>
          <a:p>
            <a:pPr marL="577850">
              <a:lnSpc>
                <a:spcPts val="2175"/>
              </a:lnSpc>
              <a:spcAft>
                <a:spcPts val="600"/>
              </a:spcAft>
            </a:pPr>
            <a:r>
              <a:rPr sz="1900" dirty="0">
                <a:latin typeface="Arial" panose="020B0604020202020204" pitchFamily="34" charset="0"/>
                <a:cs typeface="Arial" panose="020B0604020202020204" pitchFamily="34" charset="0"/>
              </a:rPr>
              <a:t>a good time for sharing some food</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together.</a:t>
            </a:r>
          </a:p>
          <a:p>
            <a:pPr marL="17463" marR="5080">
              <a:lnSpc>
                <a:spcPct val="100000"/>
              </a:lnSpc>
              <a:spcBef>
                <a:spcPts val="1345"/>
              </a:spcBef>
              <a:spcAft>
                <a:spcPts val="600"/>
              </a:spcAft>
            </a:pPr>
            <a:r>
              <a:rPr sz="2800" b="1" dirty="0">
                <a:solidFill>
                  <a:srgbClr val="047390"/>
                </a:solidFill>
                <a:latin typeface="Arial" panose="020B0604020202020204" pitchFamily="34" charset="0"/>
                <a:cs typeface="Arial" panose="020B0604020202020204" pitchFamily="34" charset="0"/>
              </a:rPr>
              <a:t>End</a:t>
            </a:r>
            <a:r>
              <a:rPr lang="en-CA" sz="2800" b="1" dirty="0">
                <a:solidFill>
                  <a:srgbClr val="047390"/>
                </a:solidFill>
                <a:latin typeface="Arial" panose="020B0604020202020204" pitchFamily="34" charset="0"/>
                <a:cs typeface="Arial" panose="020B0604020202020204" pitchFamily="34" charset="0"/>
              </a:rPr>
              <a:t>-</a:t>
            </a:r>
            <a:r>
              <a:rPr sz="2800" b="1" dirty="0">
                <a:solidFill>
                  <a:srgbClr val="047390"/>
                </a:solidFill>
                <a:latin typeface="Arial" panose="020B0604020202020204" pitchFamily="34" charset="0"/>
                <a:cs typeface="Arial" panose="020B0604020202020204" pitchFamily="34" charset="0"/>
              </a:rPr>
              <a:t>of</a:t>
            </a:r>
            <a:r>
              <a:rPr lang="en-CA" sz="2800" b="1" dirty="0">
                <a:solidFill>
                  <a:srgbClr val="047390"/>
                </a:solidFill>
                <a:latin typeface="Arial" panose="020B0604020202020204" pitchFamily="34" charset="0"/>
                <a:cs typeface="Arial" panose="020B0604020202020204" pitchFamily="34" charset="0"/>
              </a:rPr>
              <a:t>-</a:t>
            </a:r>
            <a:r>
              <a:rPr sz="2800" b="1">
                <a:solidFill>
                  <a:srgbClr val="047390"/>
                </a:solidFill>
                <a:latin typeface="Arial" panose="020B0604020202020204" pitchFamily="34" charset="0"/>
                <a:cs typeface="Arial" panose="020B0604020202020204" pitchFamily="34" charset="0"/>
              </a:rPr>
              <a:t>missions </a:t>
            </a:r>
            <a:r>
              <a:rPr sz="2800" b="1" dirty="0">
                <a:solidFill>
                  <a:srgbClr val="047390"/>
                </a:solidFill>
                <a:latin typeface="Arial" panose="020B0604020202020204" pitchFamily="34" charset="0"/>
                <a:cs typeface="Arial" panose="020B0604020202020204" pitchFamily="34" charset="0"/>
              </a:rPr>
              <a:t>mini</a:t>
            </a:r>
            <a:r>
              <a:rPr lang="en-CA" sz="2800" b="1" dirty="0">
                <a:solidFill>
                  <a:srgbClr val="047390"/>
                </a:solidFill>
                <a:latin typeface="Arial" panose="020B0604020202020204" pitchFamily="34" charset="0"/>
                <a:cs typeface="Arial" panose="020B0604020202020204" pitchFamily="34" charset="0"/>
              </a:rPr>
              <a:t> </a:t>
            </a:r>
            <a:r>
              <a:rPr sz="2800" b="1" dirty="0">
                <a:solidFill>
                  <a:srgbClr val="047390"/>
                </a:solidFill>
                <a:latin typeface="Arial" panose="020B0604020202020204" pitchFamily="34" charset="0"/>
                <a:cs typeface="Arial" panose="020B0604020202020204" pitchFamily="34" charset="0"/>
              </a:rPr>
              <a:t>celebration (approximately 15 minutes)</a:t>
            </a:r>
            <a:endParaRPr sz="2800" b="1" dirty="0">
              <a:latin typeface="Arial" panose="020B0604020202020204" pitchFamily="34" charset="0"/>
              <a:cs typeface="Arial" panose="020B0604020202020204" pitchFamily="34" charset="0"/>
            </a:endParaRPr>
          </a:p>
          <a:p>
            <a:pPr marL="474345" indent="-245745">
              <a:lnSpc>
                <a:spcPct val="100000"/>
              </a:lnSpc>
              <a:spcBef>
                <a:spcPts val="650"/>
              </a:spcBef>
              <a:buAutoNum type="arabicPeriod"/>
              <a:tabLst>
                <a:tab pos="474345" algn="l"/>
              </a:tabLst>
            </a:pPr>
            <a:r>
              <a:rPr sz="2400" b="1" dirty="0">
                <a:solidFill>
                  <a:srgbClr val="222222"/>
                </a:solidFill>
                <a:latin typeface="Arial" panose="020B0604020202020204" pitchFamily="34" charset="0"/>
                <a:cs typeface="Arial" panose="020B0604020202020204" pitchFamily="34" charset="0"/>
              </a:rPr>
              <a:t>Quick reflection circle (5–7 minutes)</a:t>
            </a:r>
            <a:endParaRPr sz="2400" b="1" dirty="0">
              <a:latin typeface="Arial" panose="020B0604020202020204" pitchFamily="34" charset="0"/>
              <a:cs typeface="Arial" panose="020B0604020202020204" pitchFamily="34" charset="0"/>
            </a:endParaRPr>
          </a:p>
          <a:p>
            <a:pPr marL="860425" lvl="1" indent="-282575">
              <a:lnSpc>
                <a:spcPct val="100000"/>
              </a:lnSpc>
              <a:spcBef>
                <a:spcPts val="254"/>
              </a:spcBef>
              <a:buChar char="•"/>
              <a:tabLst>
                <a:tab pos="860425" algn="l"/>
              </a:tabLst>
            </a:pPr>
            <a:r>
              <a:rPr sz="1900" dirty="0">
                <a:latin typeface="Arial" panose="020B0604020202020204" pitchFamily="34" charset="0"/>
                <a:cs typeface="Arial" panose="020B0604020202020204" pitchFamily="34" charset="0"/>
              </a:rPr>
              <a:t>Students sit in a circle.</a:t>
            </a:r>
          </a:p>
          <a:p>
            <a:pPr marL="860425" marR="311150" lvl="1" indent="-283210">
              <a:lnSpc>
                <a:spcPct val="100000"/>
              </a:lnSpc>
              <a:spcBef>
                <a:spcPts val="370"/>
              </a:spcBef>
              <a:buChar char="•"/>
              <a:tabLst>
                <a:tab pos="860425" algn="l"/>
              </a:tabLst>
            </a:pPr>
            <a:r>
              <a:rPr sz="1900" dirty="0">
                <a:latin typeface="Arial" panose="020B0604020202020204" pitchFamily="34" charset="0"/>
                <a:cs typeface="Arial" panose="020B0604020202020204" pitchFamily="34" charset="0"/>
              </a:rPr>
              <a:t>Go around, with each student sharing one thing they learned or one favorite moment from the missions.</a:t>
            </a:r>
          </a:p>
        </p:txBody>
      </p:sp>
      <p:sp>
        <p:nvSpPr>
          <p:cNvPr id="7" name="object 7"/>
          <p:cNvSpPr txBox="1"/>
          <p:nvPr/>
        </p:nvSpPr>
        <p:spPr>
          <a:xfrm>
            <a:off x="14458941" y="1462482"/>
            <a:ext cx="4700270" cy="8806898"/>
          </a:xfrm>
          <a:prstGeom prst="rect">
            <a:avLst/>
          </a:prstGeom>
        </p:spPr>
        <p:txBody>
          <a:bodyPr vert="horz" wrap="square" lIns="0" tIns="12065" rIns="0" bIns="0" rtlCol="0">
            <a:spAutoFit/>
          </a:bodyPr>
          <a:lstStyle/>
          <a:p>
            <a:pPr marL="624840" marR="186055" indent="-283210">
              <a:lnSpc>
                <a:spcPct val="100000"/>
              </a:lnSpc>
              <a:spcBef>
                <a:spcPts val="95"/>
              </a:spcBef>
              <a:buChar char="•"/>
              <a:tabLst>
                <a:tab pos="624840" algn="l"/>
              </a:tabLst>
            </a:pPr>
            <a:r>
              <a:rPr sz="1900" dirty="0">
                <a:latin typeface="Arial" panose="020B0604020202020204" pitchFamily="34" charset="0"/>
                <a:cs typeface="Arial" panose="020B0604020202020204" pitchFamily="34" charset="0"/>
              </a:rPr>
              <a:t>Optional prompt: “If you could tell a friend about one thing you did in these missions, what would it be?”</a:t>
            </a:r>
          </a:p>
          <a:p>
            <a:pPr marL="299085" indent="-286385">
              <a:lnSpc>
                <a:spcPct val="100000"/>
              </a:lnSpc>
              <a:spcBef>
                <a:spcPts val="1240"/>
              </a:spcBef>
              <a:buAutoNum type="arabicPeriod" startAt="2"/>
              <a:tabLst>
                <a:tab pos="299085" algn="l"/>
              </a:tabLst>
            </a:pPr>
            <a:r>
              <a:rPr sz="2400" b="1" dirty="0">
                <a:solidFill>
                  <a:srgbClr val="222222"/>
                </a:solidFill>
                <a:latin typeface="Arial" panose="020B0604020202020204" pitchFamily="34" charset="0"/>
                <a:cs typeface="Arial" panose="020B0604020202020204" pitchFamily="34" charset="0"/>
              </a:rPr>
              <a:t>Class pledge highlight (5 minutes)</a:t>
            </a:r>
            <a:endParaRPr sz="2400" b="1" dirty="0">
              <a:latin typeface="Arial" panose="020B0604020202020204" pitchFamily="34" charset="0"/>
              <a:cs typeface="Arial" panose="020B0604020202020204" pitchFamily="34" charset="0"/>
            </a:endParaRPr>
          </a:p>
          <a:p>
            <a:pPr marL="624840" marR="710565" lvl="1" indent="-283210">
              <a:lnSpc>
                <a:spcPct val="100000"/>
              </a:lnSpc>
              <a:spcBef>
                <a:spcPts val="259"/>
              </a:spcBef>
              <a:buChar char="•"/>
              <a:tabLst>
                <a:tab pos="624840" algn="l"/>
              </a:tabLst>
            </a:pPr>
            <a:r>
              <a:rPr sz="1900" dirty="0">
                <a:latin typeface="Arial" panose="020B0604020202020204" pitchFamily="34" charset="0"/>
                <a:cs typeface="Arial" panose="020B0604020202020204" pitchFamily="34" charset="0"/>
              </a:rPr>
              <a:t>Refer to the class pledge from Lesson 7.</a:t>
            </a:r>
          </a:p>
          <a:p>
            <a:pPr marL="624840" marR="224790" lvl="1" indent="-283210">
              <a:lnSpc>
                <a:spcPct val="100000"/>
              </a:lnSpc>
              <a:spcBef>
                <a:spcPts val="360"/>
              </a:spcBef>
              <a:buChar char="•"/>
              <a:tabLst>
                <a:tab pos="624840" algn="l"/>
              </a:tabLst>
            </a:pPr>
            <a:r>
              <a:rPr sz="1900" dirty="0">
                <a:latin typeface="Arial" panose="020B0604020202020204" pitchFamily="34" charset="0"/>
                <a:cs typeface="Arial" panose="020B0604020202020204" pitchFamily="34" charset="0"/>
              </a:rPr>
              <a:t>Students give a quick thumbs up or hand raise if they agree to keep caring for wildlife.</a:t>
            </a:r>
          </a:p>
          <a:p>
            <a:pPr marL="624840" marR="198120" lvl="1" indent="-283210">
              <a:lnSpc>
                <a:spcPct val="100000"/>
              </a:lnSpc>
              <a:spcBef>
                <a:spcPts val="360"/>
              </a:spcBef>
              <a:buChar char="•"/>
              <a:tabLst>
                <a:tab pos="624840" algn="l"/>
              </a:tabLst>
            </a:pPr>
            <a:r>
              <a:rPr sz="1900" dirty="0">
                <a:latin typeface="Arial" panose="020B0604020202020204" pitchFamily="34" charset="0"/>
                <a:cs typeface="Arial" panose="020B0604020202020204" pitchFamily="34" charset="0"/>
              </a:rPr>
              <a:t>Optional: Take a photo of the pledge as a keepsake and add it to their mission book.</a:t>
            </a:r>
          </a:p>
          <a:p>
            <a:pPr marL="304165" indent="-291465">
              <a:lnSpc>
                <a:spcPct val="100000"/>
              </a:lnSpc>
              <a:spcBef>
                <a:spcPts val="1240"/>
              </a:spcBef>
              <a:buAutoNum type="arabicPeriod" startAt="2"/>
              <a:tabLst>
                <a:tab pos="304165" algn="l"/>
              </a:tabLst>
            </a:pPr>
            <a:r>
              <a:rPr sz="2400" b="1" dirty="0">
                <a:solidFill>
                  <a:srgbClr val="222222"/>
                </a:solidFill>
                <a:latin typeface="Arial" panose="020B0604020202020204" pitchFamily="34" charset="0"/>
                <a:cs typeface="Arial" panose="020B0604020202020204" pitchFamily="34" charset="0"/>
              </a:rPr>
              <a:t>Celebration (3–5 minutes)</a:t>
            </a:r>
            <a:endParaRPr sz="2400" b="1" dirty="0">
              <a:latin typeface="Arial" panose="020B0604020202020204" pitchFamily="34" charset="0"/>
              <a:cs typeface="Arial" panose="020B0604020202020204" pitchFamily="34" charset="0"/>
            </a:endParaRPr>
          </a:p>
          <a:p>
            <a:pPr marL="624840" marR="19050" lvl="1" indent="-283210">
              <a:lnSpc>
                <a:spcPct val="100000"/>
              </a:lnSpc>
              <a:spcBef>
                <a:spcPts val="254"/>
              </a:spcBef>
              <a:buChar char="•"/>
              <a:tabLst>
                <a:tab pos="624840" algn="l"/>
              </a:tabLst>
            </a:pPr>
            <a:r>
              <a:rPr sz="1900" dirty="0">
                <a:latin typeface="Arial" panose="020B0604020202020204" pitchFamily="34" charset="0"/>
                <a:cs typeface="Arial" panose="020B0604020202020204" pitchFamily="34" charset="0"/>
              </a:rPr>
              <a:t>Give a small reward or treat (sticker, animal cracker or just a cheer).</a:t>
            </a:r>
          </a:p>
          <a:p>
            <a:pPr marL="624840" marR="133985" lvl="1" indent="-283210">
              <a:lnSpc>
                <a:spcPct val="100000"/>
              </a:lnSpc>
              <a:spcBef>
                <a:spcPts val="365"/>
              </a:spcBef>
              <a:buChar char="•"/>
              <a:tabLst>
                <a:tab pos="624840" algn="l"/>
              </a:tabLst>
            </a:pPr>
            <a:r>
              <a:rPr sz="1900" dirty="0">
                <a:latin typeface="Arial" panose="020B0604020202020204" pitchFamily="34" charset="0"/>
                <a:cs typeface="Arial" panose="020B0604020202020204" pitchFamily="34" charset="0"/>
              </a:rPr>
              <a:t>The cheer could be a simple “Three cheers for wildlife!” Ask your class for suggestions!</a:t>
            </a:r>
          </a:p>
          <a:p>
            <a:pPr marL="624840" marR="580390" lvl="1" indent="-283210">
              <a:lnSpc>
                <a:spcPct val="100000"/>
              </a:lnSpc>
              <a:spcBef>
                <a:spcPts val="359"/>
              </a:spcBef>
              <a:buChar char="•"/>
              <a:tabLst>
                <a:tab pos="624840" algn="l"/>
              </a:tabLst>
            </a:pPr>
            <a:r>
              <a:rPr sz="1900" dirty="0">
                <a:latin typeface="Arial" panose="020B0604020202020204" pitchFamily="34" charset="0"/>
                <a:cs typeface="Arial" panose="020B0604020202020204" pitchFamily="34" charset="0"/>
              </a:rPr>
              <a:t>Bring a small “wildlife snack” like animal crackers or trail mix (whatever is suitable given any</a:t>
            </a:r>
          </a:p>
          <a:p>
            <a:pPr marL="624840" marR="33655">
              <a:lnSpc>
                <a:spcPts val="2280"/>
              </a:lnSpc>
              <a:spcBef>
                <a:spcPts val="60"/>
              </a:spcBef>
            </a:pPr>
            <a:r>
              <a:rPr sz="1900" dirty="0">
                <a:latin typeface="Arial" panose="020B0604020202020204" pitchFamily="34" charset="0"/>
                <a:cs typeface="Arial" panose="020B0604020202020204" pitchFamily="34" charset="0"/>
              </a:rPr>
              <a:t>allergies in your class) and have a stretch or movement break outside.</a:t>
            </a:r>
          </a:p>
          <a:p>
            <a:pPr marL="624840" marR="5080" lvl="1" indent="-283210">
              <a:lnSpc>
                <a:spcPct val="100000"/>
              </a:lnSpc>
              <a:spcBef>
                <a:spcPts val="290"/>
              </a:spcBef>
              <a:buChar char="•"/>
              <a:tabLst>
                <a:tab pos="624840" algn="l"/>
              </a:tabLst>
            </a:pPr>
            <a:r>
              <a:rPr sz="1900" dirty="0">
                <a:latin typeface="Arial" panose="020B0604020202020204" pitchFamily="34" charset="0"/>
                <a:cs typeface="Arial" panose="020B0604020202020204" pitchFamily="34" charset="0"/>
              </a:rPr>
              <a:t>Optional: Play a nature soundscape while students share reflections and enjoy the snack.</a:t>
            </a:r>
          </a:p>
        </p:txBody>
      </p:sp>
      <p:sp>
        <p:nvSpPr>
          <p:cNvPr id="12" name="object 11">
            <a:extLst>
              <a:ext uri="{FF2B5EF4-FFF2-40B4-BE49-F238E27FC236}">
                <a16:creationId xmlns:a16="http://schemas.microsoft.com/office/drawing/2014/main" id="{D2047EEE-94BC-8007-AA95-DBEFAB92F757}"/>
              </a:ext>
            </a:extLst>
          </p:cNvPr>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3" name="object 12">
            <a:extLst>
              <a:ext uri="{FF2B5EF4-FFF2-40B4-BE49-F238E27FC236}">
                <a16:creationId xmlns:a16="http://schemas.microsoft.com/office/drawing/2014/main" id="{D52FAABB-50AF-B7AD-CAA5-202FBE5C8DC7}"/>
              </a:ext>
            </a:extLst>
          </p:cNvPr>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10</a:t>
            </a:fld>
            <a:endParaRPr dirty="0">
              <a:latin typeface="Arial" panose="020B0604020202020204" pitchFamily="34" charset="0"/>
              <a:cs typeface="Arial" panose="020B0604020202020204" pitchFamily="34" charset="0"/>
            </a:endParaRPr>
          </a:p>
        </p:txBody>
      </p:sp>
      <p:pic>
        <p:nvPicPr>
          <p:cNvPr id="9" name="Picture 8" descr="A yellow spiral on a black background&#10;&#10;Description automatically generated">
            <a:extLst>
              <a:ext uri="{FF2B5EF4-FFF2-40B4-BE49-F238E27FC236}">
                <a16:creationId xmlns:a16="http://schemas.microsoft.com/office/drawing/2014/main" id="{E2E39135-D38B-D6AE-CE36-F1146E2D6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4" y="-717213"/>
            <a:ext cx="7772400" cy="19075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line on a black background&#10;&#10;Description automatically generated">
            <a:extLst>
              <a:ext uri="{FF2B5EF4-FFF2-40B4-BE49-F238E27FC236}">
                <a16:creationId xmlns:a16="http://schemas.microsoft.com/office/drawing/2014/main" id="{20EF314C-9E1B-2874-AE3F-C8E022DEB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6485878"/>
            <a:ext cx="7772400" cy="3881093"/>
          </a:xfrm>
          <a:prstGeom prst="rect">
            <a:avLst/>
          </a:prstGeom>
        </p:spPr>
      </p:pic>
      <p:pic>
        <p:nvPicPr>
          <p:cNvPr id="3" name="object 3"/>
          <p:cNvPicPr/>
          <p:nvPr/>
        </p:nvPicPr>
        <p:blipFill>
          <a:blip r:embed="rId3" cstate="print"/>
          <a:stretch>
            <a:fillRect/>
          </a:stretch>
        </p:blipFill>
        <p:spPr>
          <a:xfrm>
            <a:off x="7160514" y="235594"/>
            <a:ext cx="12269976" cy="10524789"/>
          </a:xfrm>
          <a:prstGeom prst="rect">
            <a:avLst/>
          </a:prstGeom>
        </p:spPr>
      </p:pic>
      <p:sp>
        <p:nvSpPr>
          <p:cNvPr id="4" name="object 4"/>
          <p:cNvSpPr/>
          <p:nvPr/>
        </p:nvSpPr>
        <p:spPr>
          <a:xfrm>
            <a:off x="13134655" y="1273297"/>
            <a:ext cx="5501640" cy="1221105"/>
          </a:xfrm>
          <a:custGeom>
            <a:avLst/>
            <a:gdLst/>
            <a:ahLst/>
            <a:cxnLst/>
            <a:rect l="l" t="t" r="r" b="b"/>
            <a:pathLst>
              <a:path w="5501640" h="1221105">
                <a:moveTo>
                  <a:pt x="0" y="702627"/>
                </a:moveTo>
                <a:lnTo>
                  <a:pt x="52317" y="753064"/>
                </a:lnTo>
                <a:lnTo>
                  <a:pt x="101875" y="799126"/>
                </a:lnTo>
                <a:lnTo>
                  <a:pt x="148660" y="840827"/>
                </a:lnTo>
                <a:lnTo>
                  <a:pt x="192656" y="878182"/>
                </a:lnTo>
                <a:lnTo>
                  <a:pt x="233849" y="911206"/>
                </a:lnTo>
                <a:lnTo>
                  <a:pt x="272227" y="939914"/>
                </a:lnTo>
                <a:lnTo>
                  <a:pt x="307774" y="964321"/>
                </a:lnTo>
                <a:lnTo>
                  <a:pt x="340476" y="984442"/>
                </a:lnTo>
                <a:lnTo>
                  <a:pt x="397289" y="1011883"/>
                </a:lnTo>
                <a:lnTo>
                  <a:pt x="442553" y="1022358"/>
                </a:lnTo>
                <a:lnTo>
                  <a:pt x="460819" y="1021270"/>
                </a:lnTo>
                <a:lnTo>
                  <a:pt x="497981" y="992882"/>
                </a:lnTo>
                <a:lnTo>
                  <a:pt x="507919" y="953169"/>
                </a:lnTo>
                <a:lnTo>
                  <a:pt x="508394" y="927121"/>
                </a:lnTo>
                <a:lnTo>
                  <a:pt x="505855" y="896965"/>
                </a:lnTo>
                <a:lnTo>
                  <a:pt x="491675" y="824389"/>
                </a:lnTo>
                <a:lnTo>
                  <a:pt x="480007" y="781999"/>
                </a:lnTo>
                <a:lnTo>
                  <a:pt x="465267" y="735560"/>
                </a:lnTo>
                <a:lnTo>
                  <a:pt x="447441" y="685088"/>
                </a:lnTo>
                <a:lnTo>
                  <a:pt x="421590" y="613440"/>
                </a:lnTo>
                <a:lnTo>
                  <a:pt x="398816" y="546962"/>
                </a:lnTo>
                <a:lnTo>
                  <a:pt x="379064" y="485598"/>
                </a:lnTo>
                <a:lnTo>
                  <a:pt x="362279" y="429293"/>
                </a:lnTo>
                <a:lnTo>
                  <a:pt x="348408" y="377992"/>
                </a:lnTo>
                <a:lnTo>
                  <a:pt x="337394" y="331641"/>
                </a:lnTo>
                <a:lnTo>
                  <a:pt x="329183" y="290184"/>
                </a:lnTo>
                <a:lnTo>
                  <a:pt x="320952" y="221735"/>
                </a:lnTo>
                <a:lnTo>
                  <a:pt x="320821" y="194633"/>
                </a:lnTo>
                <a:lnTo>
                  <a:pt x="323275" y="172205"/>
                </a:lnTo>
                <a:lnTo>
                  <a:pt x="328258" y="154398"/>
                </a:lnTo>
                <a:lnTo>
                  <a:pt x="335715" y="141156"/>
                </a:lnTo>
                <a:lnTo>
                  <a:pt x="345592" y="132425"/>
                </a:lnTo>
                <a:lnTo>
                  <a:pt x="357833" y="128149"/>
                </a:lnTo>
                <a:lnTo>
                  <a:pt x="372385" y="128273"/>
                </a:lnTo>
                <a:lnTo>
                  <a:pt x="408198" y="141505"/>
                </a:lnTo>
                <a:lnTo>
                  <a:pt x="452594" y="171680"/>
                </a:lnTo>
                <a:lnTo>
                  <a:pt x="505134" y="218359"/>
                </a:lnTo>
                <a:lnTo>
                  <a:pt x="534320" y="247751"/>
                </a:lnTo>
                <a:lnTo>
                  <a:pt x="565379" y="281104"/>
                </a:lnTo>
                <a:lnTo>
                  <a:pt x="598254" y="318364"/>
                </a:lnTo>
                <a:lnTo>
                  <a:pt x="632891" y="359476"/>
                </a:lnTo>
                <a:lnTo>
                  <a:pt x="669236" y="404384"/>
                </a:lnTo>
                <a:lnTo>
                  <a:pt x="692576" y="433538"/>
                </a:lnTo>
                <a:lnTo>
                  <a:pt x="716912" y="463494"/>
                </a:lnTo>
                <a:lnTo>
                  <a:pt x="742160" y="494133"/>
                </a:lnTo>
                <a:lnTo>
                  <a:pt x="768238" y="525332"/>
                </a:lnTo>
                <a:lnTo>
                  <a:pt x="795063" y="556970"/>
                </a:lnTo>
                <a:lnTo>
                  <a:pt x="822551" y="588927"/>
                </a:lnTo>
                <a:lnTo>
                  <a:pt x="850621" y="621081"/>
                </a:lnTo>
                <a:lnTo>
                  <a:pt x="879188" y="653312"/>
                </a:lnTo>
                <a:lnTo>
                  <a:pt x="908169" y="685498"/>
                </a:lnTo>
                <a:lnTo>
                  <a:pt x="937483" y="717518"/>
                </a:lnTo>
                <a:lnTo>
                  <a:pt x="967045" y="749251"/>
                </a:lnTo>
                <a:lnTo>
                  <a:pt x="996774" y="780576"/>
                </a:lnTo>
                <a:lnTo>
                  <a:pt x="1026585" y="811372"/>
                </a:lnTo>
                <a:lnTo>
                  <a:pt x="1056396" y="841517"/>
                </a:lnTo>
                <a:lnTo>
                  <a:pt x="1086125" y="870892"/>
                </a:lnTo>
                <a:lnTo>
                  <a:pt x="1115687" y="899374"/>
                </a:lnTo>
                <a:lnTo>
                  <a:pt x="1145001" y="926842"/>
                </a:lnTo>
                <a:lnTo>
                  <a:pt x="1173983" y="953176"/>
                </a:lnTo>
                <a:lnTo>
                  <a:pt x="1230619" y="1001956"/>
                </a:lnTo>
                <a:lnTo>
                  <a:pt x="1284932" y="1044744"/>
                </a:lnTo>
                <a:lnTo>
                  <a:pt x="1336258" y="1080573"/>
                </a:lnTo>
                <a:lnTo>
                  <a:pt x="1383934" y="1108473"/>
                </a:lnTo>
                <a:lnTo>
                  <a:pt x="1427296" y="1127475"/>
                </a:lnTo>
                <a:lnTo>
                  <a:pt x="1465680" y="1136612"/>
                </a:lnTo>
                <a:lnTo>
                  <a:pt x="1482798" y="1137178"/>
                </a:lnTo>
                <a:lnTo>
                  <a:pt x="1498423" y="1134913"/>
                </a:lnTo>
                <a:lnTo>
                  <a:pt x="1535507" y="1109932"/>
                </a:lnTo>
                <a:lnTo>
                  <a:pt x="1556165" y="1055123"/>
                </a:lnTo>
                <a:lnTo>
                  <a:pt x="1559705" y="1000399"/>
                </a:lnTo>
                <a:lnTo>
                  <a:pt x="1558156" y="967218"/>
                </a:lnTo>
                <a:lnTo>
                  <a:pt x="1554284" y="929996"/>
                </a:lnTo>
                <a:lnTo>
                  <a:pt x="1548007" y="888613"/>
                </a:lnTo>
                <a:lnTo>
                  <a:pt x="1539241" y="842947"/>
                </a:lnTo>
                <a:lnTo>
                  <a:pt x="1531736" y="807137"/>
                </a:lnTo>
                <a:lnTo>
                  <a:pt x="1524230" y="771134"/>
                </a:lnTo>
                <a:lnTo>
                  <a:pt x="1509423" y="698923"/>
                </a:lnTo>
                <a:lnTo>
                  <a:pt x="1495238" y="627068"/>
                </a:lnTo>
                <a:lnTo>
                  <a:pt x="1482095" y="556319"/>
                </a:lnTo>
                <a:lnTo>
                  <a:pt x="1470412" y="487427"/>
                </a:lnTo>
                <a:lnTo>
                  <a:pt x="1460610" y="421146"/>
                </a:lnTo>
                <a:lnTo>
                  <a:pt x="1453107" y="358226"/>
                </a:lnTo>
                <a:lnTo>
                  <a:pt x="1448322" y="299419"/>
                </a:lnTo>
                <a:lnTo>
                  <a:pt x="1446675" y="245476"/>
                </a:lnTo>
                <a:lnTo>
                  <a:pt x="1447160" y="220564"/>
                </a:lnTo>
                <a:lnTo>
                  <a:pt x="1451005" y="175328"/>
                </a:lnTo>
                <a:lnTo>
                  <a:pt x="1459036" y="136836"/>
                </a:lnTo>
                <a:lnTo>
                  <a:pt x="1479848" y="93387"/>
                </a:lnTo>
                <a:lnTo>
                  <a:pt x="1512435" y="69339"/>
                </a:lnTo>
                <a:lnTo>
                  <a:pt x="1541400" y="65340"/>
                </a:lnTo>
                <a:lnTo>
                  <a:pt x="1558212" y="67231"/>
                </a:lnTo>
                <a:lnTo>
                  <a:pt x="1596757" y="79266"/>
                </a:lnTo>
                <a:lnTo>
                  <a:pt x="1642212" y="102931"/>
                </a:lnTo>
                <a:lnTo>
                  <a:pt x="1694997" y="138978"/>
                </a:lnTo>
                <a:lnTo>
                  <a:pt x="1755531" y="188157"/>
                </a:lnTo>
                <a:lnTo>
                  <a:pt x="1788834" y="217907"/>
                </a:lnTo>
                <a:lnTo>
                  <a:pt x="1824232" y="251221"/>
                </a:lnTo>
                <a:lnTo>
                  <a:pt x="1861777" y="288195"/>
                </a:lnTo>
                <a:lnTo>
                  <a:pt x="1901521" y="328922"/>
                </a:lnTo>
                <a:lnTo>
                  <a:pt x="1943516" y="373496"/>
                </a:lnTo>
                <a:lnTo>
                  <a:pt x="1987816" y="422010"/>
                </a:lnTo>
                <a:lnTo>
                  <a:pt x="2034472" y="474560"/>
                </a:lnTo>
                <a:lnTo>
                  <a:pt x="2091032" y="538183"/>
                </a:lnTo>
                <a:lnTo>
                  <a:pt x="2145386" y="597516"/>
                </a:lnTo>
                <a:lnTo>
                  <a:pt x="2197541" y="652649"/>
                </a:lnTo>
                <a:lnTo>
                  <a:pt x="2247509" y="703672"/>
                </a:lnTo>
                <a:lnTo>
                  <a:pt x="2295297" y="750676"/>
                </a:lnTo>
                <a:lnTo>
                  <a:pt x="2340915" y="793751"/>
                </a:lnTo>
                <a:lnTo>
                  <a:pt x="2384374" y="832987"/>
                </a:lnTo>
                <a:lnTo>
                  <a:pt x="2425681" y="868474"/>
                </a:lnTo>
                <a:lnTo>
                  <a:pt x="2464846" y="900302"/>
                </a:lnTo>
                <a:lnTo>
                  <a:pt x="2501880" y="928563"/>
                </a:lnTo>
                <a:lnTo>
                  <a:pt x="2536790" y="953345"/>
                </a:lnTo>
                <a:lnTo>
                  <a:pt x="2569587" y="974740"/>
                </a:lnTo>
                <a:lnTo>
                  <a:pt x="2628877" y="1007727"/>
                </a:lnTo>
                <a:lnTo>
                  <a:pt x="2679824" y="1028247"/>
                </a:lnTo>
                <a:lnTo>
                  <a:pt x="2722505" y="1037021"/>
                </a:lnTo>
                <a:lnTo>
                  <a:pt x="2740768" y="1037228"/>
                </a:lnTo>
                <a:lnTo>
                  <a:pt x="2756992" y="1034771"/>
                </a:lnTo>
                <a:lnTo>
                  <a:pt x="2793526" y="1012305"/>
                </a:lnTo>
                <a:lnTo>
                  <a:pt x="2812047" y="969097"/>
                </a:lnTo>
                <a:lnTo>
                  <a:pt x="2814512" y="929971"/>
                </a:lnTo>
                <a:lnTo>
                  <a:pt x="2812808" y="907583"/>
                </a:lnTo>
                <a:lnTo>
                  <a:pt x="2803573" y="857607"/>
                </a:lnTo>
                <a:lnTo>
                  <a:pt x="2786631" y="801300"/>
                </a:lnTo>
                <a:lnTo>
                  <a:pt x="2762058" y="739385"/>
                </a:lnTo>
                <a:lnTo>
                  <a:pt x="2729928" y="672582"/>
                </a:lnTo>
                <a:lnTo>
                  <a:pt x="2711052" y="637573"/>
                </a:lnTo>
                <a:lnTo>
                  <a:pt x="2690315" y="601614"/>
                </a:lnTo>
                <a:lnTo>
                  <a:pt x="2660021" y="549344"/>
                </a:lnTo>
                <a:lnTo>
                  <a:pt x="2632390" y="498915"/>
                </a:lnTo>
                <a:lnTo>
                  <a:pt x="2607396" y="450407"/>
                </a:lnTo>
                <a:lnTo>
                  <a:pt x="2585010" y="403904"/>
                </a:lnTo>
                <a:lnTo>
                  <a:pt x="2565205" y="359489"/>
                </a:lnTo>
                <a:lnTo>
                  <a:pt x="2547951" y="317244"/>
                </a:lnTo>
                <a:lnTo>
                  <a:pt x="2533223" y="277252"/>
                </a:lnTo>
                <a:lnTo>
                  <a:pt x="2520990" y="239596"/>
                </a:lnTo>
                <a:lnTo>
                  <a:pt x="2503902" y="171621"/>
                </a:lnTo>
                <a:lnTo>
                  <a:pt x="2496464" y="113981"/>
                </a:lnTo>
                <a:lnTo>
                  <a:pt x="2496294" y="89244"/>
                </a:lnTo>
                <a:lnTo>
                  <a:pt x="2498452" y="67338"/>
                </a:lnTo>
                <a:lnTo>
                  <a:pt x="2518616" y="19437"/>
                </a:lnTo>
                <a:lnTo>
                  <a:pt x="2558729" y="0"/>
                </a:lnTo>
                <a:lnTo>
                  <a:pt x="2576402" y="231"/>
                </a:lnTo>
                <a:lnTo>
                  <a:pt x="2618033" y="11257"/>
                </a:lnTo>
                <a:lnTo>
                  <a:pt x="2667859" y="36917"/>
                </a:lnTo>
                <a:lnTo>
                  <a:pt x="2725654" y="77873"/>
                </a:lnTo>
                <a:lnTo>
                  <a:pt x="2757471" y="104293"/>
                </a:lnTo>
                <a:lnTo>
                  <a:pt x="2791196" y="134786"/>
                </a:lnTo>
                <a:lnTo>
                  <a:pt x="2826802" y="169433"/>
                </a:lnTo>
                <a:lnTo>
                  <a:pt x="2864260" y="208318"/>
                </a:lnTo>
                <a:lnTo>
                  <a:pt x="2903543" y="251523"/>
                </a:lnTo>
                <a:lnTo>
                  <a:pt x="2944622" y="299131"/>
                </a:lnTo>
                <a:lnTo>
                  <a:pt x="2996090" y="359798"/>
                </a:lnTo>
                <a:lnTo>
                  <a:pt x="3046090" y="417840"/>
                </a:lnTo>
                <a:lnTo>
                  <a:pt x="3094616" y="473275"/>
                </a:lnTo>
                <a:lnTo>
                  <a:pt x="3141664" y="526122"/>
                </a:lnTo>
                <a:lnTo>
                  <a:pt x="3187227" y="576399"/>
                </a:lnTo>
                <a:lnTo>
                  <a:pt x="3231300" y="624124"/>
                </a:lnTo>
                <a:lnTo>
                  <a:pt x="3273878" y="669315"/>
                </a:lnTo>
                <a:lnTo>
                  <a:pt x="3314956" y="711991"/>
                </a:lnTo>
                <a:lnTo>
                  <a:pt x="3354528" y="752169"/>
                </a:lnTo>
                <a:lnTo>
                  <a:pt x="3392589" y="789869"/>
                </a:lnTo>
                <a:lnTo>
                  <a:pt x="3429133" y="825108"/>
                </a:lnTo>
                <a:lnTo>
                  <a:pt x="3464154" y="857905"/>
                </a:lnTo>
                <a:lnTo>
                  <a:pt x="3497649" y="888277"/>
                </a:lnTo>
                <a:lnTo>
                  <a:pt x="3529610" y="916244"/>
                </a:lnTo>
                <a:lnTo>
                  <a:pt x="3560034" y="941822"/>
                </a:lnTo>
                <a:lnTo>
                  <a:pt x="3616244" y="985890"/>
                </a:lnTo>
                <a:lnTo>
                  <a:pt x="3666237" y="1020625"/>
                </a:lnTo>
                <a:lnTo>
                  <a:pt x="3709969" y="1046174"/>
                </a:lnTo>
                <a:lnTo>
                  <a:pt x="3747397" y="1062683"/>
                </a:lnTo>
                <a:lnTo>
                  <a:pt x="3791624" y="1070816"/>
                </a:lnTo>
                <a:lnTo>
                  <a:pt x="3803168" y="1069165"/>
                </a:lnTo>
                <a:lnTo>
                  <a:pt x="3833206" y="1041238"/>
                </a:lnTo>
                <a:lnTo>
                  <a:pt x="3838639" y="998414"/>
                </a:lnTo>
                <a:lnTo>
                  <a:pt x="3837165" y="980070"/>
                </a:lnTo>
                <a:lnTo>
                  <a:pt x="3829257" y="937385"/>
                </a:lnTo>
                <a:lnTo>
                  <a:pt x="3814700" y="886827"/>
                </a:lnTo>
                <a:lnTo>
                  <a:pt x="3793451" y="828543"/>
                </a:lnTo>
                <a:lnTo>
                  <a:pt x="3765467" y="762678"/>
                </a:lnTo>
                <a:lnTo>
                  <a:pt x="3748936" y="726949"/>
                </a:lnTo>
                <a:lnTo>
                  <a:pt x="3730704" y="689378"/>
                </a:lnTo>
                <a:lnTo>
                  <a:pt x="3710767" y="649986"/>
                </a:lnTo>
                <a:lnTo>
                  <a:pt x="3689120" y="608790"/>
                </a:lnTo>
                <a:lnTo>
                  <a:pt x="3665756" y="565808"/>
                </a:lnTo>
                <a:lnTo>
                  <a:pt x="3640670" y="521059"/>
                </a:lnTo>
                <a:lnTo>
                  <a:pt x="3613858" y="474560"/>
                </a:lnTo>
                <a:lnTo>
                  <a:pt x="3586026" y="425673"/>
                </a:lnTo>
                <a:lnTo>
                  <a:pt x="3561145" y="379388"/>
                </a:lnTo>
                <a:lnTo>
                  <a:pt x="3539184" y="335735"/>
                </a:lnTo>
                <a:lnTo>
                  <a:pt x="3520109" y="294747"/>
                </a:lnTo>
                <a:lnTo>
                  <a:pt x="3503888" y="256453"/>
                </a:lnTo>
                <a:lnTo>
                  <a:pt x="3479876" y="188074"/>
                </a:lnTo>
                <a:lnTo>
                  <a:pt x="3466886" y="130847"/>
                </a:lnTo>
                <a:lnTo>
                  <a:pt x="3464441" y="106493"/>
                </a:lnTo>
                <a:lnTo>
                  <a:pt x="3464654" y="85020"/>
                </a:lnTo>
                <a:lnTo>
                  <a:pt x="3480905" y="38199"/>
                </a:lnTo>
                <a:lnTo>
                  <a:pt x="3519888" y="18425"/>
                </a:lnTo>
                <a:lnTo>
                  <a:pt x="3537780" y="17990"/>
                </a:lnTo>
                <a:lnTo>
                  <a:pt x="3558067" y="20684"/>
                </a:lnTo>
                <a:lnTo>
                  <a:pt x="3605694" y="35584"/>
                </a:lnTo>
                <a:lnTo>
                  <a:pt x="3662506" y="63375"/>
                </a:lnTo>
                <a:lnTo>
                  <a:pt x="3728240" y="104306"/>
                </a:lnTo>
                <a:lnTo>
                  <a:pt x="3764371" y="129775"/>
                </a:lnTo>
                <a:lnTo>
                  <a:pt x="3802634" y="158623"/>
                </a:lnTo>
                <a:lnTo>
                  <a:pt x="3842997" y="190880"/>
                </a:lnTo>
                <a:lnTo>
                  <a:pt x="3885426" y="226577"/>
                </a:lnTo>
                <a:lnTo>
                  <a:pt x="3929889" y="265744"/>
                </a:lnTo>
                <a:lnTo>
                  <a:pt x="3976353" y="308414"/>
                </a:lnTo>
                <a:lnTo>
                  <a:pt x="4024785" y="354617"/>
                </a:lnTo>
                <a:lnTo>
                  <a:pt x="4075153" y="404384"/>
                </a:lnTo>
                <a:lnTo>
                  <a:pt x="4141425" y="470682"/>
                </a:lnTo>
                <a:lnTo>
                  <a:pt x="4205201" y="533929"/>
                </a:lnTo>
                <a:lnTo>
                  <a:pt x="4266501" y="594157"/>
                </a:lnTo>
                <a:lnTo>
                  <a:pt x="4325344" y="651397"/>
                </a:lnTo>
                <a:lnTo>
                  <a:pt x="4381749" y="705684"/>
                </a:lnTo>
                <a:lnTo>
                  <a:pt x="4435735" y="757048"/>
                </a:lnTo>
                <a:lnTo>
                  <a:pt x="4487321" y="805522"/>
                </a:lnTo>
                <a:lnTo>
                  <a:pt x="4536527" y="851139"/>
                </a:lnTo>
                <a:lnTo>
                  <a:pt x="4583371" y="893930"/>
                </a:lnTo>
                <a:lnTo>
                  <a:pt x="4627873" y="933929"/>
                </a:lnTo>
                <a:lnTo>
                  <a:pt x="4670052" y="971167"/>
                </a:lnTo>
                <a:lnTo>
                  <a:pt x="4709926" y="1005676"/>
                </a:lnTo>
                <a:lnTo>
                  <a:pt x="4747517" y="1037490"/>
                </a:lnTo>
                <a:lnTo>
                  <a:pt x="4782841" y="1066640"/>
                </a:lnTo>
                <a:lnTo>
                  <a:pt x="4815919" y="1093159"/>
                </a:lnTo>
                <a:lnTo>
                  <a:pt x="4846769" y="1117078"/>
                </a:lnTo>
                <a:lnTo>
                  <a:pt x="4901865" y="1157250"/>
                </a:lnTo>
                <a:lnTo>
                  <a:pt x="4948281" y="1187413"/>
                </a:lnTo>
                <a:lnTo>
                  <a:pt x="4986171" y="1207827"/>
                </a:lnTo>
                <a:lnTo>
                  <a:pt x="5027354" y="1220731"/>
                </a:lnTo>
                <a:lnTo>
                  <a:pt x="5036985" y="1220438"/>
                </a:lnTo>
                <a:lnTo>
                  <a:pt x="5044598" y="1217901"/>
                </a:lnTo>
                <a:lnTo>
                  <a:pt x="5050215" y="1213153"/>
                </a:lnTo>
                <a:lnTo>
                  <a:pt x="5053853" y="1206226"/>
                </a:lnTo>
                <a:lnTo>
                  <a:pt x="5055532" y="1197153"/>
                </a:lnTo>
                <a:lnTo>
                  <a:pt x="5055271" y="1185965"/>
                </a:lnTo>
                <a:lnTo>
                  <a:pt x="5043038" y="1140039"/>
                </a:lnTo>
                <a:lnTo>
                  <a:pt x="5025535" y="1099442"/>
                </a:lnTo>
                <a:lnTo>
                  <a:pt x="5000730" y="1051164"/>
                </a:lnTo>
                <a:lnTo>
                  <a:pt x="4968779" y="995462"/>
                </a:lnTo>
                <a:lnTo>
                  <a:pt x="4929834" y="932596"/>
                </a:lnTo>
                <a:lnTo>
                  <a:pt x="4907786" y="898557"/>
                </a:lnTo>
                <a:lnTo>
                  <a:pt x="4884047" y="862824"/>
                </a:lnTo>
                <a:lnTo>
                  <a:pt x="4858637" y="825429"/>
                </a:lnTo>
                <a:lnTo>
                  <a:pt x="4820231" y="768179"/>
                </a:lnTo>
                <a:lnTo>
                  <a:pt x="4785269" y="713397"/>
                </a:lnTo>
                <a:lnTo>
                  <a:pt x="4753673" y="661099"/>
                </a:lnTo>
                <a:lnTo>
                  <a:pt x="4725365" y="611302"/>
                </a:lnTo>
                <a:lnTo>
                  <a:pt x="4700267" y="564024"/>
                </a:lnTo>
                <a:lnTo>
                  <a:pt x="4678300" y="519280"/>
                </a:lnTo>
                <a:lnTo>
                  <a:pt x="4659387" y="477089"/>
                </a:lnTo>
                <a:lnTo>
                  <a:pt x="4643450" y="437467"/>
                </a:lnTo>
                <a:lnTo>
                  <a:pt x="4630409" y="400430"/>
                </a:lnTo>
                <a:lnTo>
                  <a:pt x="4612708" y="334181"/>
                </a:lnTo>
                <a:lnTo>
                  <a:pt x="4605658" y="278477"/>
                </a:lnTo>
                <a:lnTo>
                  <a:pt x="4605932" y="254621"/>
                </a:lnTo>
                <a:lnTo>
                  <a:pt x="4613689" y="214988"/>
                </a:lnTo>
                <a:lnTo>
                  <a:pt x="4642170" y="175986"/>
                </a:lnTo>
                <a:lnTo>
                  <a:pt x="4688993" y="161925"/>
                </a:lnTo>
                <a:lnTo>
                  <a:pt x="4708312" y="162859"/>
                </a:lnTo>
                <a:lnTo>
                  <a:pt x="4752048" y="173261"/>
                </a:lnTo>
                <a:lnTo>
                  <a:pt x="4802062" y="195152"/>
                </a:lnTo>
                <a:lnTo>
                  <a:pt x="4857727" y="228669"/>
                </a:lnTo>
                <a:lnTo>
                  <a:pt x="4918420" y="273945"/>
                </a:lnTo>
                <a:lnTo>
                  <a:pt x="4950456" y="301036"/>
                </a:lnTo>
                <a:lnTo>
                  <a:pt x="4983515" y="331117"/>
                </a:lnTo>
                <a:lnTo>
                  <a:pt x="5017517" y="364205"/>
                </a:lnTo>
                <a:lnTo>
                  <a:pt x="5052386" y="400318"/>
                </a:lnTo>
                <a:lnTo>
                  <a:pt x="5088044" y="439472"/>
                </a:lnTo>
                <a:lnTo>
                  <a:pt x="5269247" y="653448"/>
                </a:lnTo>
                <a:lnTo>
                  <a:pt x="5398272" y="819729"/>
                </a:lnTo>
                <a:lnTo>
                  <a:pt x="5475447" y="927459"/>
                </a:lnTo>
                <a:lnTo>
                  <a:pt x="5501099" y="965781"/>
                </a:lnTo>
              </a:path>
            </a:pathLst>
          </a:custGeom>
          <a:ln w="251301">
            <a:solidFill>
              <a:srgbClr val="FFCD03"/>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942379" y="942379"/>
            <a:ext cx="4925060" cy="6236296"/>
          </a:xfrm>
          <a:custGeom>
            <a:avLst/>
            <a:gdLst/>
            <a:ahLst/>
            <a:cxnLst/>
            <a:rect l="l" t="t" r="r" b="b"/>
            <a:pathLst>
              <a:path w="4925060" h="5701665">
                <a:moveTo>
                  <a:pt x="4877683" y="0"/>
                </a:moveTo>
                <a:lnTo>
                  <a:pt x="47118" y="0"/>
                </a:lnTo>
                <a:lnTo>
                  <a:pt x="28779" y="3703"/>
                </a:lnTo>
                <a:lnTo>
                  <a:pt x="13801" y="13801"/>
                </a:lnTo>
                <a:lnTo>
                  <a:pt x="3703" y="28779"/>
                </a:lnTo>
                <a:lnTo>
                  <a:pt x="0" y="47118"/>
                </a:lnTo>
                <a:lnTo>
                  <a:pt x="0" y="5654278"/>
                </a:lnTo>
                <a:lnTo>
                  <a:pt x="3703" y="5672617"/>
                </a:lnTo>
                <a:lnTo>
                  <a:pt x="13801" y="5687595"/>
                </a:lnTo>
                <a:lnTo>
                  <a:pt x="28779" y="5697693"/>
                </a:lnTo>
                <a:lnTo>
                  <a:pt x="47118" y="5701397"/>
                </a:lnTo>
                <a:lnTo>
                  <a:pt x="4877683" y="5701397"/>
                </a:lnTo>
                <a:lnTo>
                  <a:pt x="4896027" y="5697693"/>
                </a:lnTo>
                <a:lnTo>
                  <a:pt x="4911004" y="5687595"/>
                </a:lnTo>
                <a:lnTo>
                  <a:pt x="4921101" y="5672617"/>
                </a:lnTo>
                <a:lnTo>
                  <a:pt x="4924802" y="5654278"/>
                </a:lnTo>
                <a:lnTo>
                  <a:pt x="4924802" y="47118"/>
                </a:lnTo>
                <a:lnTo>
                  <a:pt x="4921101" y="28779"/>
                </a:lnTo>
                <a:lnTo>
                  <a:pt x="4911004" y="13801"/>
                </a:lnTo>
                <a:lnTo>
                  <a:pt x="4896027" y="3703"/>
                </a:lnTo>
                <a:lnTo>
                  <a:pt x="4877683"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1165274" y="1384442"/>
            <a:ext cx="4265295" cy="5556201"/>
          </a:xfrm>
          <a:prstGeom prst="rect">
            <a:avLst/>
          </a:prstGeom>
        </p:spPr>
        <p:txBody>
          <a:bodyPr vert="horz" wrap="square" lIns="0" tIns="176530" rIns="0" bIns="0" rtlCol="0">
            <a:spAutoFit/>
          </a:bodyPr>
          <a:lstStyle/>
          <a:p>
            <a:pPr>
              <a:lnSpc>
                <a:spcPts val="3320"/>
              </a:lnSpc>
              <a:spcAft>
                <a:spcPts val="600"/>
              </a:spcAft>
            </a:pPr>
            <a:r>
              <a:rPr lang="en-CA" sz="3600" dirty="0">
                <a:solidFill>
                  <a:srgbClr val="FFFFFF"/>
                </a:solidFill>
                <a:effectLst/>
                <a:latin typeface="Arial" panose="020B0604020202020204" pitchFamily="34" charset="0"/>
                <a:cs typeface="Arial" panose="020B0604020202020204" pitchFamily="34" charset="0"/>
              </a:rPr>
              <a:t>Teacher note – monitoring </a:t>
            </a:r>
            <a:r>
              <a:rPr sz="3550" dirty="0">
                <a:solidFill>
                  <a:srgbClr val="FFFFFF"/>
                </a:solidFill>
                <a:latin typeface="Arial" panose="020B0604020202020204" pitchFamily="34" charset="0"/>
                <a:cs typeface="Arial" panose="020B0604020202020204" pitchFamily="34" charset="0"/>
              </a:rPr>
              <a:t>for eco-anxiety:</a:t>
            </a:r>
            <a:endParaRPr sz="3550" dirty="0">
              <a:latin typeface="Arial" panose="020B0604020202020204" pitchFamily="34" charset="0"/>
              <a:cs typeface="Arial" panose="020B0604020202020204" pitchFamily="34" charset="0"/>
            </a:endParaRPr>
          </a:p>
          <a:p>
            <a:pPr marL="12700" marR="5080">
              <a:lnSpc>
                <a:spcPct val="112100"/>
              </a:lnSpc>
              <a:spcBef>
                <a:spcPts val="409"/>
              </a:spcBef>
            </a:pPr>
            <a:r>
              <a:rPr sz="1900" dirty="0">
                <a:solidFill>
                  <a:srgbClr val="FFFFFF"/>
                </a:solidFill>
                <a:latin typeface="Arial" panose="020B0604020202020204" pitchFamily="34" charset="0"/>
                <a:cs typeface="Arial" panose="020B0604020202020204" pitchFamily="34" charset="0"/>
              </a:rPr>
              <a:t>If the students seem to be feeling that the challenges impacting wildlife are too big for their actions to matter, refer to the “kids in action” stories on the LPRC for Kids website to remind students that they can make a difference! The most important take away for the students is that by taking action,</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it will help us to feel better and not lose hope. These actions are grounded in science and they will have a positive effect on wildlife.</a:t>
            </a:r>
            <a:endParaRPr sz="1900" dirty="0">
              <a:latin typeface="Arial" panose="020B0604020202020204" pitchFamily="34" charset="0"/>
              <a:cs typeface="Arial" panose="020B0604020202020204" pitchFamily="34" charset="0"/>
            </a:endParaRPr>
          </a:p>
        </p:txBody>
      </p:sp>
      <p:sp>
        <p:nvSpPr>
          <p:cNvPr id="11" name="object 11">
            <a:extLst>
              <a:ext uri="{FF2B5EF4-FFF2-40B4-BE49-F238E27FC236}">
                <a16:creationId xmlns:a16="http://schemas.microsoft.com/office/drawing/2014/main" id="{DDA00A29-5E9D-9AF6-BCAB-2095CAFF98C4}"/>
              </a:ext>
            </a:extLst>
          </p:cNvPr>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2" name="object 12">
            <a:extLst>
              <a:ext uri="{FF2B5EF4-FFF2-40B4-BE49-F238E27FC236}">
                <a16:creationId xmlns:a16="http://schemas.microsoft.com/office/drawing/2014/main" id="{ADE23411-DFB1-C74E-DEC6-3551229E0C04}"/>
              </a:ext>
            </a:extLst>
          </p:cNvPr>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2336" y="1982951"/>
            <a:ext cx="11092180" cy="1080770"/>
          </a:xfrm>
          <a:prstGeom prst="rect">
            <a:avLst/>
          </a:prstGeom>
        </p:spPr>
        <p:txBody>
          <a:bodyPr vert="horz" wrap="square" lIns="0" tIns="106045" rIns="0" bIns="0" rtlCol="0">
            <a:spAutoFit/>
          </a:bodyPr>
          <a:lstStyle/>
          <a:p>
            <a:pPr marL="12700">
              <a:lnSpc>
                <a:spcPct val="100000"/>
              </a:lnSpc>
              <a:spcBef>
                <a:spcPts val="835"/>
              </a:spcBef>
            </a:pPr>
            <a:r>
              <a:rPr sz="1900" b="1" dirty="0">
                <a:latin typeface="Arial" panose="020B0604020202020204" pitchFamily="34" charset="0"/>
                <a:cs typeface="Arial" panose="020B0604020202020204" pitchFamily="34" charset="0"/>
              </a:rPr>
              <a:t>TEACHER NOTE</a:t>
            </a:r>
          </a:p>
          <a:p>
            <a:pPr marL="12700" marR="5080">
              <a:lnSpc>
                <a:spcPct val="100000"/>
              </a:lnSpc>
              <a:spcBef>
                <a:spcPts val="740"/>
              </a:spcBef>
            </a:pPr>
            <a:r>
              <a:rPr sz="1900" i="1" dirty="0">
                <a:latin typeface="Arial" panose="020B0604020202020204" pitchFamily="34" charset="0"/>
                <a:cs typeface="Arial" panose="020B0604020202020204" pitchFamily="34" charset="0"/>
              </a:rPr>
              <a:t>Read this perspective by Annie Buckle from the </a:t>
            </a:r>
            <a:r>
              <a:rPr sz="1900" dirty="0">
                <a:latin typeface="Arial" panose="020B0604020202020204" pitchFamily="34" charset="0"/>
                <a:cs typeface="Arial" panose="020B0604020202020204" pitchFamily="34" charset="0"/>
              </a:rPr>
              <a:t>Living Planet Report Canada 2025</a:t>
            </a:r>
            <a:r>
              <a:rPr sz="1900" i="1" dirty="0">
                <a:latin typeface="Arial" panose="020B0604020202020204" pitchFamily="34" charset="0"/>
                <a:cs typeface="Arial" panose="020B0604020202020204" pitchFamily="34" charset="0"/>
              </a:rPr>
              <a:t>. If you have a map of Canada in your classroom, take a moment to locate Aklavik, Northwest Territories.</a:t>
            </a:r>
            <a:endParaRPr sz="1900" dirty="0">
              <a:latin typeface="Arial" panose="020B0604020202020204" pitchFamily="34" charset="0"/>
              <a:cs typeface="Arial" panose="020B0604020202020204" pitchFamily="34" charset="0"/>
            </a:endParaRPr>
          </a:p>
        </p:txBody>
      </p:sp>
      <p:sp>
        <p:nvSpPr>
          <p:cNvPr id="3" name="object 3"/>
          <p:cNvSpPr/>
          <p:nvPr/>
        </p:nvSpPr>
        <p:spPr>
          <a:xfrm>
            <a:off x="1965036" y="3361983"/>
            <a:ext cx="11024870" cy="6788492"/>
          </a:xfrm>
          <a:custGeom>
            <a:avLst/>
            <a:gdLst/>
            <a:ahLst/>
            <a:cxnLst/>
            <a:rect l="l" t="t" r="r" b="b"/>
            <a:pathLst>
              <a:path w="11024870" h="6261100">
                <a:moveTo>
                  <a:pt x="10977257" y="0"/>
                </a:moveTo>
                <a:lnTo>
                  <a:pt x="47118" y="0"/>
                </a:lnTo>
                <a:lnTo>
                  <a:pt x="28779" y="3703"/>
                </a:lnTo>
                <a:lnTo>
                  <a:pt x="13801" y="13801"/>
                </a:lnTo>
                <a:lnTo>
                  <a:pt x="3703" y="28779"/>
                </a:lnTo>
                <a:lnTo>
                  <a:pt x="0" y="47118"/>
                </a:lnTo>
                <a:lnTo>
                  <a:pt x="0" y="6213842"/>
                </a:lnTo>
                <a:lnTo>
                  <a:pt x="3703" y="6232181"/>
                </a:lnTo>
                <a:lnTo>
                  <a:pt x="13801" y="6247159"/>
                </a:lnTo>
                <a:lnTo>
                  <a:pt x="28779" y="6257257"/>
                </a:lnTo>
                <a:lnTo>
                  <a:pt x="47118" y="6260961"/>
                </a:lnTo>
                <a:lnTo>
                  <a:pt x="10977257" y="6260961"/>
                </a:lnTo>
                <a:lnTo>
                  <a:pt x="10995601" y="6257257"/>
                </a:lnTo>
                <a:lnTo>
                  <a:pt x="11010578" y="6247159"/>
                </a:lnTo>
                <a:lnTo>
                  <a:pt x="11020674" y="6232181"/>
                </a:lnTo>
                <a:lnTo>
                  <a:pt x="11024376" y="6213842"/>
                </a:lnTo>
                <a:lnTo>
                  <a:pt x="11024376" y="47118"/>
                </a:lnTo>
                <a:lnTo>
                  <a:pt x="11020674" y="28779"/>
                </a:lnTo>
                <a:lnTo>
                  <a:pt x="11010578" y="13801"/>
                </a:lnTo>
                <a:lnTo>
                  <a:pt x="10995601" y="3703"/>
                </a:lnTo>
                <a:lnTo>
                  <a:pt x="10977257"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2187931" y="3601460"/>
            <a:ext cx="5104130" cy="6339556"/>
          </a:xfrm>
          <a:prstGeom prst="rect">
            <a:avLst/>
          </a:prstGeom>
        </p:spPr>
        <p:txBody>
          <a:bodyPr vert="horz" wrap="square" lIns="0" tIns="12065" rIns="0" bIns="0" rtlCol="0">
            <a:spAutoFit/>
          </a:bodyPr>
          <a:lstStyle/>
          <a:p>
            <a:pPr marL="12700" marR="5080">
              <a:lnSpc>
                <a:spcPct val="100000"/>
              </a:lnSpc>
              <a:spcBef>
                <a:spcPts val="95"/>
              </a:spcBef>
            </a:pPr>
            <a:r>
              <a:rPr sz="1900" b="1" dirty="0">
                <a:latin typeface="Arial" panose="020B0604020202020204" pitchFamily="34" charset="0"/>
                <a:cs typeface="Arial" panose="020B0604020202020204" pitchFamily="34" charset="0"/>
              </a:rPr>
              <a:t>Annie Buckle, Gwich’in Tribal Council </a:t>
            </a:r>
            <a:r>
              <a:rPr sz="1900" i="1" dirty="0">
                <a:latin typeface="Arial" panose="020B0604020202020204" pitchFamily="34" charset="0"/>
                <a:cs typeface="Arial" panose="020B0604020202020204" pitchFamily="34" charset="0"/>
              </a:rPr>
              <a:t>(Page 70 of LPRC 2025)</a:t>
            </a:r>
            <a:endParaRPr sz="1900" dirty="0">
              <a:latin typeface="Arial" panose="020B0604020202020204" pitchFamily="34" charset="0"/>
              <a:cs typeface="Arial" panose="020B0604020202020204" pitchFamily="34" charset="0"/>
            </a:endParaRPr>
          </a:p>
          <a:p>
            <a:pPr marL="311150" marR="175260">
              <a:lnSpc>
                <a:spcPct val="100000"/>
              </a:lnSpc>
              <a:spcBef>
                <a:spcPts val="730"/>
              </a:spcBef>
            </a:pPr>
            <a:r>
              <a:rPr sz="1900" dirty="0">
                <a:latin typeface="Arial" panose="020B0604020202020204" pitchFamily="34" charset="0"/>
                <a:cs typeface="Arial" panose="020B0604020202020204" pitchFamily="34" charset="0"/>
              </a:rPr>
              <a:t>Annie Buckle has spent most of her life calling what we now know as the Northwest Territories home. The Gwich’in Elder was taught to live culturally and traditionally — being on the land is in her blood. Spending time at various family members’ cabins growing up, she now lives just outside of Aklavik in a cabin of her own.</a:t>
            </a:r>
          </a:p>
          <a:p>
            <a:pPr marL="311150" marR="70485">
              <a:lnSpc>
                <a:spcPct val="100000"/>
              </a:lnSpc>
              <a:spcBef>
                <a:spcPts val="710"/>
              </a:spcBef>
            </a:pPr>
            <a:r>
              <a:rPr sz="1900" dirty="0">
                <a:latin typeface="Arial" panose="020B0604020202020204" pitchFamily="34" charset="0"/>
                <a:cs typeface="Arial" panose="020B0604020202020204" pitchFamily="34" charset="0"/>
              </a:rPr>
              <a:t>A Gwich’in Elder, Buckle’s knowledge of the land and species that occupy it is vast. She’s spent her life accumulating knowledge and beliefs about the relationships between the species in her region and how to respectfully coexist. This knowledge she’s inherited</a:t>
            </a:r>
            <a:r>
              <a:rPr lang="en-CA" sz="190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has been passed down from generation to generation and is built on thousands of</a:t>
            </a:r>
            <a:r>
              <a:rPr lang="en-CA" sz="1900" dirty="0">
                <a:latin typeface="Arial" panose="020B0604020202020204" pitchFamily="34" charset="0"/>
                <a:cs typeface="Arial" panose="020B0604020202020204" pitchFamily="34" charset="0"/>
              </a:rPr>
              <a:t> a</a:t>
            </a:r>
            <a:r>
              <a:rPr sz="1900" dirty="0">
                <a:latin typeface="Arial" panose="020B0604020202020204" pitchFamily="34" charset="0"/>
                <a:cs typeface="Arial" panose="020B0604020202020204" pitchFamily="34" charset="0"/>
              </a:rPr>
              <a:t>people’s direct contact with the environment.</a:t>
            </a:r>
          </a:p>
        </p:txBody>
      </p:sp>
      <p:sp>
        <p:nvSpPr>
          <p:cNvPr id="5" name="object 5"/>
          <p:cNvSpPr txBox="1"/>
          <p:nvPr/>
        </p:nvSpPr>
        <p:spPr>
          <a:xfrm>
            <a:off x="7527381" y="3601219"/>
            <a:ext cx="5234940" cy="6131487"/>
          </a:xfrm>
          <a:prstGeom prst="rect">
            <a:avLst/>
          </a:prstGeom>
        </p:spPr>
        <p:txBody>
          <a:bodyPr vert="horz" wrap="square" lIns="0" tIns="12065" rIns="0" bIns="0" rtlCol="0">
            <a:spAutoFit/>
          </a:bodyPr>
          <a:lstStyle/>
          <a:p>
            <a:pPr marL="12700" marR="188595">
              <a:lnSpc>
                <a:spcPct val="100000"/>
              </a:lnSpc>
              <a:spcBef>
                <a:spcPts val="95"/>
              </a:spcBef>
            </a:pPr>
            <a:r>
              <a:rPr sz="1900" b="1" dirty="0">
                <a:latin typeface="Arial" panose="020B0604020202020204" pitchFamily="34" charset="0"/>
                <a:cs typeface="Arial" panose="020B0604020202020204" pitchFamily="34" charset="0"/>
              </a:rPr>
              <a:t>Annie: </a:t>
            </a:r>
            <a:r>
              <a:rPr sz="1900" b="1" i="1" dirty="0">
                <a:solidFill>
                  <a:srgbClr val="2E3092"/>
                </a:solidFill>
                <a:latin typeface="Arial" panose="020B0604020202020204" pitchFamily="34" charset="0"/>
                <a:cs typeface="Arial" panose="020B0604020202020204" pitchFamily="34" charset="0"/>
              </a:rPr>
              <a:t>Climate change is an issue with harvesting by the seasons here, the changes make animals confused. They’re coming closer to town and farther north.</a:t>
            </a:r>
            <a:endParaRPr sz="1900" dirty="0">
              <a:latin typeface="Arial" panose="020B0604020202020204" pitchFamily="34" charset="0"/>
              <a:cs typeface="Arial" panose="020B0604020202020204" pitchFamily="34" charset="0"/>
            </a:endParaRPr>
          </a:p>
          <a:p>
            <a:pPr marL="12700" marR="215265">
              <a:lnSpc>
                <a:spcPct val="100000"/>
              </a:lnSpc>
              <a:spcBef>
                <a:spcPts val="1465"/>
              </a:spcBef>
            </a:pPr>
            <a:r>
              <a:rPr sz="1900" b="1" i="1" dirty="0">
                <a:solidFill>
                  <a:srgbClr val="2E3092"/>
                </a:solidFill>
                <a:latin typeface="Arial" panose="020B0604020202020204" pitchFamily="34" charset="0"/>
                <a:cs typeface="Arial" panose="020B0604020202020204" pitchFamily="34" charset="0"/>
              </a:rPr>
              <a:t>I’m also noticing more impact from the fires down south; we’re having to breathe in the smoke and the heat is hard to tolerate.</a:t>
            </a:r>
            <a:endParaRPr lang="fr-CA" sz="1900" b="1" i="1" dirty="0">
              <a:solidFill>
                <a:srgbClr val="2E3092"/>
              </a:solidFill>
              <a:latin typeface="Arial" panose="020B0604020202020204" pitchFamily="34" charset="0"/>
              <a:cs typeface="Arial" panose="020B0604020202020204" pitchFamily="34" charset="0"/>
            </a:endParaRPr>
          </a:p>
          <a:p>
            <a:pPr marL="12700" marR="215265">
              <a:lnSpc>
                <a:spcPct val="100000"/>
              </a:lnSpc>
              <a:spcBef>
                <a:spcPts val="1465"/>
              </a:spcBef>
            </a:pPr>
            <a:r>
              <a:rPr sz="1900" b="1" i="1" dirty="0">
                <a:solidFill>
                  <a:srgbClr val="2E3092"/>
                </a:solidFill>
                <a:latin typeface="Arial" panose="020B0604020202020204" pitchFamily="34" charset="0"/>
                <a:cs typeface="Arial" panose="020B0604020202020204" pitchFamily="34" charset="0"/>
              </a:rPr>
              <a:t>What we need to do is protect, protest and start growing our own veggies, harvest more fish and meat to get people and the planet healthy again. I think the land is the key to a better, longer life.</a:t>
            </a:r>
            <a:endParaRPr sz="1900" dirty="0">
              <a:latin typeface="Arial" panose="020B0604020202020204" pitchFamily="34" charset="0"/>
              <a:cs typeface="Arial" panose="020B0604020202020204" pitchFamily="34" charset="0"/>
            </a:endParaRPr>
          </a:p>
          <a:p>
            <a:pPr marL="12700">
              <a:lnSpc>
                <a:spcPct val="100000"/>
              </a:lnSpc>
              <a:spcBef>
                <a:spcPts val="275"/>
              </a:spcBef>
            </a:pPr>
            <a:r>
              <a:rPr sz="1900" b="1" i="1" dirty="0">
                <a:solidFill>
                  <a:srgbClr val="2E3092"/>
                </a:solidFill>
                <a:latin typeface="Arial" panose="020B0604020202020204" pitchFamily="34" charset="0"/>
                <a:cs typeface="Arial" panose="020B0604020202020204" pitchFamily="34" charset="0"/>
              </a:rPr>
              <a:t>…</a:t>
            </a:r>
            <a:endParaRPr sz="1900" dirty="0">
              <a:latin typeface="Arial" panose="020B0604020202020204" pitchFamily="34" charset="0"/>
              <a:cs typeface="Arial" panose="020B0604020202020204" pitchFamily="34" charset="0"/>
            </a:endParaRPr>
          </a:p>
          <a:p>
            <a:pPr marL="12700" marR="555625">
              <a:lnSpc>
                <a:spcPct val="100000"/>
              </a:lnSpc>
              <a:spcBef>
                <a:spcPts val="1105"/>
              </a:spcBef>
            </a:pPr>
            <a:r>
              <a:rPr sz="1900" b="1" i="1" dirty="0">
                <a:solidFill>
                  <a:srgbClr val="2E3092"/>
                </a:solidFill>
                <a:latin typeface="Arial" panose="020B0604020202020204" pitchFamily="34" charset="0"/>
                <a:cs typeface="Arial" panose="020B0604020202020204" pitchFamily="34" charset="0"/>
              </a:rPr>
              <a:t>Really what we need is unity, for people to go into environmental work and for opportunities to be created for them. We</a:t>
            </a:r>
            <a:endParaRPr sz="1900" dirty="0">
              <a:latin typeface="Arial" panose="020B0604020202020204" pitchFamily="34" charset="0"/>
              <a:cs typeface="Arial" panose="020B0604020202020204" pitchFamily="34" charset="0"/>
            </a:endParaRPr>
          </a:p>
          <a:p>
            <a:pPr marL="12700" marR="5080">
              <a:lnSpc>
                <a:spcPts val="2280"/>
              </a:lnSpc>
              <a:spcBef>
                <a:spcPts val="65"/>
              </a:spcBef>
            </a:pPr>
            <a:r>
              <a:rPr sz="1900" b="1" i="1" dirty="0">
                <a:solidFill>
                  <a:srgbClr val="2E3092"/>
                </a:solidFill>
                <a:latin typeface="Arial" panose="020B0604020202020204" pitchFamily="34" charset="0"/>
                <a:cs typeface="Arial" panose="020B0604020202020204" pitchFamily="34" charset="0"/>
              </a:rPr>
              <a:t>need more people to get involved, to care and the world to be serious about tomorrow.</a:t>
            </a:r>
            <a:endParaRPr sz="1900" dirty="0">
              <a:latin typeface="Arial" panose="020B0604020202020204" pitchFamily="34" charset="0"/>
              <a:cs typeface="Arial" panose="020B0604020202020204" pitchFamily="34" charset="0"/>
            </a:endParaRPr>
          </a:p>
        </p:txBody>
      </p:sp>
      <p:sp>
        <p:nvSpPr>
          <p:cNvPr id="6" name="object 6"/>
          <p:cNvSpPr txBox="1"/>
          <p:nvPr/>
        </p:nvSpPr>
        <p:spPr>
          <a:xfrm>
            <a:off x="14224213" y="3186560"/>
            <a:ext cx="4975860" cy="4065270"/>
          </a:xfrm>
          <a:prstGeom prst="rect">
            <a:avLst/>
          </a:prstGeom>
        </p:spPr>
        <p:txBody>
          <a:bodyPr vert="horz" wrap="square" lIns="0" tIns="285750" rIns="0" bIns="0" rtlCol="0">
            <a:spAutoFit/>
          </a:bodyPr>
          <a:lstStyle/>
          <a:p>
            <a:pPr marL="12700">
              <a:lnSpc>
                <a:spcPct val="100000"/>
              </a:lnSpc>
              <a:spcBef>
                <a:spcPts val="2250"/>
              </a:spcBef>
            </a:pPr>
            <a:r>
              <a:rPr sz="3550" dirty="0">
                <a:latin typeface="Arial" panose="020B0604020202020204" pitchFamily="34" charset="0"/>
                <a:cs typeface="Arial" panose="020B0604020202020204" pitchFamily="34" charset="0"/>
              </a:rPr>
              <a:t>Follow</a:t>
            </a:r>
            <a:r>
              <a:rPr lang="en-CA" sz="3200" b="1" dirty="0">
                <a:solidFill>
                  <a:srgbClr val="231F20"/>
                </a:solidFill>
                <a:latin typeface="Arial" panose="020B0604020202020204" pitchFamily="34" charset="0"/>
                <a:cs typeface="Arial" panose="020B0604020202020204" pitchFamily="34" charset="0"/>
              </a:rPr>
              <a:t>-</a:t>
            </a:r>
            <a:r>
              <a:rPr sz="3550" dirty="0">
                <a:latin typeface="Arial" panose="020B0604020202020204" pitchFamily="34" charset="0"/>
                <a:cs typeface="Arial" panose="020B0604020202020204" pitchFamily="34" charset="0"/>
              </a:rPr>
              <a:t>up questions</a:t>
            </a:r>
          </a:p>
          <a:p>
            <a:pPr marL="389255" marR="5080" indent="-188595">
              <a:lnSpc>
                <a:spcPct val="100000"/>
              </a:lnSpc>
              <a:spcBef>
                <a:spcPts val="1150"/>
              </a:spcBef>
              <a:buChar char="•"/>
              <a:tabLst>
                <a:tab pos="389255" algn="l"/>
              </a:tabLst>
            </a:pPr>
            <a:r>
              <a:rPr sz="1900" b="1" dirty="0">
                <a:latin typeface="Arial" panose="020B0604020202020204" pitchFamily="34" charset="0"/>
                <a:cs typeface="Arial" panose="020B0604020202020204" pitchFamily="34" charset="0"/>
              </a:rPr>
              <a:t>Observation and connection: </a:t>
            </a:r>
            <a:r>
              <a:rPr sz="1900" dirty="0">
                <a:latin typeface="Arial" panose="020B0604020202020204" pitchFamily="34" charset="0"/>
                <a:cs typeface="Arial" panose="020B0604020202020204" pitchFamily="34" charset="0"/>
              </a:rPr>
              <a:t>What changes does Annie describe in the land, animals and environment?</a:t>
            </a:r>
          </a:p>
          <a:p>
            <a:pPr marL="389255" marR="610235" indent="-188595">
              <a:lnSpc>
                <a:spcPct val="100000"/>
              </a:lnSpc>
              <a:spcBef>
                <a:spcPts val="730"/>
              </a:spcBef>
              <a:buChar char="•"/>
              <a:tabLst>
                <a:tab pos="389255" algn="l"/>
              </a:tabLst>
            </a:pPr>
            <a:r>
              <a:rPr sz="1900" b="1" dirty="0">
                <a:latin typeface="Arial" panose="020B0604020202020204" pitchFamily="34" charset="0"/>
                <a:cs typeface="Arial" panose="020B0604020202020204" pitchFamily="34" charset="0"/>
              </a:rPr>
              <a:t>Reflection and impact: </a:t>
            </a:r>
            <a:r>
              <a:rPr sz="1900" dirty="0">
                <a:latin typeface="Arial" panose="020B0604020202020204" pitchFamily="34" charset="0"/>
                <a:cs typeface="Arial" panose="020B0604020202020204" pitchFamily="34" charset="0"/>
              </a:rPr>
              <a:t>How are these changes affecting people and communities?</a:t>
            </a:r>
          </a:p>
          <a:p>
            <a:pPr marL="389255" marR="333375" indent="-188595">
              <a:lnSpc>
                <a:spcPct val="100000"/>
              </a:lnSpc>
              <a:spcBef>
                <a:spcPts val="730"/>
              </a:spcBef>
              <a:buChar char="•"/>
              <a:tabLst>
                <a:tab pos="389255" algn="l"/>
              </a:tabLst>
            </a:pPr>
            <a:r>
              <a:rPr sz="1900" b="1" dirty="0">
                <a:latin typeface="Arial" panose="020B0604020202020204" pitchFamily="34" charset="0"/>
                <a:cs typeface="Arial" panose="020B0604020202020204" pitchFamily="34" charset="0"/>
              </a:rPr>
              <a:t>Critical thinking / future-oriented: </a:t>
            </a:r>
            <a:r>
              <a:rPr sz="1900" dirty="0">
                <a:latin typeface="Arial" panose="020B0604020202020204" pitchFamily="34" charset="0"/>
                <a:cs typeface="Arial" panose="020B0604020202020204" pitchFamily="34" charset="0"/>
              </a:rPr>
              <a:t>What actions does Annie suggest, and how could people work together to protect the land in the future?</a:t>
            </a:r>
          </a:p>
        </p:txBody>
      </p:sp>
      <p:sp>
        <p:nvSpPr>
          <p:cNvPr id="12" name="object 11">
            <a:extLst>
              <a:ext uri="{FF2B5EF4-FFF2-40B4-BE49-F238E27FC236}">
                <a16:creationId xmlns:a16="http://schemas.microsoft.com/office/drawing/2014/main" id="{13CB0B2D-5744-E8E0-516A-E691F9F70027}"/>
              </a:ext>
            </a:extLst>
          </p:cNvPr>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3" name="object 12">
            <a:extLst>
              <a:ext uri="{FF2B5EF4-FFF2-40B4-BE49-F238E27FC236}">
                <a16:creationId xmlns:a16="http://schemas.microsoft.com/office/drawing/2014/main" id="{8AD275BA-5272-DDFA-A549-58C512ADB25F}"/>
              </a:ext>
            </a:extLst>
          </p:cNvPr>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sp>
        <p:nvSpPr>
          <p:cNvPr id="18" name="object 5" descr="$PPTXTitle">
            <a:extLst>
              <a:ext uri="{FF2B5EF4-FFF2-40B4-BE49-F238E27FC236}">
                <a16:creationId xmlns:a16="http://schemas.microsoft.com/office/drawing/2014/main" id="{3FDF6EE2-E34B-9DC5-2BE1-2807E9986AB6}"/>
              </a:ext>
            </a:extLst>
          </p:cNvPr>
          <p:cNvSpPr txBox="1">
            <a:spLocks/>
          </p:cNvSpPr>
          <p:nvPr/>
        </p:nvSpPr>
        <p:spPr>
          <a:xfrm>
            <a:off x="0" y="761136"/>
            <a:ext cx="20104100" cy="940001"/>
          </a:xfrm>
          <a:prstGeom prst="rect">
            <a:avLst/>
          </a:prstGeom>
        </p:spPr>
        <p:txBody>
          <a:bodyPr vert="horz" wrap="square" lIns="0" tIns="16510" rIns="0" bIns="0" rtlCol="0">
            <a:spAutoFit/>
          </a:bodyPr>
          <a:lstStyle>
            <a:lvl1pPr>
              <a:defRPr>
                <a:latin typeface="+mj-lt"/>
                <a:ea typeface="+mj-ea"/>
                <a:cs typeface="+mj-cs"/>
              </a:defRPr>
            </a:lvl1pPr>
          </a:lstStyle>
          <a:p>
            <a:pPr marL="12700" algn="ctr">
              <a:spcBef>
                <a:spcPts val="130"/>
              </a:spcBef>
            </a:pPr>
            <a:r>
              <a:rPr lang="en-CA" sz="6000" b="1" dirty="0">
                <a:solidFill>
                  <a:srgbClr val="292899"/>
                </a:solidFill>
                <a:latin typeface="Arial" panose="020B0604020202020204" pitchFamily="34" charset="0"/>
                <a:cs typeface="Arial" panose="020B0604020202020204" pitchFamily="34" charset="0"/>
              </a:rPr>
              <a:t>Indigenous perspectives:</a:t>
            </a:r>
          </a:p>
        </p:txBody>
      </p:sp>
      <p:pic>
        <p:nvPicPr>
          <p:cNvPr id="7" name="Picture 6" descr="A yellow spiral on a black background&#10;&#10;Description automatically generated">
            <a:extLst>
              <a:ext uri="{FF2B5EF4-FFF2-40B4-BE49-F238E27FC236}">
                <a16:creationId xmlns:a16="http://schemas.microsoft.com/office/drawing/2014/main" id="{8EE71F2A-B534-6444-201C-E1B59470C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50" y="840196"/>
            <a:ext cx="3380800" cy="781879"/>
          </a:xfrm>
          <a:prstGeom prst="rect">
            <a:avLst/>
          </a:prstGeom>
        </p:spPr>
      </p:pic>
      <p:pic>
        <p:nvPicPr>
          <p:cNvPr id="8" name="Picture 7" descr="A yellow spiral on a black background&#10;&#10;Description automatically generated">
            <a:extLst>
              <a:ext uri="{FF2B5EF4-FFF2-40B4-BE49-F238E27FC236}">
                <a16:creationId xmlns:a16="http://schemas.microsoft.com/office/drawing/2014/main" id="{7499E68C-A3DD-63A7-3E39-93AF692DE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900850" y="919258"/>
            <a:ext cx="3380800" cy="78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yellow spiral on a black background&#10;&#10;Description automatically generated">
            <a:extLst>
              <a:ext uri="{FF2B5EF4-FFF2-40B4-BE49-F238E27FC236}">
                <a16:creationId xmlns:a16="http://schemas.microsoft.com/office/drawing/2014/main" id="{F20B3A7D-48A8-5267-63E1-9C90FB07E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450" y="-1788002"/>
            <a:ext cx="13553977" cy="3323778"/>
          </a:xfrm>
          <a:prstGeom prst="rect">
            <a:avLst/>
          </a:prstGeom>
        </p:spPr>
      </p:pic>
      <p:sp>
        <p:nvSpPr>
          <p:cNvPr id="3" name="object 3"/>
          <p:cNvSpPr txBox="1"/>
          <p:nvPr/>
        </p:nvSpPr>
        <p:spPr>
          <a:xfrm>
            <a:off x="942307" y="8015825"/>
            <a:ext cx="3976370" cy="633507"/>
          </a:xfrm>
          <a:prstGeom prst="rect">
            <a:avLst/>
          </a:prstGeom>
        </p:spPr>
        <p:txBody>
          <a:bodyPr vert="horz" wrap="square" lIns="0" tIns="17780" rIns="0" bIns="0" rtlCol="0">
            <a:spAutoFit/>
          </a:bodyPr>
          <a:lstStyle/>
          <a:p>
            <a:pPr marL="12700">
              <a:lnSpc>
                <a:spcPct val="100000"/>
              </a:lnSpc>
              <a:spcBef>
                <a:spcPts val="140"/>
              </a:spcBef>
            </a:pPr>
            <a:r>
              <a:rPr sz="4000" dirty="0">
                <a:solidFill>
                  <a:srgbClr val="047390"/>
                </a:solidFill>
                <a:latin typeface="Arial" panose="020B0604020202020204" pitchFamily="34" charset="0"/>
                <a:cs typeface="Arial" panose="020B0604020202020204" pitchFamily="34" charset="0"/>
              </a:rPr>
              <a:t>PART ONE</a:t>
            </a:r>
            <a:endParaRPr sz="4000" dirty="0">
              <a:latin typeface="Arial" panose="020B0604020202020204" pitchFamily="34" charset="0"/>
              <a:cs typeface="Arial" panose="020B0604020202020204" pitchFamily="34" charset="0"/>
            </a:endParaRPr>
          </a:p>
        </p:txBody>
      </p:sp>
      <p:sp>
        <p:nvSpPr>
          <p:cNvPr id="5" name="object 5"/>
          <p:cNvSpPr txBox="1"/>
          <p:nvPr/>
        </p:nvSpPr>
        <p:spPr>
          <a:xfrm>
            <a:off x="955008" y="8931835"/>
            <a:ext cx="4906041" cy="1197764"/>
          </a:xfrm>
          <a:prstGeom prst="rect">
            <a:avLst/>
          </a:prstGeom>
        </p:spPr>
        <p:txBody>
          <a:bodyPr vert="horz" wrap="square" lIns="0" tIns="12700" rIns="0" bIns="0" rtlCol="0">
            <a:spAutoFit/>
          </a:bodyPr>
          <a:lstStyle/>
          <a:p>
            <a:pPr marL="936625" marR="219075" indent="-915988">
              <a:spcBef>
                <a:spcPts val="100"/>
              </a:spcBef>
            </a:pPr>
            <a:r>
              <a:rPr lang="en-CA" sz="2000" b="1" dirty="0">
                <a:solidFill>
                  <a:srgbClr val="00728F"/>
                </a:solidFill>
                <a:latin typeface="Arial" panose="020B0604020202020204" pitchFamily="34" charset="0"/>
                <a:cs typeface="Arial" panose="020B0604020202020204" pitchFamily="34" charset="0"/>
              </a:rPr>
              <a:t>Step 1</a:t>
            </a:r>
            <a:r>
              <a:rPr lang="en-CA" sz="1900" b="1" dirty="0">
                <a:solidFill>
                  <a:srgbClr val="222222"/>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Explain to the students that, as a class, you are going to send letters to a variety of people or</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organizations to raise awareness</a:t>
            </a:r>
            <a:endParaRPr sz="1900" dirty="0">
              <a:latin typeface="Arial" panose="020B0604020202020204" pitchFamily="34" charset="0"/>
              <a:cs typeface="Arial" panose="020B0604020202020204" pitchFamily="34" charset="0"/>
            </a:endParaRPr>
          </a:p>
        </p:txBody>
      </p:sp>
      <p:sp>
        <p:nvSpPr>
          <p:cNvPr id="6" name="object 6"/>
          <p:cNvSpPr/>
          <p:nvPr/>
        </p:nvSpPr>
        <p:spPr>
          <a:xfrm>
            <a:off x="971695" y="2859216"/>
            <a:ext cx="2616835" cy="685165"/>
          </a:xfrm>
          <a:custGeom>
            <a:avLst/>
            <a:gdLst/>
            <a:ahLst/>
            <a:cxnLst/>
            <a:rect l="l" t="t" r="r" b="b"/>
            <a:pathLst>
              <a:path w="2616835" h="685164">
                <a:moveTo>
                  <a:pt x="2569628" y="0"/>
                </a:moveTo>
                <a:lnTo>
                  <a:pt x="47118" y="0"/>
                </a:lnTo>
                <a:lnTo>
                  <a:pt x="28779" y="3703"/>
                </a:lnTo>
                <a:lnTo>
                  <a:pt x="13801" y="13801"/>
                </a:lnTo>
                <a:lnTo>
                  <a:pt x="3703" y="28779"/>
                </a:lnTo>
                <a:lnTo>
                  <a:pt x="0" y="47118"/>
                </a:lnTo>
                <a:lnTo>
                  <a:pt x="0" y="637530"/>
                </a:lnTo>
                <a:lnTo>
                  <a:pt x="3703" y="655869"/>
                </a:lnTo>
                <a:lnTo>
                  <a:pt x="13801" y="670847"/>
                </a:lnTo>
                <a:lnTo>
                  <a:pt x="28779" y="680946"/>
                </a:lnTo>
                <a:lnTo>
                  <a:pt x="47118" y="684649"/>
                </a:lnTo>
                <a:lnTo>
                  <a:pt x="2569628" y="684649"/>
                </a:lnTo>
                <a:lnTo>
                  <a:pt x="2587968" y="680946"/>
                </a:lnTo>
                <a:lnTo>
                  <a:pt x="2602945" y="670847"/>
                </a:lnTo>
                <a:lnTo>
                  <a:pt x="2613044" y="655869"/>
                </a:lnTo>
                <a:lnTo>
                  <a:pt x="2616747" y="637530"/>
                </a:lnTo>
                <a:lnTo>
                  <a:pt x="2616747" y="47118"/>
                </a:lnTo>
                <a:lnTo>
                  <a:pt x="2613044" y="28779"/>
                </a:lnTo>
                <a:lnTo>
                  <a:pt x="2602945" y="13801"/>
                </a:lnTo>
                <a:lnTo>
                  <a:pt x="2587968" y="3703"/>
                </a:lnTo>
                <a:lnTo>
                  <a:pt x="2569628"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1222385" y="2996577"/>
            <a:ext cx="2047865" cy="309700"/>
          </a:xfrm>
          <a:prstGeom prst="rect">
            <a:avLst/>
          </a:prstGeom>
        </p:spPr>
        <p:txBody>
          <a:bodyPr vert="horz" wrap="square" lIns="0" tIns="17145" rIns="0" bIns="0" rtlCol="0">
            <a:spAutoFit/>
          </a:bodyPr>
          <a:lstStyle/>
          <a:p>
            <a:pPr marL="12700">
              <a:lnSpc>
                <a:spcPct val="100000"/>
              </a:lnSpc>
              <a:spcBef>
                <a:spcPts val="135"/>
              </a:spcBef>
            </a:pPr>
            <a:r>
              <a:rPr lang="en-CA" sz="1900" b="1" dirty="0">
                <a:solidFill>
                  <a:srgbClr val="FFFFFF"/>
                </a:solidFill>
                <a:latin typeface="Arial" panose="020B0604020202020204" pitchFamily="34" charset="0"/>
                <a:cs typeface="Arial" panose="020B0604020202020204" pitchFamily="34" charset="0"/>
              </a:rPr>
              <a:t>Example script:</a:t>
            </a:r>
            <a:endParaRPr lang="en-CA" sz="1900" b="1" dirty="0">
              <a:latin typeface="Arial" panose="020B0604020202020204" pitchFamily="34" charset="0"/>
              <a:cs typeface="Arial" panose="020B0604020202020204" pitchFamily="34" charset="0"/>
            </a:endParaRPr>
          </a:p>
        </p:txBody>
      </p:sp>
      <p:sp>
        <p:nvSpPr>
          <p:cNvPr id="8" name="object 8"/>
          <p:cNvSpPr/>
          <p:nvPr/>
        </p:nvSpPr>
        <p:spPr>
          <a:xfrm>
            <a:off x="955008" y="3460097"/>
            <a:ext cx="9097645" cy="4029396"/>
          </a:xfrm>
          <a:custGeom>
            <a:avLst/>
            <a:gdLst/>
            <a:ahLst/>
            <a:cxnLst/>
            <a:rect l="l" t="t" r="r" b="b"/>
            <a:pathLst>
              <a:path w="9097645" h="4412615">
                <a:moveTo>
                  <a:pt x="9049923" y="0"/>
                </a:moveTo>
                <a:lnTo>
                  <a:pt x="47118" y="0"/>
                </a:lnTo>
                <a:lnTo>
                  <a:pt x="28779" y="3703"/>
                </a:lnTo>
                <a:lnTo>
                  <a:pt x="13801" y="13801"/>
                </a:lnTo>
                <a:lnTo>
                  <a:pt x="3703" y="28779"/>
                </a:lnTo>
                <a:lnTo>
                  <a:pt x="0" y="47118"/>
                </a:lnTo>
                <a:lnTo>
                  <a:pt x="0" y="4365458"/>
                </a:lnTo>
                <a:lnTo>
                  <a:pt x="3703" y="4383798"/>
                </a:lnTo>
                <a:lnTo>
                  <a:pt x="13801" y="4398775"/>
                </a:lnTo>
                <a:lnTo>
                  <a:pt x="28779" y="4408874"/>
                </a:lnTo>
                <a:lnTo>
                  <a:pt x="47118" y="4412577"/>
                </a:lnTo>
                <a:lnTo>
                  <a:pt x="9049923" y="4412577"/>
                </a:lnTo>
                <a:lnTo>
                  <a:pt x="9068262" y="4408874"/>
                </a:lnTo>
                <a:lnTo>
                  <a:pt x="9083240" y="4398775"/>
                </a:lnTo>
                <a:lnTo>
                  <a:pt x="9093339" y="4383798"/>
                </a:lnTo>
                <a:lnTo>
                  <a:pt x="9097042" y="4365458"/>
                </a:lnTo>
                <a:lnTo>
                  <a:pt x="9097042" y="47118"/>
                </a:lnTo>
                <a:lnTo>
                  <a:pt x="9093339" y="28779"/>
                </a:lnTo>
                <a:lnTo>
                  <a:pt x="9083240" y="13801"/>
                </a:lnTo>
                <a:lnTo>
                  <a:pt x="9068262" y="3703"/>
                </a:lnTo>
                <a:lnTo>
                  <a:pt x="9049923"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1130784" y="3652452"/>
            <a:ext cx="4269105" cy="3687548"/>
          </a:xfrm>
          <a:prstGeom prst="rect">
            <a:avLst/>
          </a:prstGeom>
        </p:spPr>
        <p:txBody>
          <a:bodyPr vert="horz" wrap="square" lIns="0" tIns="12065" rIns="0" bIns="0" rtlCol="0">
            <a:spAutoFit/>
          </a:bodyPr>
          <a:lstStyle/>
          <a:p>
            <a:pPr marR="73025" indent="62230">
              <a:lnSpc>
                <a:spcPct val="100000"/>
              </a:lnSpc>
              <a:spcBef>
                <a:spcPts val="95"/>
              </a:spcBef>
              <a:spcAft>
                <a:spcPts val="600"/>
              </a:spcAft>
            </a:pPr>
            <a:r>
              <a:rPr sz="1900" dirty="0">
                <a:solidFill>
                  <a:srgbClr val="FFFFFF"/>
                </a:solidFill>
                <a:latin typeface="Arial" panose="020B0604020202020204" pitchFamily="34" charset="0"/>
                <a:cs typeface="Arial" panose="020B0604020202020204" pitchFamily="34" charset="0"/>
              </a:rPr>
              <a:t>“Over the past lessons, you have explored Canadian wildlife, habitats and the challenges many species face. Now it’s time for your final mission.</a:t>
            </a:r>
            <a:endParaRPr sz="1900" dirty="0">
              <a:latin typeface="Arial" panose="020B0604020202020204" pitchFamily="34" charset="0"/>
              <a:cs typeface="Arial" panose="020B0604020202020204" pitchFamily="34" charset="0"/>
            </a:endParaRPr>
          </a:p>
          <a:p>
            <a:pPr marR="5080">
              <a:lnSpc>
                <a:spcPct val="100000"/>
              </a:lnSpc>
              <a:spcBef>
                <a:spcPts val="720"/>
              </a:spcBef>
              <a:spcAft>
                <a:spcPts val="600"/>
              </a:spcAft>
            </a:pPr>
            <a:r>
              <a:rPr sz="1900" dirty="0">
                <a:solidFill>
                  <a:srgbClr val="FFFFFF"/>
                </a:solidFill>
                <a:latin typeface="Arial" panose="020B0604020202020204" pitchFamily="34" charset="0"/>
                <a:cs typeface="Arial" panose="020B0604020202020204" pitchFamily="34" charset="0"/>
              </a:rPr>
              <a:t>First, we will review what you have learned about your species and the threats it faces. Next, you will reflect on why this animal is important and what could help protect it. Finally, you will write a letter to share your ideas with an audience who can help make a difference.</a:t>
            </a:r>
            <a:endParaRPr sz="1900" dirty="0">
              <a:latin typeface="Arial" panose="020B0604020202020204" pitchFamily="34" charset="0"/>
              <a:cs typeface="Arial" panose="020B0604020202020204" pitchFamily="34" charset="0"/>
            </a:endParaRPr>
          </a:p>
        </p:txBody>
      </p:sp>
      <p:sp>
        <p:nvSpPr>
          <p:cNvPr id="10" name="object 10"/>
          <p:cNvSpPr txBox="1"/>
          <p:nvPr/>
        </p:nvSpPr>
        <p:spPr>
          <a:xfrm>
            <a:off x="5608543" y="3652452"/>
            <a:ext cx="4171315" cy="2936060"/>
          </a:xfrm>
          <a:prstGeom prst="rect">
            <a:avLst/>
          </a:prstGeom>
        </p:spPr>
        <p:txBody>
          <a:bodyPr vert="horz" wrap="square" lIns="0" tIns="12065" rIns="0" bIns="0" rtlCol="0">
            <a:spAutoFit/>
          </a:bodyPr>
          <a:lstStyle/>
          <a:p>
            <a:pPr marL="12700" marR="5080">
              <a:lnSpc>
                <a:spcPct val="100000"/>
              </a:lnSpc>
              <a:spcBef>
                <a:spcPts val="95"/>
              </a:spcBef>
            </a:pPr>
            <a:r>
              <a:rPr sz="1900" dirty="0">
                <a:solidFill>
                  <a:srgbClr val="FFFFFF"/>
                </a:solidFill>
                <a:latin typeface="Arial" panose="020B0604020202020204" pitchFamily="34" charset="0"/>
                <a:cs typeface="Arial" panose="020B0604020202020204" pitchFamily="34" charset="0"/>
              </a:rPr>
              <a:t>Your words can inform, inspire, and encourage others to care about wildlife. Scientists, conservationists and community members often write letters like this to raise awareness and promote change.</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Over these lessons, you’ve used your minds, your eyes, your bodies and your heart. Today, your voice becomes part of the effort to help protect wildlife.”</a:t>
            </a:r>
            <a:endParaRPr sz="1900" dirty="0">
              <a:latin typeface="Arial" panose="020B0604020202020204" pitchFamily="34" charset="0"/>
              <a:cs typeface="Arial" panose="020B0604020202020204" pitchFamily="34" charset="0"/>
            </a:endParaRPr>
          </a:p>
        </p:txBody>
      </p:sp>
      <p:pic>
        <p:nvPicPr>
          <p:cNvPr id="18" name="object 18"/>
          <p:cNvPicPr/>
          <p:nvPr/>
        </p:nvPicPr>
        <p:blipFill>
          <a:blip r:embed="rId4" cstate="print"/>
          <a:stretch>
            <a:fillRect/>
          </a:stretch>
        </p:blipFill>
        <p:spPr>
          <a:xfrm>
            <a:off x="12310295" y="1836216"/>
            <a:ext cx="6851424" cy="8341484"/>
          </a:xfrm>
          <a:prstGeom prst="rect">
            <a:avLst/>
          </a:prstGeom>
        </p:spPr>
      </p:pic>
      <p:sp>
        <p:nvSpPr>
          <p:cNvPr id="19" name="object 19"/>
          <p:cNvSpPr txBox="1"/>
          <p:nvPr/>
        </p:nvSpPr>
        <p:spPr>
          <a:xfrm>
            <a:off x="10509250" y="1836492"/>
            <a:ext cx="1507601" cy="452881"/>
          </a:xfrm>
          <a:prstGeom prst="rect">
            <a:avLst/>
          </a:prstGeom>
        </p:spPr>
        <p:txBody>
          <a:bodyPr vert="horz" wrap="square" lIns="0" tIns="12065" rIns="0" bIns="0" rtlCol="0">
            <a:spAutoFit/>
          </a:bodyPr>
          <a:lstStyle/>
          <a:p>
            <a:pPr marL="170815" marR="5080" indent="-158750" algn="r">
              <a:lnSpc>
                <a:spcPct val="102299"/>
              </a:lnSpc>
              <a:spcBef>
                <a:spcPts val="95"/>
              </a:spcBef>
            </a:pPr>
            <a:r>
              <a:rPr sz="1450" i="1" dirty="0">
                <a:solidFill>
                  <a:srgbClr val="047390"/>
                </a:solidFill>
                <a:latin typeface="Arial" panose="020B0604020202020204" pitchFamily="34" charset="0"/>
                <a:cs typeface="Arial" panose="020B0604020202020204" pitchFamily="34" charset="0"/>
              </a:rPr>
              <a:t>Figure 1. Anchor chart example</a:t>
            </a:r>
            <a:endParaRPr sz="1450" dirty="0">
              <a:latin typeface="Arial" panose="020B0604020202020204" pitchFamily="34" charset="0"/>
              <a:cs typeface="Arial" panose="020B0604020202020204" pitchFamily="34" charset="0"/>
            </a:endParaRPr>
          </a:p>
        </p:txBody>
      </p:sp>
      <p:sp>
        <p:nvSpPr>
          <p:cNvPr id="20" name="object 20"/>
          <p:cNvSpPr txBox="1"/>
          <p:nvPr/>
        </p:nvSpPr>
        <p:spPr>
          <a:xfrm>
            <a:off x="6985342" y="8108346"/>
            <a:ext cx="3976370" cy="2048510"/>
          </a:xfrm>
          <a:prstGeom prst="rect">
            <a:avLst/>
          </a:prstGeom>
        </p:spPr>
        <p:txBody>
          <a:bodyPr vert="horz" wrap="square" lIns="0" tIns="12065" rIns="0" bIns="0" rtlCol="0">
            <a:spAutoFit/>
          </a:bodyPr>
          <a:lstStyle/>
          <a:p>
            <a:pPr marL="12700" marR="5080">
              <a:lnSpc>
                <a:spcPct val="100000"/>
              </a:lnSpc>
              <a:spcBef>
                <a:spcPts val="95"/>
              </a:spcBef>
            </a:pPr>
            <a:r>
              <a:rPr sz="1900" dirty="0">
                <a:solidFill>
                  <a:srgbClr val="222222"/>
                </a:solidFill>
                <a:latin typeface="Arial" panose="020B0604020202020204" pitchFamily="34" charset="0"/>
                <a:cs typeface="Arial" panose="020B0604020202020204" pitchFamily="34" charset="0"/>
              </a:rPr>
              <a:t>about the importance of protecting wildlife and restoring nature.</a:t>
            </a:r>
            <a:endParaRPr sz="1900" dirty="0">
              <a:latin typeface="Arial" panose="020B0604020202020204" pitchFamily="34" charset="0"/>
              <a:cs typeface="Arial" panose="020B0604020202020204" pitchFamily="34" charset="0"/>
            </a:endParaRPr>
          </a:p>
          <a:p>
            <a:pPr marL="12700" marR="110489">
              <a:lnSpc>
                <a:spcPts val="2280"/>
              </a:lnSpc>
              <a:spcBef>
                <a:spcPts val="65"/>
              </a:spcBef>
            </a:pPr>
            <a:r>
              <a:rPr sz="1900" dirty="0">
                <a:solidFill>
                  <a:srgbClr val="222222"/>
                </a:solidFill>
                <a:latin typeface="Arial" panose="020B0604020202020204" pitchFamily="34" charset="0"/>
                <a:cs typeface="Arial" panose="020B0604020202020204" pitchFamily="34" charset="0"/>
              </a:rPr>
              <a:t>Review the steps in writing a letter and using the chart paper, create an anchor chart of a simple letter format (address, date, salutation, body, signature).</a:t>
            </a:r>
            <a:endParaRPr sz="1900" dirty="0">
              <a:latin typeface="Arial" panose="020B0604020202020204" pitchFamily="34" charset="0"/>
              <a:cs typeface="Arial" panose="020B0604020202020204" pitchFamily="34" charset="0"/>
            </a:endParaRPr>
          </a:p>
        </p:txBody>
      </p:sp>
      <p:sp>
        <p:nvSpPr>
          <p:cNvPr id="23" name="object 11">
            <a:extLst>
              <a:ext uri="{FF2B5EF4-FFF2-40B4-BE49-F238E27FC236}">
                <a16:creationId xmlns:a16="http://schemas.microsoft.com/office/drawing/2014/main" id="{0FD8ABDA-103D-E349-55AB-9F57C12BBFD4}"/>
              </a:ext>
            </a:extLst>
          </p:cNvPr>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24" name="object 12">
            <a:extLst>
              <a:ext uri="{FF2B5EF4-FFF2-40B4-BE49-F238E27FC236}">
                <a16:creationId xmlns:a16="http://schemas.microsoft.com/office/drawing/2014/main" id="{53AB9383-2507-ED19-CA2D-958B81B830DF}"/>
              </a:ext>
            </a:extLst>
          </p:cNvPr>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sp>
        <p:nvSpPr>
          <p:cNvPr id="25" name="object 3">
            <a:extLst>
              <a:ext uri="{FF2B5EF4-FFF2-40B4-BE49-F238E27FC236}">
                <a16:creationId xmlns:a16="http://schemas.microsoft.com/office/drawing/2014/main" id="{08CBC3C7-5BC4-CC8B-82D1-BA371A330C88}"/>
              </a:ext>
            </a:extLst>
          </p:cNvPr>
          <p:cNvSpPr txBox="1"/>
          <p:nvPr/>
        </p:nvSpPr>
        <p:spPr>
          <a:xfrm>
            <a:off x="971695" y="1240450"/>
            <a:ext cx="6098163" cy="1402307"/>
          </a:xfrm>
          <a:prstGeom prst="rect">
            <a:avLst/>
          </a:prstGeom>
        </p:spPr>
        <p:txBody>
          <a:bodyPr vert="horz" wrap="square" lIns="0" tIns="17145" rIns="0" bIns="0" rtlCol="0">
            <a:spAutoFit/>
          </a:bodyPr>
          <a:lstStyle/>
          <a:p>
            <a:pPr>
              <a:lnSpc>
                <a:spcPts val="5380"/>
              </a:lnSpc>
            </a:pPr>
            <a:r>
              <a:rPr lang="en-CA" sz="5900" b="1" dirty="0">
                <a:solidFill>
                  <a:srgbClr val="2E3092"/>
                </a:solidFill>
                <a:latin typeface="Arial" panose="020B0604020202020204" pitchFamily="34" charset="0"/>
                <a:cs typeface="Arial" panose="020B0604020202020204" pitchFamily="34" charset="0"/>
              </a:rPr>
              <a:t>Mission activity instructions</a:t>
            </a:r>
            <a:endParaRPr lang="en-CA" sz="5900" b="1" dirty="0">
              <a:latin typeface="Arial" panose="020B0604020202020204" pitchFamily="34" charset="0"/>
              <a:cs typeface="Arial" panose="020B0604020202020204" pitchFamily="34" charset="0"/>
            </a:endParaRPr>
          </a:p>
        </p:txBody>
      </p:sp>
      <p:pic>
        <p:nvPicPr>
          <p:cNvPr id="31" name="Picture 30" descr="A yellow curved line on a black background&#10;&#10;Description automatically generated">
            <a:extLst>
              <a:ext uri="{FF2B5EF4-FFF2-40B4-BE49-F238E27FC236}">
                <a16:creationId xmlns:a16="http://schemas.microsoft.com/office/drawing/2014/main" id="{F64E6974-21D7-69A2-3C27-11488DD86B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438" y="8034128"/>
            <a:ext cx="1816100" cy="5969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95506" y="0"/>
            <a:ext cx="9136956" cy="10681036"/>
          </a:xfrm>
          <a:prstGeom prst="rect">
            <a:avLst/>
          </a:prstGeom>
        </p:spPr>
      </p:pic>
      <p:sp>
        <p:nvSpPr>
          <p:cNvPr id="4" name="object 4"/>
          <p:cNvSpPr txBox="1"/>
          <p:nvPr/>
        </p:nvSpPr>
        <p:spPr>
          <a:xfrm>
            <a:off x="1872059" y="946259"/>
            <a:ext cx="4959350" cy="8636000"/>
          </a:xfrm>
          <a:prstGeom prst="rect">
            <a:avLst/>
          </a:prstGeom>
        </p:spPr>
        <p:txBody>
          <a:bodyPr vert="horz" wrap="square" lIns="0" tIns="12065" rIns="0" bIns="0" rtlCol="0">
            <a:spAutoFit/>
          </a:bodyPr>
          <a:lstStyle/>
          <a:p>
            <a:pPr marL="12700" marR="31115">
              <a:lnSpc>
                <a:spcPct val="100000"/>
              </a:lnSpc>
              <a:spcBef>
                <a:spcPts val="95"/>
              </a:spcBef>
            </a:pPr>
            <a:r>
              <a:rPr sz="1900" dirty="0">
                <a:solidFill>
                  <a:srgbClr val="222222"/>
                </a:solidFill>
                <a:latin typeface="Arial" panose="020B0604020202020204" pitchFamily="34" charset="0"/>
                <a:cs typeface="Arial" panose="020B0604020202020204" pitchFamily="34" charset="0"/>
              </a:rPr>
              <a:t>Review with the students some of the highlights of what they have learned throughout their mission. What information do they want to include? What can they share about the wildlife/ecosystem monitoring project and pledge that the class made? Do they have a request for the person they are writing to? For example, if they are writing to a town council, can they ask for more native plant gardens and less pesticide use? To their parents/guardians, can they ask their family to join them in helping nature by creating a small native plant garden at home? To their teacher/ principal, can they ask for a native plant garden to be started at school?</a:t>
            </a:r>
            <a:endParaRPr sz="1900" dirty="0">
              <a:latin typeface="Arial" panose="020B0604020202020204" pitchFamily="34" charset="0"/>
              <a:cs typeface="Arial" panose="020B0604020202020204" pitchFamily="34" charset="0"/>
            </a:endParaRPr>
          </a:p>
          <a:p>
            <a:pPr marL="12700" marR="9525">
              <a:lnSpc>
                <a:spcPct val="100000"/>
              </a:lnSpc>
              <a:spcBef>
                <a:spcPts val="1040"/>
              </a:spcBef>
            </a:pPr>
            <a:r>
              <a:rPr sz="1900" dirty="0">
                <a:solidFill>
                  <a:srgbClr val="222222"/>
                </a:solidFill>
                <a:latin typeface="Arial" panose="020B0604020202020204" pitchFamily="34" charset="0"/>
                <a:cs typeface="Arial" panose="020B0604020202020204" pitchFamily="34" charset="0"/>
              </a:rPr>
              <a:t>Brainstorm or mind map a list of facts that the students learned from the LPRC for Kids Website.</a:t>
            </a:r>
            <a:endParaRPr sz="1900" dirty="0">
              <a:latin typeface="Arial" panose="020B0604020202020204" pitchFamily="34" charset="0"/>
              <a:cs typeface="Arial" panose="020B0604020202020204" pitchFamily="34" charset="0"/>
            </a:endParaRPr>
          </a:p>
          <a:p>
            <a:pPr marL="12700">
              <a:lnSpc>
                <a:spcPct val="100000"/>
              </a:lnSpc>
              <a:spcBef>
                <a:spcPts val="1100"/>
              </a:spcBef>
            </a:pPr>
            <a:r>
              <a:rPr sz="1900" dirty="0">
                <a:solidFill>
                  <a:srgbClr val="222222"/>
                </a:solidFill>
                <a:latin typeface="Arial" panose="020B0604020202020204" pitchFamily="34" charset="0"/>
                <a:cs typeface="Arial" panose="020B0604020202020204" pitchFamily="34" charset="0"/>
              </a:rPr>
              <a:t>For example:</a:t>
            </a:r>
            <a:endParaRPr sz="1900" dirty="0">
              <a:latin typeface="Arial" panose="020B0604020202020204" pitchFamily="34" charset="0"/>
              <a:cs typeface="Arial" panose="020B0604020202020204" pitchFamily="34" charset="0"/>
            </a:endParaRPr>
          </a:p>
          <a:p>
            <a:pPr marL="247650" marR="352425" indent="-235585">
              <a:lnSpc>
                <a:spcPct val="100000"/>
              </a:lnSpc>
              <a:spcBef>
                <a:spcPts val="1110"/>
              </a:spcBef>
              <a:buChar char="•"/>
              <a:tabLst>
                <a:tab pos="247650" algn="l"/>
              </a:tabLst>
            </a:pPr>
            <a:r>
              <a:rPr sz="1900" dirty="0">
                <a:solidFill>
                  <a:srgbClr val="222222"/>
                </a:solidFill>
                <a:latin typeface="Arial" panose="020B0604020202020204" pitchFamily="34" charset="0"/>
                <a:cs typeface="Arial" panose="020B0604020202020204" pitchFamily="34" charset="0"/>
              </a:rPr>
              <a:t>Ten per cent average decline in wildlife populations in the last 50 years</a:t>
            </a:r>
            <a:endParaRPr sz="1900" dirty="0">
              <a:latin typeface="Arial" panose="020B0604020202020204" pitchFamily="34" charset="0"/>
              <a:cs typeface="Arial" panose="020B0604020202020204" pitchFamily="34" charset="0"/>
            </a:endParaRPr>
          </a:p>
          <a:p>
            <a:pPr marL="247650" marR="5080" indent="-235585">
              <a:lnSpc>
                <a:spcPct val="100000"/>
              </a:lnSpc>
              <a:spcBef>
                <a:spcPts val="365"/>
              </a:spcBef>
              <a:buChar char="•"/>
              <a:tabLst>
                <a:tab pos="247650" algn="l"/>
              </a:tabLst>
            </a:pPr>
            <a:r>
              <a:rPr sz="1900" dirty="0">
                <a:solidFill>
                  <a:srgbClr val="222222"/>
                </a:solidFill>
                <a:latin typeface="Arial" panose="020B0604020202020204" pitchFamily="34" charset="0"/>
                <a:cs typeface="Arial" panose="020B0604020202020204" pitchFamily="34" charset="0"/>
              </a:rPr>
              <a:t>Biggest challenges to wildlife (habitat loss, pollution, climate change)</a:t>
            </a:r>
            <a:endParaRPr sz="1900" dirty="0">
              <a:latin typeface="Arial" panose="020B0604020202020204" pitchFamily="34" charset="0"/>
              <a:cs typeface="Arial" panose="020B0604020202020204" pitchFamily="34" charset="0"/>
            </a:endParaRPr>
          </a:p>
          <a:p>
            <a:pPr marL="247650" marR="273050" indent="-235585">
              <a:lnSpc>
                <a:spcPct val="100000"/>
              </a:lnSpc>
              <a:spcBef>
                <a:spcPts val="360"/>
              </a:spcBef>
              <a:buChar char="•"/>
              <a:tabLst>
                <a:tab pos="247650" algn="l"/>
              </a:tabLst>
            </a:pPr>
            <a:r>
              <a:rPr sz="1900" dirty="0">
                <a:latin typeface="Arial" panose="020B0604020202020204" pitchFamily="34" charset="0"/>
                <a:cs typeface="Arial" panose="020B0604020202020204" pitchFamily="34" charset="0"/>
              </a:rPr>
              <a:t>How humans can work to reverse this trend (remove invasive species, plant native species, protect land from future development, etc.)</a:t>
            </a:r>
          </a:p>
        </p:txBody>
      </p:sp>
      <p:sp>
        <p:nvSpPr>
          <p:cNvPr id="6" name="object 6"/>
          <p:cNvSpPr txBox="1"/>
          <p:nvPr/>
        </p:nvSpPr>
        <p:spPr>
          <a:xfrm>
            <a:off x="12178901" y="883402"/>
            <a:ext cx="6906871" cy="3014928"/>
          </a:xfrm>
          <a:prstGeom prst="rect">
            <a:avLst/>
          </a:prstGeom>
        </p:spPr>
        <p:txBody>
          <a:bodyPr vert="horz" wrap="square" lIns="0" tIns="74930" rIns="0" bIns="0" rtlCol="0">
            <a:spAutoFit/>
          </a:bodyPr>
          <a:lstStyle/>
          <a:p>
            <a:pPr marL="1039813" indent="-1039813">
              <a:lnSpc>
                <a:spcPct val="100000"/>
              </a:lnSpc>
              <a:spcBef>
                <a:spcPts val="590"/>
              </a:spcBef>
            </a:pPr>
            <a:r>
              <a:rPr lang="en-CA" sz="2000" b="1" dirty="0">
                <a:solidFill>
                  <a:srgbClr val="047390"/>
                </a:solidFill>
                <a:latin typeface="Arial" panose="020B0604020202020204" pitchFamily="34" charset="0"/>
                <a:cs typeface="Arial" panose="020B0604020202020204" pitchFamily="34" charset="0"/>
              </a:rPr>
              <a:t>Step 2:</a:t>
            </a:r>
            <a:r>
              <a:rPr lang="en-CA" sz="2000" b="1" dirty="0">
                <a:solidFill>
                  <a:srgbClr val="222222"/>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Ask the students to think about which group</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or person they would like to send their letter to. Brainstorm the different groups. Suggested</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recipients: their families, community centre, school and school board/district education authorities, WWF- Canada, local nature organizations or parks, conservation authorities, community garden organizations, local Indigenous councils, local town/ city councils, their future selves or for a class archive, and general public awareness (no direct sending required).</a:t>
            </a:r>
            <a:endParaRPr sz="1900" dirty="0">
              <a:latin typeface="Arial" panose="020B0604020202020204" pitchFamily="34" charset="0"/>
              <a:cs typeface="Arial" panose="020B0604020202020204" pitchFamily="34" charset="0"/>
            </a:endParaRPr>
          </a:p>
        </p:txBody>
      </p:sp>
      <p:sp>
        <p:nvSpPr>
          <p:cNvPr id="9" name="object 11">
            <a:extLst>
              <a:ext uri="{FF2B5EF4-FFF2-40B4-BE49-F238E27FC236}">
                <a16:creationId xmlns:a16="http://schemas.microsoft.com/office/drawing/2014/main" id="{E5259751-F842-AFB9-4FE1-8AD02446F7B0}"/>
              </a:ext>
            </a:extLst>
          </p:cNvPr>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0" name="object 12">
            <a:extLst>
              <a:ext uri="{FF2B5EF4-FFF2-40B4-BE49-F238E27FC236}">
                <a16:creationId xmlns:a16="http://schemas.microsoft.com/office/drawing/2014/main" id="{55E64F92-D4EB-5DAA-7061-BC7AEC106646}"/>
              </a:ext>
            </a:extLst>
          </p:cNvPr>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pic>
        <p:nvPicPr>
          <p:cNvPr id="11" name="Picture 10" descr="A white line on a black background&#10;&#10;Description automatically generated">
            <a:extLst>
              <a:ext uri="{FF2B5EF4-FFF2-40B4-BE49-F238E27FC236}">
                <a16:creationId xmlns:a16="http://schemas.microsoft.com/office/drawing/2014/main" id="{3933988B-C20B-2260-AACD-8B871CD3B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6112" y="6340333"/>
            <a:ext cx="7772400" cy="38810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257818" y="0"/>
            <a:ext cx="14400011" cy="10221426"/>
          </a:xfrm>
          <a:prstGeom prst="rect">
            <a:avLst/>
          </a:prstGeom>
        </p:spPr>
      </p:pic>
      <p:sp>
        <p:nvSpPr>
          <p:cNvPr id="4" name="object 4"/>
          <p:cNvSpPr txBox="1"/>
          <p:nvPr/>
        </p:nvSpPr>
        <p:spPr>
          <a:xfrm>
            <a:off x="929679" y="946259"/>
            <a:ext cx="5012095" cy="9343712"/>
          </a:xfrm>
          <a:prstGeom prst="rect">
            <a:avLst/>
          </a:prstGeom>
        </p:spPr>
        <p:txBody>
          <a:bodyPr vert="horz" wrap="square" lIns="0" tIns="12065" rIns="0" bIns="0" rtlCol="0">
            <a:spAutoFit/>
          </a:bodyPr>
          <a:lstStyle/>
          <a:p>
            <a:pPr marL="1039813" marR="138430" indent="-1019175">
              <a:lnSpc>
                <a:spcPct val="100000"/>
              </a:lnSpc>
              <a:spcBef>
                <a:spcPts val="95"/>
              </a:spcBef>
            </a:pPr>
            <a:r>
              <a:rPr lang="en-CA" sz="2000" b="1" dirty="0">
                <a:solidFill>
                  <a:srgbClr val="047390"/>
                </a:solidFill>
                <a:latin typeface="Arial" panose="020B0604020202020204" pitchFamily="34" charset="0"/>
                <a:cs typeface="Arial" panose="020B0604020202020204" pitchFamily="34" charset="0"/>
              </a:rPr>
              <a:t>Step  3	</a:t>
            </a:r>
            <a:r>
              <a:rPr sz="1900" dirty="0">
                <a:solidFill>
                  <a:srgbClr val="222222"/>
                </a:solidFill>
                <a:latin typeface="Arial" panose="020B0604020202020204" pitchFamily="34" charset="0"/>
                <a:cs typeface="Arial" panose="020B0604020202020204" pitchFamily="34" charset="0"/>
              </a:rPr>
              <a:t>Group students who have a similar interest in who they want to write to.</a:t>
            </a:r>
            <a:endParaRPr sz="1900" dirty="0">
              <a:latin typeface="Arial" panose="020B0604020202020204" pitchFamily="34" charset="0"/>
              <a:cs typeface="Arial" panose="020B0604020202020204" pitchFamily="34" charset="0"/>
            </a:endParaRPr>
          </a:p>
          <a:p>
            <a:pPr marL="1039813" marR="294640">
              <a:lnSpc>
                <a:spcPct val="100000"/>
              </a:lnSpc>
              <a:spcBef>
                <a:spcPts val="1100"/>
              </a:spcBef>
            </a:pPr>
            <a:r>
              <a:rPr sz="1900" dirty="0">
                <a:solidFill>
                  <a:srgbClr val="222222"/>
                </a:solidFill>
                <a:latin typeface="Arial" panose="020B0604020202020204" pitchFamily="34" charset="0"/>
                <a:cs typeface="Arial" panose="020B0604020202020204" pitchFamily="34" charset="0"/>
              </a:rPr>
              <a:t>Suggestions for the groups are as follows:</a:t>
            </a:r>
            <a:endParaRPr sz="1900" dirty="0">
              <a:latin typeface="Arial" panose="020B0604020202020204" pitchFamily="34" charset="0"/>
              <a:cs typeface="Arial" panose="020B0604020202020204" pitchFamily="34" charset="0"/>
            </a:endParaRPr>
          </a:p>
          <a:p>
            <a:pPr marL="1039813" marR="5080">
              <a:lnSpc>
                <a:spcPts val="2280"/>
              </a:lnSpc>
              <a:spcBef>
                <a:spcPts val="1675"/>
              </a:spcBef>
              <a:spcAft>
                <a:spcPts val="600"/>
              </a:spcAft>
            </a:pPr>
            <a:r>
              <a:rPr sz="2000" b="1" dirty="0">
                <a:solidFill>
                  <a:srgbClr val="047390"/>
                </a:solidFill>
                <a:latin typeface="Arial" panose="020B0604020202020204" pitchFamily="34" charset="0"/>
                <a:cs typeface="Arial" panose="020B0604020202020204" pitchFamily="34" charset="0"/>
              </a:rPr>
              <a:t>School </a:t>
            </a:r>
            <a:r>
              <a:rPr lang="en-CA" sz="2000" b="1" dirty="0">
                <a:solidFill>
                  <a:srgbClr val="047390"/>
                </a:solidFill>
                <a:latin typeface="Arial" panose="020B0604020202020204" pitchFamily="34" charset="0"/>
                <a:cs typeface="Arial" panose="020B0604020202020204" pitchFamily="34" charset="0"/>
              </a:rPr>
              <a:t>⎯</a:t>
            </a:r>
            <a:r>
              <a:rPr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Sharing learning within the school or community:</a:t>
            </a:r>
            <a:endParaRPr sz="1900" dirty="0">
              <a:latin typeface="Arial" panose="020B0604020202020204" pitchFamily="34" charset="0"/>
              <a:cs typeface="Arial" panose="020B0604020202020204" pitchFamily="34" charset="0"/>
            </a:endParaRPr>
          </a:p>
          <a:p>
            <a:pPr marL="1247775" indent="-207963">
              <a:lnSpc>
                <a:spcPct val="100000"/>
              </a:lnSpc>
              <a:buChar char="•"/>
            </a:pPr>
            <a:r>
              <a:rPr sz="1900" dirty="0">
                <a:solidFill>
                  <a:srgbClr val="222222"/>
                </a:solidFill>
                <a:latin typeface="Arial" panose="020B0604020202020204" pitchFamily="34" charset="0"/>
                <a:cs typeface="Arial" panose="020B0604020202020204" pitchFamily="34" charset="0"/>
              </a:rPr>
              <a:t>School principal or administration</a:t>
            </a:r>
            <a:endParaRPr sz="1900" dirty="0">
              <a:latin typeface="Arial" panose="020B0604020202020204" pitchFamily="34" charset="0"/>
              <a:cs typeface="Arial" panose="020B0604020202020204" pitchFamily="34" charset="0"/>
            </a:endParaRPr>
          </a:p>
          <a:p>
            <a:pPr marL="1247775" indent="-207963">
              <a:lnSpc>
                <a:spcPct val="100000"/>
              </a:lnSpc>
              <a:spcBef>
                <a:spcPts val="365"/>
              </a:spcBef>
              <a:buChar char="•"/>
            </a:pPr>
            <a:r>
              <a:rPr sz="1900" dirty="0">
                <a:solidFill>
                  <a:srgbClr val="222222"/>
                </a:solidFill>
                <a:latin typeface="Arial" panose="020B0604020202020204" pitchFamily="34" charset="0"/>
                <a:cs typeface="Arial" panose="020B0604020202020204" pitchFamily="34" charset="0"/>
              </a:rPr>
              <a:t>School council or eco-club</a:t>
            </a:r>
            <a:endParaRPr sz="1900" dirty="0">
              <a:latin typeface="Arial" panose="020B0604020202020204" pitchFamily="34" charset="0"/>
              <a:cs typeface="Arial" panose="020B0604020202020204" pitchFamily="34" charset="0"/>
            </a:endParaRPr>
          </a:p>
          <a:p>
            <a:pPr marL="1247775" indent="-207963">
              <a:lnSpc>
                <a:spcPct val="100000"/>
              </a:lnSpc>
              <a:spcBef>
                <a:spcPts val="365"/>
              </a:spcBef>
              <a:buChar char="•"/>
            </a:pPr>
            <a:r>
              <a:rPr sz="1900" dirty="0">
                <a:solidFill>
                  <a:srgbClr val="222222"/>
                </a:solidFill>
                <a:latin typeface="Arial" panose="020B0604020202020204" pitchFamily="34" charset="0"/>
                <a:cs typeface="Arial" panose="020B0604020202020204" pitchFamily="34" charset="0"/>
              </a:rPr>
              <a:t>Local library or community centre</a:t>
            </a:r>
            <a:endParaRPr sz="1900" dirty="0">
              <a:latin typeface="Arial" panose="020B0604020202020204" pitchFamily="34" charset="0"/>
              <a:cs typeface="Arial" panose="020B0604020202020204" pitchFamily="34" charset="0"/>
            </a:endParaRPr>
          </a:p>
          <a:p>
            <a:pPr marL="1247775" marR="823594" indent="-207963">
              <a:lnSpc>
                <a:spcPct val="100000"/>
              </a:lnSpc>
              <a:spcBef>
                <a:spcPts val="370"/>
              </a:spcBef>
              <a:buChar char="•"/>
            </a:pPr>
            <a:r>
              <a:rPr sz="1900" dirty="0">
                <a:solidFill>
                  <a:srgbClr val="222222"/>
                </a:solidFill>
                <a:latin typeface="Arial" panose="020B0604020202020204" pitchFamily="34" charset="0"/>
                <a:cs typeface="Arial" panose="020B0604020202020204" pitchFamily="34" charset="0"/>
              </a:rPr>
              <a:t>Bulletin board / newsletter publication</a:t>
            </a:r>
            <a:endParaRPr sz="1900" dirty="0">
              <a:latin typeface="Arial" panose="020B0604020202020204" pitchFamily="34" charset="0"/>
              <a:cs typeface="Arial" panose="020B0604020202020204" pitchFamily="34" charset="0"/>
            </a:endParaRPr>
          </a:p>
          <a:p>
            <a:pPr marL="1039813" marR="429259">
              <a:lnSpc>
                <a:spcPct val="107300"/>
              </a:lnSpc>
              <a:spcBef>
                <a:spcPts val="994"/>
              </a:spcBef>
            </a:pPr>
            <a:r>
              <a:rPr sz="2000" b="1" dirty="0">
                <a:solidFill>
                  <a:srgbClr val="047390"/>
                </a:solidFill>
                <a:latin typeface="Arial" panose="020B0604020202020204" pitchFamily="34" charset="0"/>
                <a:cs typeface="Arial" panose="020B0604020202020204" pitchFamily="34" charset="0"/>
              </a:rPr>
              <a:t>Future self or class archive </a:t>
            </a:r>
            <a:r>
              <a:rPr lang="en-CA" sz="2000" b="1" dirty="0">
                <a:solidFill>
                  <a:srgbClr val="047390"/>
                </a:solidFill>
                <a:latin typeface="Arial" panose="020B0604020202020204" pitchFamily="34" charset="0"/>
                <a:cs typeface="Arial" panose="020B0604020202020204" pitchFamily="34" charset="0"/>
              </a:rPr>
              <a:t>⎯</a:t>
            </a:r>
            <a:r>
              <a:rPr sz="2000"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Capturing learning and personal commitments:</a:t>
            </a:r>
            <a:endParaRPr sz="1900" dirty="0">
              <a:latin typeface="Arial" panose="020B0604020202020204" pitchFamily="34" charset="0"/>
              <a:cs typeface="Arial" panose="020B0604020202020204" pitchFamily="34" charset="0"/>
            </a:endParaRPr>
          </a:p>
          <a:p>
            <a:pPr marL="1039813" marR="22860">
              <a:lnSpc>
                <a:spcPct val="100000"/>
              </a:lnSpc>
              <a:spcBef>
                <a:spcPts val="1110"/>
              </a:spcBef>
            </a:pPr>
            <a:r>
              <a:rPr sz="1900" dirty="0">
                <a:solidFill>
                  <a:srgbClr val="222222"/>
                </a:solidFill>
                <a:latin typeface="Arial" panose="020B0604020202020204" pitchFamily="34" charset="0"/>
                <a:cs typeface="Arial" panose="020B0604020202020204" pitchFamily="34" charset="0"/>
              </a:rPr>
              <a:t>Students write a short note to their future selves, then the teacher seals the letter and gives them back later in the year, the next year or when the student graduates from</a:t>
            </a:r>
            <a:r>
              <a:rPr lang="en-CA" sz="1900" dirty="0">
                <a:solidFill>
                  <a:srgbClr val="222222"/>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elementary. This reinforces the idea that their pledge lasts beyond the school year.</a:t>
            </a:r>
            <a:endParaRPr sz="1900" dirty="0">
              <a:latin typeface="Arial" panose="020B0604020202020204" pitchFamily="34" charset="0"/>
              <a:cs typeface="Arial" panose="020B0604020202020204" pitchFamily="34" charset="0"/>
            </a:endParaRPr>
          </a:p>
          <a:p>
            <a:pPr marL="1039813" marR="22225">
              <a:lnSpc>
                <a:spcPct val="100000"/>
              </a:lnSpc>
              <a:spcBef>
                <a:spcPts val="1075"/>
              </a:spcBef>
              <a:spcAft>
                <a:spcPts val="600"/>
              </a:spcAft>
            </a:pPr>
            <a:r>
              <a:rPr sz="1900" dirty="0">
                <a:solidFill>
                  <a:srgbClr val="222222"/>
                </a:solidFill>
                <a:latin typeface="Arial" panose="020B0604020202020204" pitchFamily="34" charset="0"/>
                <a:cs typeface="Arial" panose="020B0604020202020204" pitchFamily="34" charset="0"/>
              </a:rPr>
              <a:t>Prompt idea: </a:t>
            </a:r>
            <a:r>
              <a:rPr sz="1900" i="1" dirty="0">
                <a:solidFill>
                  <a:srgbClr val="222222"/>
                </a:solidFill>
                <a:latin typeface="Arial" panose="020B0604020202020204" pitchFamily="34" charset="0"/>
                <a:cs typeface="Arial" panose="020B0604020202020204" pitchFamily="34" charset="0"/>
              </a:rPr>
              <a:t>“One thing I promise to do to help wildlife is….”</a:t>
            </a:r>
            <a:endParaRPr sz="1900" dirty="0">
              <a:latin typeface="Arial" panose="020B0604020202020204" pitchFamily="34" charset="0"/>
              <a:cs typeface="Arial" panose="020B0604020202020204" pitchFamily="34" charset="0"/>
            </a:endParaRPr>
          </a:p>
          <a:p>
            <a:pPr marL="1039813" marR="44450">
              <a:spcBef>
                <a:spcPts val="615"/>
              </a:spcBef>
            </a:pPr>
            <a:r>
              <a:rPr sz="1900" dirty="0">
                <a:solidFill>
                  <a:srgbClr val="222222"/>
                </a:solidFill>
                <a:latin typeface="Arial" panose="020B0604020202020204" pitchFamily="34" charset="0"/>
                <a:cs typeface="Arial" panose="020B0604020202020204" pitchFamily="34" charset="0"/>
              </a:rPr>
              <a:t>Letters can also be saved for a class time capsule.</a:t>
            </a:r>
            <a:endParaRPr sz="1900" dirty="0">
              <a:latin typeface="Arial" panose="020B0604020202020204" pitchFamily="34" charset="0"/>
              <a:cs typeface="Arial" panose="020B0604020202020204" pitchFamily="34" charset="0"/>
            </a:endParaRPr>
          </a:p>
        </p:txBody>
      </p:sp>
      <p:sp>
        <p:nvSpPr>
          <p:cNvPr id="5" name="object 5"/>
          <p:cNvSpPr txBox="1"/>
          <p:nvPr/>
        </p:nvSpPr>
        <p:spPr>
          <a:xfrm>
            <a:off x="7045651" y="886285"/>
            <a:ext cx="4913630" cy="3986348"/>
          </a:xfrm>
          <a:prstGeom prst="rect">
            <a:avLst/>
          </a:prstGeom>
        </p:spPr>
        <p:txBody>
          <a:bodyPr vert="horz" wrap="square" lIns="0" tIns="13335" rIns="0" bIns="0" rtlCol="0">
            <a:spAutoFit/>
          </a:bodyPr>
          <a:lstStyle/>
          <a:p>
            <a:pPr marL="12700">
              <a:lnSpc>
                <a:spcPts val="2720"/>
              </a:lnSpc>
              <a:spcBef>
                <a:spcPts val="105"/>
              </a:spcBef>
            </a:pPr>
            <a:r>
              <a:rPr sz="2000" b="1" dirty="0">
                <a:solidFill>
                  <a:srgbClr val="047390"/>
                </a:solidFill>
                <a:latin typeface="Arial" panose="020B0604020202020204" pitchFamily="34" charset="0"/>
                <a:cs typeface="Arial" panose="020B0604020202020204" pitchFamily="34" charset="0"/>
              </a:rPr>
              <a:t>Local nature organizations or parks </a:t>
            </a:r>
            <a:r>
              <a:rPr lang="en-CA" sz="2000" b="1" dirty="0">
                <a:solidFill>
                  <a:srgbClr val="047390"/>
                </a:solidFill>
                <a:latin typeface="Arial" panose="020B0604020202020204" pitchFamily="34" charset="0"/>
                <a:cs typeface="Arial" panose="020B0604020202020204" pitchFamily="34" charset="0"/>
              </a:rPr>
              <a:t>⎯</a:t>
            </a:r>
            <a:endParaRPr sz="2000" b="1" dirty="0">
              <a:latin typeface="Arial" panose="020B0604020202020204" pitchFamily="34" charset="0"/>
              <a:cs typeface="Arial" panose="020B0604020202020204" pitchFamily="34" charset="0"/>
            </a:endParaRPr>
          </a:p>
          <a:p>
            <a:pPr marL="12700">
              <a:lnSpc>
                <a:spcPts val="2240"/>
              </a:lnSpc>
            </a:pPr>
            <a:r>
              <a:rPr sz="1900" dirty="0">
                <a:solidFill>
                  <a:srgbClr val="222222"/>
                </a:solidFill>
                <a:latin typeface="Arial" panose="020B0604020202020204" pitchFamily="34" charset="0"/>
                <a:cs typeface="Arial" panose="020B0604020202020204" pitchFamily="34" charset="0"/>
              </a:rPr>
              <a:t>Connecting learning to local ecosystems:</a:t>
            </a:r>
            <a:endParaRPr sz="1900" dirty="0">
              <a:latin typeface="Arial" panose="020B0604020202020204" pitchFamily="34" charset="0"/>
              <a:cs typeface="Arial" panose="020B0604020202020204" pitchFamily="34" charset="0"/>
            </a:endParaRPr>
          </a:p>
          <a:p>
            <a:pPr marL="248920" indent="-236220">
              <a:lnSpc>
                <a:spcPct val="100000"/>
              </a:lnSpc>
              <a:spcBef>
                <a:spcPts val="1110"/>
              </a:spcBef>
              <a:buChar char="•"/>
              <a:tabLst>
                <a:tab pos="248920" algn="l"/>
              </a:tabLst>
            </a:pPr>
            <a:r>
              <a:rPr sz="1900" dirty="0">
                <a:solidFill>
                  <a:srgbClr val="222222"/>
                </a:solidFill>
                <a:latin typeface="Arial" panose="020B0604020202020204" pitchFamily="34" charset="0"/>
                <a:cs typeface="Arial" panose="020B0604020202020204" pitchFamily="34" charset="0"/>
              </a:rPr>
              <a:t>Local conservation groups</a:t>
            </a:r>
            <a:endParaRPr sz="1900" dirty="0">
              <a:latin typeface="Arial" panose="020B0604020202020204" pitchFamily="34" charset="0"/>
              <a:cs typeface="Arial" panose="020B0604020202020204" pitchFamily="34" charset="0"/>
            </a:endParaRPr>
          </a:p>
          <a:p>
            <a:pPr marL="248920" indent="-236220">
              <a:lnSpc>
                <a:spcPct val="100000"/>
              </a:lnSpc>
              <a:spcBef>
                <a:spcPts val="370"/>
              </a:spcBef>
              <a:buChar char="•"/>
              <a:tabLst>
                <a:tab pos="248920" algn="l"/>
              </a:tabLst>
            </a:pPr>
            <a:r>
              <a:rPr sz="1900" dirty="0">
                <a:solidFill>
                  <a:srgbClr val="222222"/>
                </a:solidFill>
                <a:latin typeface="Arial" panose="020B0604020202020204" pitchFamily="34" charset="0"/>
                <a:cs typeface="Arial" panose="020B0604020202020204" pitchFamily="34" charset="0"/>
              </a:rPr>
              <a:t>Provincial or municipal parks</a:t>
            </a:r>
            <a:endParaRPr sz="1900" dirty="0">
              <a:latin typeface="Arial" panose="020B0604020202020204" pitchFamily="34" charset="0"/>
              <a:cs typeface="Arial" panose="020B0604020202020204" pitchFamily="34" charset="0"/>
            </a:endParaRPr>
          </a:p>
          <a:p>
            <a:pPr marL="248920" indent="-236220">
              <a:lnSpc>
                <a:spcPct val="100000"/>
              </a:lnSpc>
              <a:spcBef>
                <a:spcPts val="365"/>
              </a:spcBef>
              <a:buChar char="•"/>
              <a:tabLst>
                <a:tab pos="248920" algn="l"/>
              </a:tabLst>
            </a:pPr>
            <a:r>
              <a:rPr sz="1900" dirty="0">
                <a:solidFill>
                  <a:srgbClr val="222222"/>
                </a:solidFill>
                <a:latin typeface="Arial" panose="020B0604020202020204" pitchFamily="34" charset="0"/>
                <a:cs typeface="Arial" panose="020B0604020202020204" pitchFamily="34" charset="0"/>
              </a:rPr>
              <a:t>Nature centres</a:t>
            </a:r>
            <a:endParaRPr sz="1900" dirty="0">
              <a:latin typeface="Arial" panose="020B0604020202020204" pitchFamily="34" charset="0"/>
              <a:cs typeface="Arial" panose="020B0604020202020204" pitchFamily="34" charset="0"/>
            </a:endParaRPr>
          </a:p>
          <a:p>
            <a:pPr marL="12700">
              <a:lnSpc>
                <a:spcPts val="2495"/>
              </a:lnSpc>
              <a:spcBef>
                <a:spcPts val="1200"/>
              </a:spcBef>
            </a:pPr>
            <a:r>
              <a:rPr sz="2000" b="1" dirty="0">
                <a:solidFill>
                  <a:srgbClr val="047390"/>
                </a:solidFill>
                <a:latin typeface="Arial" panose="020B0604020202020204" pitchFamily="34" charset="0"/>
                <a:cs typeface="Arial" panose="020B0604020202020204" pitchFamily="34" charset="0"/>
              </a:rPr>
              <a:t>Public awareness (no direct sending required)</a:t>
            </a:r>
            <a:r>
              <a:rPr lang="en-CA" sz="2000" b="1" dirty="0">
                <a:latin typeface="Arial" panose="020B0604020202020204" pitchFamily="34" charset="0"/>
                <a:cs typeface="Arial" panose="020B0604020202020204" pitchFamily="34" charset="0"/>
              </a:rPr>
              <a:t> </a:t>
            </a:r>
            <a:r>
              <a:rPr lang="en-CA" sz="2400" b="1" dirty="0">
                <a:solidFill>
                  <a:srgbClr val="047390"/>
                </a:solidFill>
                <a:latin typeface="Arial" panose="020B0604020202020204" pitchFamily="34" charset="0"/>
                <a:cs typeface="Arial" panose="020B0604020202020204" pitchFamily="34" charset="0"/>
              </a:rPr>
              <a:t>⎯</a:t>
            </a:r>
            <a:r>
              <a:rPr sz="2300"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Practicing clear communication about environmental issues:</a:t>
            </a:r>
            <a:endParaRPr sz="1900" dirty="0">
              <a:latin typeface="Arial" panose="020B0604020202020204" pitchFamily="34" charset="0"/>
              <a:cs typeface="Arial" panose="020B0604020202020204" pitchFamily="34" charset="0"/>
            </a:endParaRPr>
          </a:p>
          <a:p>
            <a:pPr marL="248920" indent="-236220">
              <a:lnSpc>
                <a:spcPct val="100000"/>
              </a:lnSpc>
              <a:spcBef>
                <a:spcPts val="1040"/>
              </a:spcBef>
              <a:buChar char="•"/>
              <a:tabLst>
                <a:tab pos="248920" algn="l"/>
              </a:tabLst>
            </a:pPr>
            <a:r>
              <a:rPr sz="1900" dirty="0">
                <a:solidFill>
                  <a:srgbClr val="222222"/>
                </a:solidFill>
                <a:latin typeface="Arial" panose="020B0604020202020204" pitchFamily="34" charset="0"/>
                <a:cs typeface="Arial" panose="020B0604020202020204" pitchFamily="34" charset="0"/>
              </a:rPr>
              <a:t>Display on a wall</a:t>
            </a:r>
            <a:endParaRPr sz="1900" dirty="0">
              <a:latin typeface="Arial" panose="020B0604020202020204" pitchFamily="34" charset="0"/>
              <a:cs typeface="Arial" panose="020B0604020202020204" pitchFamily="34" charset="0"/>
            </a:endParaRPr>
          </a:p>
          <a:p>
            <a:pPr marL="248920" indent="-236220">
              <a:lnSpc>
                <a:spcPct val="100000"/>
              </a:lnSpc>
              <a:spcBef>
                <a:spcPts val="370"/>
              </a:spcBef>
              <a:buChar char="•"/>
              <a:tabLst>
                <a:tab pos="248920" algn="l"/>
              </a:tabLst>
            </a:pPr>
            <a:r>
              <a:rPr sz="1900" dirty="0">
                <a:solidFill>
                  <a:srgbClr val="222222"/>
                </a:solidFill>
                <a:latin typeface="Arial" panose="020B0604020202020204" pitchFamily="34" charset="0"/>
                <a:cs typeface="Arial" panose="020B0604020202020204" pitchFamily="34" charset="0"/>
              </a:rPr>
              <a:t>Share during an assembly</a:t>
            </a:r>
            <a:endParaRPr sz="1900" dirty="0">
              <a:latin typeface="Arial" panose="020B0604020202020204" pitchFamily="34" charset="0"/>
              <a:cs typeface="Arial" panose="020B0604020202020204" pitchFamily="34" charset="0"/>
            </a:endParaRPr>
          </a:p>
          <a:p>
            <a:pPr marL="248920" indent="-236220">
              <a:lnSpc>
                <a:spcPct val="100000"/>
              </a:lnSpc>
              <a:spcBef>
                <a:spcPts val="365"/>
              </a:spcBef>
              <a:buChar char="•"/>
              <a:tabLst>
                <a:tab pos="248920" algn="l"/>
              </a:tabLst>
            </a:pPr>
            <a:r>
              <a:rPr sz="1900" dirty="0">
                <a:solidFill>
                  <a:srgbClr val="222222"/>
                </a:solidFill>
                <a:latin typeface="Arial" panose="020B0604020202020204" pitchFamily="34" charset="0"/>
                <a:cs typeface="Arial" panose="020B0604020202020204" pitchFamily="34" charset="0"/>
              </a:rPr>
              <a:t>Read aloud in small groups</a:t>
            </a:r>
            <a:endParaRPr sz="1900" dirty="0">
              <a:latin typeface="Arial" panose="020B0604020202020204" pitchFamily="34" charset="0"/>
              <a:cs typeface="Arial" panose="020B0604020202020204" pitchFamily="34" charset="0"/>
            </a:endParaRPr>
          </a:p>
        </p:txBody>
      </p:sp>
      <p:sp>
        <p:nvSpPr>
          <p:cNvPr id="9" name="object 11">
            <a:extLst>
              <a:ext uri="{FF2B5EF4-FFF2-40B4-BE49-F238E27FC236}">
                <a16:creationId xmlns:a16="http://schemas.microsoft.com/office/drawing/2014/main" id="{F7030052-B454-FECC-9659-0751039D48A2}"/>
              </a:ext>
            </a:extLst>
          </p:cNvPr>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0" name="object 12">
            <a:extLst>
              <a:ext uri="{FF2B5EF4-FFF2-40B4-BE49-F238E27FC236}">
                <a16:creationId xmlns:a16="http://schemas.microsoft.com/office/drawing/2014/main" id="{F29548C8-3757-2CE0-389C-DEE027C098CD}"/>
              </a:ext>
            </a:extLst>
          </p:cNvPr>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6</a:t>
            </a:fld>
            <a:endParaRPr dirty="0">
              <a:latin typeface="Arial" panose="020B0604020202020204" pitchFamily="34" charset="0"/>
              <a:cs typeface="Arial" panose="020B0604020202020204" pitchFamily="34" charset="0"/>
            </a:endParaRPr>
          </a:p>
        </p:txBody>
      </p:sp>
      <p:pic>
        <p:nvPicPr>
          <p:cNvPr id="11" name="Picture 10" descr="A white line on a black background&#10;&#10;Description automatically generated">
            <a:extLst>
              <a:ext uri="{FF2B5EF4-FFF2-40B4-BE49-F238E27FC236}">
                <a16:creationId xmlns:a16="http://schemas.microsoft.com/office/drawing/2014/main" id="{E8A19566-8870-F886-9E5D-C97F5C3C2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850" y="6340333"/>
            <a:ext cx="7772400" cy="38810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65036" y="1672723"/>
            <a:ext cx="16931655" cy="9450236"/>
            <a:chOff x="1965036" y="1672723"/>
            <a:chExt cx="16931655" cy="9450236"/>
          </a:xfrm>
        </p:grpSpPr>
        <p:pic>
          <p:nvPicPr>
            <p:cNvPr id="3" name="object 3"/>
            <p:cNvPicPr/>
            <p:nvPr/>
          </p:nvPicPr>
          <p:blipFill>
            <a:blip r:embed="rId2" cstate="print"/>
            <a:stretch>
              <a:fillRect/>
            </a:stretch>
          </p:blipFill>
          <p:spPr>
            <a:xfrm>
              <a:off x="7057068" y="5725490"/>
              <a:ext cx="11839623" cy="5397469"/>
            </a:xfrm>
            <a:prstGeom prst="rect">
              <a:avLst/>
            </a:prstGeom>
          </p:spPr>
        </p:pic>
        <p:sp>
          <p:nvSpPr>
            <p:cNvPr id="4" name="object 4"/>
            <p:cNvSpPr/>
            <p:nvPr/>
          </p:nvSpPr>
          <p:spPr>
            <a:xfrm>
              <a:off x="1965036" y="1672723"/>
              <a:ext cx="16174085" cy="4743952"/>
            </a:xfrm>
            <a:custGeom>
              <a:avLst/>
              <a:gdLst/>
              <a:ahLst/>
              <a:cxnLst/>
              <a:rect l="l" t="t" r="r" b="b"/>
              <a:pathLst>
                <a:path w="16174085" h="4565015">
                  <a:moveTo>
                    <a:pt x="16126912" y="0"/>
                  </a:moveTo>
                  <a:lnTo>
                    <a:pt x="47118" y="0"/>
                  </a:lnTo>
                  <a:lnTo>
                    <a:pt x="28779" y="3703"/>
                  </a:lnTo>
                  <a:lnTo>
                    <a:pt x="13801" y="13801"/>
                  </a:lnTo>
                  <a:lnTo>
                    <a:pt x="3703" y="28779"/>
                  </a:lnTo>
                  <a:lnTo>
                    <a:pt x="0" y="47118"/>
                  </a:lnTo>
                  <a:lnTo>
                    <a:pt x="0" y="4517412"/>
                  </a:lnTo>
                  <a:lnTo>
                    <a:pt x="3703" y="4535756"/>
                  </a:lnTo>
                  <a:lnTo>
                    <a:pt x="13801" y="4550733"/>
                  </a:lnTo>
                  <a:lnTo>
                    <a:pt x="28779" y="4560829"/>
                  </a:lnTo>
                  <a:lnTo>
                    <a:pt x="47118" y="4564531"/>
                  </a:lnTo>
                  <a:lnTo>
                    <a:pt x="16126912" y="4564531"/>
                  </a:lnTo>
                  <a:lnTo>
                    <a:pt x="16145251" y="4560829"/>
                  </a:lnTo>
                  <a:lnTo>
                    <a:pt x="16160229" y="4550733"/>
                  </a:lnTo>
                  <a:lnTo>
                    <a:pt x="16170327" y="4535756"/>
                  </a:lnTo>
                  <a:lnTo>
                    <a:pt x="16174031" y="4517412"/>
                  </a:lnTo>
                  <a:lnTo>
                    <a:pt x="16174031" y="47118"/>
                  </a:lnTo>
                  <a:lnTo>
                    <a:pt x="16170327" y="28779"/>
                  </a:lnTo>
                  <a:lnTo>
                    <a:pt x="16160229" y="13801"/>
                  </a:lnTo>
                  <a:lnTo>
                    <a:pt x="16145251" y="3703"/>
                  </a:lnTo>
                  <a:lnTo>
                    <a:pt x="16126912"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5" name="object 5"/>
          <p:cNvSpPr txBox="1"/>
          <p:nvPr/>
        </p:nvSpPr>
        <p:spPr>
          <a:xfrm>
            <a:off x="1952336" y="7407275"/>
            <a:ext cx="3891915" cy="1564640"/>
          </a:xfrm>
          <a:prstGeom prst="rect">
            <a:avLst/>
          </a:prstGeom>
        </p:spPr>
        <p:txBody>
          <a:bodyPr vert="horz" wrap="square" lIns="0" tIns="12065" rIns="0" bIns="0" rtlCol="0">
            <a:spAutoFit/>
          </a:bodyPr>
          <a:lstStyle/>
          <a:p>
            <a:pPr marL="12700" marR="758190" algn="l">
              <a:lnSpc>
                <a:spcPct val="100000"/>
              </a:lnSpc>
              <a:spcBef>
                <a:spcPts val="95"/>
              </a:spcBef>
            </a:pPr>
            <a:r>
              <a:rPr sz="1900" b="1" dirty="0">
                <a:latin typeface="Arial" panose="020B0604020202020204" pitchFamily="34" charset="0"/>
                <a:cs typeface="Arial" panose="020B0604020202020204" pitchFamily="34" charset="0"/>
              </a:rPr>
              <a:t>Instructions for writing to WWF-Canada:</a:t>
            </a:r>
          </a:p>
          <a:p>
            <a:pPr marL="12700" marR="5080" algn="l">
              <a:lnSpc>
                <a:spcPct val="100000"/>
              </a:lnSpc>
              <a:spcBef>
                <a:spcPts val="730"/>
              </a:spcBef>
            </a:pPr>
            <a:r>
              <a:rPr sz="1900" dirty="0">
                <a:latin typeface="Arial" panose="020B0604020202020204" pitchFamily="34" charset="0"/>
                <a:cs typeface="Arial" panose="020B0604020202020204" pitchFamily="34" charset="0"/>
              </a:rPr>
              <a:t>Students can individually submit a simple form on wwf.ca/lprckids, or they can send letters to:</a:t>
            </a:r>
          </a:p>
        </p:txBody>
      </p:sp>
      <p:sp>
        <p:nvSpPr>
          <p:cNvPr id="6" name="object 6" descr="$PPTXTitle"/>
          <p:cNvSpPr txBox="1">
            <a:spLocks noGrp="1"/>
          </p:cNvSpPr>
          <p:nvPr>
            <p:ph type="title"/>
          </p:nvPr>
        </p:nvSpPr>
        <p:spPr>
          <a:xfrm>
            <a:off x="1952334" y="863038"/>
            <a:ext cx="13052715" cy="566181"/>
          </a:xfrm>
          <a:prstGeom prst="rect">
            <a:avLst/>
          </a:prstGeom>
        </p:spPr>
        <p:txBody>
          <a:bodyPr vert="horz" wrap="square" lIns="0" tIns="12065" rIns="0" bIns="0" rtlCol="0">
            <a:spAutoFit/>
          </a:bodyPr>
          <a:lstStyle/>
          <a:p>
            <a:pPr marL="12700">
              <a:lnSpc>
                <a:spcPct val="100000"/>
              </a:lnSpc>
              <a:spcBef>
                <a:spcPts val="95"/>
              </a:spcBef>
            </a:pPr>
            <a:r>
              <a:rPr sz="3550" dirty="0">
                <a:latin typeface="Arial" panose="020B0604020202020204" pitchFamily="34" charset="0"/>
                <a:cs typeface="Arial" panose="020B0604020202020204" pitchFamily="34" charset="0"/>
              </a:rPr>
              <a:t>Write a message to WWF</a:t>
            </a:r>
            <a:r>
              <a:rPr lang="en-CA" sz="3600" b="1" dirty="0">
                <a:solidFill>
                  <a:srgbClr val="047390"/>
                </a:solidFill>
                <a:latin typeface="Arial" panose="020B0604020202020204" pitchFamily="34" charset="0"/>
                <a:cs typeface="Arial" panose="020B0604020202020204" pitchFamily="34" charset="0"/>
              </a:rPr>
              <a:t> ⎯ </a:t>
            </a:r>
            <a:r>
              <a:rPr sz="3550" dirty="0">
                <a:latin typeface="Arial" panose="020B0604020202020204" pitchFamily="34" charset="0"/>
                <a:cs typeface="Arial" panose="020B0604020202020204" pitchFamily="34" charset="0"/>
              </a:rPr>
              <a:t>Canada sharing what you learned</a:t>
            </a:r>
          </a:p>
        </p:txBody>
      </p:sp>
      <p:sp>
        <p:nvSpPr>
          <p:cNvPr id="7" name="object 7"/>
          <p:cNvSpPr txBox="1"/>
          <p:nvPr/>
        </p:nvSpPr>
        <p:spPr>
          <a:xfrm>
            <a:off x="2187931" y="1944169"/>
            <a:ext cx="7647305" cy="4197816"/>
          </a:xfrm>
          <a:prstGeom prst="rect">
            <a:avLst/>
          </a:prstGeom>
        </p:spPr>
        <p:txBody>
          <a:bodyPr vert="horz" wrap="square" lIns="0" tIns="12065" rIns="0" bIns="0" rtlCol="0">
            <a:spAutoFit/>
          </a:bodyPr>
          <a:lstStyle/>
          <a:p>
            <a:pPr marL="12700" marR="909319">
              <a:lnSpc>
                <a:spcPct val="101000"/>
              </a:lnSpc>
              <a:spcBef>
                <a:spcPts val="95"/>
              </a:spcBef>
            </a:pPr>
            <a:r>
              <a:rPr sz="2450" dirty="0">
                <a:solidFill>
                  <a:srgbClr val="FFFFFF"/>
                </a:solidFill>
                <a:latin typeface="Arial" panose="020B0604020202020204" pitchFamily="34" charset="0"/>
                <a:cs typeface="Arial" panose="020B0604020202020204" pitchFamily="34" charset="0"/>
              </a:rPr>
              <a:t>WRITING PROMPTS FROM THE LPRC FOR KIDS WEBSITE:</a:t>
            </a:r>
            <a:endParaRPr sz="2800" dirty="0">
              <a:latin typeface="Arial" panose="020B0604020202020204" pitchFamily="34" charset="0"/>
              <a:cs typeface="Arial" panose="020B0604020202020204" pitchFamily="34" charset="0"/>
            </a:endParaRPr>
          </a:p>
          <a:p>
            <a:pPr marL="12700" marR="24130">
              <a:lnSpc>
                <a:spcPct val="100000"/>
              </a:lnSpc>
              <a:spcBef>
                <a:spcPts val="625"/>
              </a:spcBef>
            </a:pPr>
            <a:r>
              <a:rPr sz="2000" dirty="0">
                <a:solidFill>
                  <a:srgbClr val="FFFFFF"/>
                </a:solidFill>
                <a:latin typeface="Arial" panose="020B0604020202020204" pitchFamily="34" charset="0"/>
                <a:cs typeface="Arial" panose="020B0604020202020204" pitchFamily="34" charset="0"/>
              </a:rPr>
              <a:t>Picture a future where people and wildlife in Canada can live well together. In this future, we all get what we need to survive and stay healthy.</a:t>
            </a:r>
            <a:endParaRPr sz="2000" dirty="0">
              <a:latin typeface="Arial" panose="020B0604020202020204" pitchFamily="34" charset="0"/>
              <a:cs typeface="Arial" panose="020B0604020202020204" pitchFamily="34" charset="0"/>
            </a:endParaRPr>
          </a:p>
          <a:p>
            <a:pPr marL="12700" marR="5080">
              <a:lnSpc>
                <a:spcPct val="100000"/>
              </a:lnSpc>
              <a:spcBef>
                <a:spcPts val="730"/>
              </a:spcBef>
            </a:pPr>
            <a:r>
              <a:rPr sz="2000" dirty="0">
                <a:solidFill>
                  <a:srgbClr val="FFFFFF"/>
                </a:solidFill>
                <a:latin typeface="Arial" panose="020B0604020202020204" pitchFamily="34" charset="0"/>
                <a:cs typeface="Arial" panose="020B0604020202020204" pitchFamily="34" charset="0"/>
              </a:rPr>
              <a:t>Everyone — including you — can be a part of creating that future. Choose a question to answer below. WWF-Canada might share your idea to inspire other Canadians to help wildlife!</a:t>
            </a:r>
            <a:endParaRPr sz="2000" dirty="0">
              <a:latin typeface="Arial" panose="020B0604020202020204" pitchFamily="34" charset="0"/>
              <a:cs typeface="Arial" panose="020B0604020202020204" pitchFamily="34" charset="0"/>
            </a:endParaRPr>
          </a:p>
          <a:p>
            <a:pPr marL="530860" marR="86360" indent="-424180">
              <a:lnSpc>
                <a:spcPct val="100000"/>
              </a:lnSpc>
              <a:spcBef>
                <a:spcPts val="725"/>
              </a:spcBef>
              <a:buAutoNum type="arabicPeriod"/>
              <a:tabLst>
                <a:tab pos="530860" algn="l"/>
              </a:tabLst>
            </a:pPr>
            <a:r>
              <a:rPr sz="2000" dirty="0">
                <a:solidFill>
                  <a:srgbClr val="FFFFFF"/>
                </a:solidFill>
                <a:latin typeface="Arial" panose="020B0604020202020204" pitchFamily="34" charset="0"/>
                <a:cs typeface="Arial" panose="020B0604020202020204" pitchFamily="34" charset="0"/>
              </a:rPr>
              <a:t>What is one of your favourite wildlife species, and what do you like about it? Why do you think other people should care about protecting it?</a:t>
            </a:r>
            <a:endParaRPr sz="2000" dirty="0">
              <a:latin typeface="Arial" panose="020B0604020202020204" pitchFamily="34" charset="0"/>
              <a:cs typeface="Arial" panose="020B0604020202020204" pitchFamily="34" charset="0"/>
            </a:endParaRPr>
          </a:p>
          <a:p>
            <a:pPr marL="530860" indent="-424180">
              <a:lnSpc>
                <a:spcPct val="100000"/>
              </a:lnSpc>
              <a:spcBef>
                <a:spcPts val="730"/>
              </a:spcBef>
              <a:buAutoNum type="arabicPeriod"/>
              <a:tabLst>
                <a:tab pos="530860" algn="l"/>
              </a:tabLst>
            </a:pPr>
            <a:r>
              <a:rPr sz="2000" dirty="0">
                <a:solidFill>
                  <a:srgbClr val="FFFFFF"/>
                </a:solidFill>
                <a:latin typeface="Arial" panose="020B0604020202020204" pitchFamily="34" charset="0"/>
                <a:cs typeface="Arial" panose="020B0604020202020204" pitchFamily="34" charset="0"/>
              </a:rPr>
              <a:t>What is something that you do to help wildlife, or that you</a:t>
            </a:r>
            <a:endParaRPr sz="1900" dirty="0">
              <a:latin typeface="Arial" panose="020B0604020202020204" pitchFamily="34" charset="0"/>
              <a:cs typeface="Arial" panose="020B0604020202020204" pitchFamily="34" charset="0"/>
            </a:endParaRPr>
          </a:p>
        </p:txBody>
      </p:sp>
      <p:sp>
        <p:nvSpPr>
          <p:cNvPr id="8" name="object 8"/>
          <p:cNvSpPr txBox="1"/>
          <p:nvPr/>
        </p:nvSpPr>
        <p:spPr>
          <a:xfrm>
            <a:off x="10251413" y="1844675"/>
            <a:ext cx="7510145" cy="4249240"/>
          </a:xfrm>
          <a:prstGeom prst="rect">
            <a:avLst/>
          </a:prstGeom>
        </p:spPr>
        <p:txBody>
          <a:bodyPr vert="horz" wrap="square" lIns="0" tIns="106045" rIns="0" bIns="0" rtlCol="0">
            <a:spAutoFit/>
          </a:bodyPr>
          <a:lstStyle/>
          <a:p>
            <a:pPr marL="436245">
              <a:lnSpc>
                <a:spcPct val="100000"/>
              </a:lnSpc>
              <a:spcBef>
                <a:spcPts val="835"/>
              </a:spcBef>
            </a:pPr>
            <a:r>
              <a:rPr sz="2000" dirty="0">
                <a:solidFill>
                  <a:srgbClr val="FFFFFF"/>
                </a:solidFill>
                <a:latin typeface="Arial" panose="020B0604020202020204" pitchFamily="34" charset="0"/>
                <a:cs typeface="Arial" panose="020B0604020202020204" pitchFamily="34" charset="0"/>
              </a:rPr>
              <a:t>would like to do?</a:t>
            </a:r>
            <a:endParaRPr sz="2000" dirty="0">
              <a:latin typeface="Arial" panose="020B0604020202020204" pitchFamily="34" charset="0"/>
              <a:cs typeface="Arial" panose="020B0604020202020204" pitchFamily="34" charset="0"/>
            </a:endParaRPr>
          </a:p>
          <a:p>
            <a:pPr marL="436245" marR="117475" indent="-424180">
              <a:lnSpc>
                <a:spcPct val="100000"/>
              </a:lnSpc>
              <a:spcBef>
                <a:spcPts val="740"/>
              </a:spcBef>
              <a:buAutoNum type="arabicPeriod" startAt="3"/>
              <a:tabLst>
                <a:tab pos="436245" algn="l"/>
              </a:tabLst>
            </a:pPr>
            <a:r>
              <a:rPr sz="2000" dirty="0">
                <a:solidFill>
                  <a:srgbClr val="FFFFFF"/>
                </a:solidFill>
                <a:latin typeface="Arial" panose="020B0604020202020204" pitchFamily="34" charset="0"/>
                <a:cs typeface="Arial" panose="020B0604020202020204" pitchFamily="34" charset="0"/>
              </a:rPr>
              <a:t>What do you think adults should do to help wildlife? What do you want to do to help when you’re older?</a:t>
            </a:r>
            <a:endParaRPr sz="2000" dirty="0">
              <a:latin typeface="Arial" panose="020B0604020202020204" pitchFamily="34" charset="0"/>
              <a:cs typeface="Arial" panose="020B0604020202020204" pitchFamily="34" charset="0"/>
            </a:endParaRPr>
          </a:p>
          <a:p>
            <a:pPr marL="436245" marR="533400" indent="-424180">
              <a:lnSpc>
                <a:spcPct val="100000"/>
              </a:lnSpc>
              <a:spcBef>
                <a:spcPts val="730"/>
              </a:spcBef>
              <a:buAutoNum type="arabicPeriod" startAt="3"/>
              <a:tabLst>
                <a:tab pos="436245" algn="l"/>
              </a:tabLst>
            </a:pPr>
            <a:r>
              <a:rPr sz="2000" dirty="0">
                <a:solidFill>
                  <a:srgbClr val="FFFFFF"/>
                </a:solidFill>
                <a:latin typeface="Arial" panose="020B0604020202020204" pitchFamily="34" charset="0"/>
                <a:cs typeface="Arial" panose="020B0604020202020204" pitchFamily="34" charset="0"/>
              </a:rPr>
              <a:t>What is your favourite place in nature? What is special about it?</a:t>
            </a:r>
            <a:endParaRPr sz="2000" dirty="0">
              <a:latin typeface="Arial" panose="020B0604020202020204" pitchFamily="34" charset="0"/>
              <a:cs typeface="Arial" panose="020B0604020202020204" pitchFamily="34" charset="0"/>
            </a:endParaRPr>
          </a:p>
          <a:p>
            <a:pPr marL="436245" marR="124460" indent="-424180">
              <a:lnSpc>
                <a:spcPct val="100000"/>
              </a:lnSpc>
              <a:spcBef>
                <a:spcPts val="735"/>
              </a:spcBef>
              <a:buAutoNum type="arabicPeriod" startAt="3"/>
              <a:tabLst>
                <a:tab pos="436245" algn="l"/>
              </a:tabLst>
            </a:pPr>
            <a:r>
              <a:rPr sz="2000" dirty="0">
                <a:solidFill>
                  <a:srgbClr val="FFFFFF"/>
                </a:solidFill>
                <a:latin typeface="Arial" panose="020B0604020202020204" pitchFamily="34" charset="0"/>
                <a:cs typeface="Arial" panose="020B0604020202020204" pitchFamily="34" charset="0"/>
              </a:rPr>
              <a:t>What role do you play in your local ecosystem? What does your ecosystem do for you?</a:t>
            </a:r>
            <a:endParaRPr sz="2000" dirty="0">
              <a:latin typeface="Arial" panose="020B0604020202020204" pitchFamily="34" charset="0"/>
              <a:cs typeface="Arial" panose="020B0604020202020204" pitchFamily="34" charset="0"/>
            </a:endParaRPr>
          </a:p>
          <a:p>
            <a:pPr marL="436245" marR="1106170" indent="-424180">
              <a:lnSpc>
                <a:spcPct val="100000"/>
              </a:lnSpc>
              <a:spcBef>
                <a:spcPts val="730"/>
              </a:spcBef>
              <a:buAutoNum type="arabicPeriod" startAt="3"/>
              <a:tabLst>
                <a:tab pos="436245" algn="l"/>
              </a:tabLst>
            </a:pPr>
            <a:r>
              <a:rPr sz="2000" dirty="0">
                <a:solidFill>
                  <a:srgbClr val="FFFFFF"/>
                </a:solidFill>
                <a:latin typeface="Arial" panose="020B0604020202020204" pitchFamily="34" charset="0"/>
                <a:cs typeface="Arial" panose="020B0604020202020204" pitchFamily="34" charset="0"/>
              </a:rPr>
              <a:t>What ways can you welcome more nature to your schoolyard?</a:t>
            </a:r>
            <a:endParaRPr sz="2000" dirty="0">
              <a:latin typeface="Arial" panose="020B0604020202020204" pitchFamily="34" charset="0"/>
              <a:cs typeface="Arial" panose="020B0604020202020204" pitchFamily="34" charset="0"/>
            </a:endParaRPr>
          </a:p>
          <a:p>
            <a:pPr marL="436245" marR="5080" indent="-424180">
              <a:lnSpc>
                <a:spcPct val="100000"/>
              </a:lnSpc>
              <a:spcBef>
                <a:spcPts val="735"/>
              </a:spcBef>
              <a:buAutoNum type="arabicPeriod" startAt="3"/>
              <a:tabLst>
                <a:tab pos="436245" algn="l"/>
              </a:tabLst>
            </a:pPr>
            <a:r>
              <a:rPr sz="2000" dirty="0">
                <a:solidFill>
                  <a:srgbClr val="FFFFFF"/>
                </a:solidFill>
                <a:latin typeface="Arial" panose="020B0604020202020204" pitchFamily="34" charset="0"/>
                <a:cs typeface="Arial" panose="020B0604020202020204" pitchFamily="34" charset="0"/>
              </a:rPr>
              <a:t>If you’ve been given cultural teachings about how to live in relationship with nature, what is the most important part of these teachings to you?</a:t>
            </a:r>
            <a:endParaRPr sz="2000" dirty="0">
              <a:latin typeface="Arial" panose="020B0604020202020204" pitchFamily="34" charset="0"/>
              <a:cs typeface="Arial" panose="020B0604020202020204" pitchFamily="34" charset="0"/>
            </a:endParaRPr>
          </a:p>
        </p:txBody>
      </p:sp>
      <p:sp>
        <p:nvSpPr>
          <p:cNvPr id="9" name="object 9"/>
          <p:cNvSpPr txBox="1"/>
          <p:nvPr/>
        </p:nvSpPr>
        <p:spPr>
          <a:xfrm>
            <a:off x="11487114" y="7717613"/>
            <a:ext cx="2648585" cy="1511935"/>
          </a:xfrm>
          <a:prstGeom prst="rect">
            <a:avLst/>
          </a:prstGeom>
        </p:spPr>
        <p:txBody>
          <a:bodyPr vert="horz" wrap="square" lIns="0" tIns="12065" rIns="0" bIns="0" rtlCol="0">
            <a:spAutoFit/>
          </a:bodyPr>
          <a:lstStyle/>
          <a:p>
            <a:pPr algn="ctr">
              <a:lnSpc>
                <a:spcPct val="100000"/>
              </a:lnSpc>
              <a:spcBef>
                <a:spcPts val="95"/>
              </a:spcBef>
            </a:pPr>
            <a:r>
              <a:rPr sz="1900" b="1" dirty="0">
                <a:latin typeface="Arial" panose="020B0604020202020204" pitchFamily="34" charset="0"/>
                <a:cs typeface="Arial" panose="020B0604020202020204" pitchFamily="34" charset="0"/>
              </a:rPr>
              <a:t>WWF-Canada</a:t>
            </a:r>
          </a:p>
          <a:p>
            <a:pPr marL="12700" marR="5080" algn="ctr">
              <a:lnSpc>
                <a:spcPct val="103400"/>
              </a:lnSpc>
            </a:pPr>
            <a:r>
              <a:rPr sz="1900" b="1" dirty="0">
                <a:latin typeface="Arial" panose="020B0604020202020204" pitchFamily="34" charset="0"/>
                <a:cs typeface="Arial" panose="020B0604020202020204" pitchFamily="34" charset="0"/>
              </a:rPr>
              <a:t>410 Adelaide St. West, </a:t>
            </a:r>
            <a:r>
              <a:rPr sz="1900" b="1" dirty="0">
                <a:solidFill>
                  <a:srgbClr val="222222"/>
                </a:solidFill>
                <a:latin typeface="Arial" panose="020B0604020202020204" pitchFamily="34" charset="0"/>
                <a:cs typeface="Arial" panose="020B0604020202020204" pitchFamily="34" charset="0"/>
              </a:rPr>
              <a:t>Suite 400</a:t>
            </a:r>
            <a:endParaRPr sz="1900" b="1" dirty="0">
              <a:latin typeface="Arial" panose="020B0604020202020204" pitchFamily="34" charset="0"/>
              <a:cs typeface="Arial" panose="020B0604020202020204" pitchFamily="34" charset="0"/>
            </a:endParaRPr>
          </a:p>
          <a:p>
            <a:pPr marL="584835" marR="577850" algn="ctr">
              <a:lnSpc>
                <a:spcPct val="103400"/>
              </a:lnSpc>
            </a:pPr>
            <a:r>
              <a:rPr sz="1900" b="1" dirty="0">
                <a:latin typeface="Arial" panose="020B0604020202020204" pitchFamily="34" charset="0"/>
                <a:cs typeface="Arial" panose="020B0604020202020204" pitchFamily="34" charset="0"/>
              </a:rPr>
              <a:t>Toronto, ON M5V 1S8</a:t>
            </a:r>
          </a:p>
        </p:txBody>
      </p:sp>
      <p:sp>
        <p:nvSpPr>
          <p:cNvPr id="12" name="object 11">
            <a:extLst>
              <a:ext uri="{FF2B5EF4-FFF2-40B4-BE49-F238E27FC236}">
                <a16:creationId xmlns:a16="http://schemas.microsoft.com/office/drawing/2014/main" id="{36E22956-7F7D-2FD6-A56D-EC3CAA6F1A25}"/>
              </a:ext>
            </a:extLst>
          </p:cNvPr>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3" name="object 12">
            <a:extLst>
              <a:ext uri="{FF2B5EF4-FFF2-40B4-BE49-F238E27FC236}">
                <a16:creationId xmlns:a16="http://schemas.microsoft.com/office/drawing/2014/main" id="{53A92E64-F24E-7195-F1F7-40F5D0530F37}"/>
              </a:ext>
            </a:extLst>
          </p:cNvPr>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7</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16904" y="2721872"/>
            <a:ext cx="3979584" cy="7376248"/>
          </a:xfrm>
          <a:prstGeom prst="rect">
            <a:avLst/>
          </a:prstGeom>
        </p:spPr>
      </p:pic>
      <p:sp>
        <p:nvSpPr>
          <p:cNvPr id="4" name="object 4"/>
          <p:cNvSpPr txBox="1"/>
          <p:nvPr/>
        </p:nvSpPr>
        <p:spPr>
          <a:xfrm>
            <a:off x="929679" y="946259"/>
            <a:ext cx="4742220" cy="3813223"/>
          </a:xfrm>
          <a:prstGeom prst="rect">
            <a:avLst/>
          </a:prstGeom>
        </p:spPr>
        <p:txBody>
          <a:bodyPr vert="horz" wrap="square" lIns="0" tIns="12065" rIns="0" bIns="0" rtlCol="0">
            <a:spAutoFit/>
          </a:bodyPr>
          <a:lstStyle/>
          <a:p>
            <a:pPr marL="1039813" marR="5080" indent="-1019175">
              <a:spcBef>
                <a:spcPts val="95"/>
              </a:spcBef>
            </a:pPr>
            <a:r>
              <a:rPr lang="en-CA" sz="2000" b="1" dirty="0">
                <a:solidFill>
                  <a:srgbClr val="00728F"/>
                </a:solidFill>
                <a:latin typeface="Arial" panose="020B0604020202020204" pitchFamily="34" charset="0"/>
                <a:cs typeface="Arial" panose="020B0604020202020204" pitchFamily="34" charset="0"/>
              </a:rPr>
              <a:t>Step 4</a:t>
            </a:r>
            <a:r>
              <a:rPr lang="en-CA"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It’s time for the students to write their letters. Depending on your class, some students will work better as a team, while others will work better alone. Depending on the time required, it might be a natural stopping point to end the first part of this lesson after they finish their rough draft. Explain that their letters will need to be edited so that they are showing their best work to the person/ organization of their choice.</a:t>
            </a:r>
            <a:endParaRPr sz="1900" dirty="0">
              <a:latin typeface="Arial" panose="020B0604020202020204" pitchFamily="34" charset="0"/>
              <a:cs typeface="Arial" panose="020B0604020202020204" pitchFamily="34" charset="0"/>
            </a:endParaRPr>
          </a:p>
        </p:txBody>
      </p:sp>
      <p:sp>
        <p:nvSpPr>
          <p:cNvPr id="5" name="object 5"/>
          <p:cNvSpPr/>
          <p:nvPr/>
        </p:nvSpPr>
        <p:spPr>
          <a:xfrm>
            <a:off x="13214256" y="942380"/>
            <a:ext cx="5948045" cy="9235440"/>
          </a:xfrm>
          <a:custGeom>
            <a:avLst/>
            <a:gdLst/>
            <a:ahLst/>
            <a:cxnLst/>
            <a:rect l="l" t="t" r="r" b="b"/>
            <a:pathLst>
              <a:path w="5948044" h="9235440">
                <a:moveTo>
                  <a:pt x="5900343" y="0"/>
                </a:moveTo>
                <a:lnTo>
                  <a:pt x="47118" y="0"/>
                </a:lnTo>
                <a:lnTo>
                  <a:pt x="28779" y="3703"/>
                </a:lnTo>
                <a:lnTo>
                  <a:pt x="13801" y="13801"/>
                </a:lnTo>
                <a:lnTo>
                  <a:pt x="3703" y="28779"/>
                </a:lnTo>
                <a:lnTo>
                  <a:pt x="0" y="47118"/>
                </a:lnTo>
                <a:lnTo>
                  <a:pt x="0" y="9188201"/>
                </a:lnTo>
                <a:lnTo>
                  <a:pt x="3703" y="9206541"/>
                </a:lnTo>
                <a:lnTo>
                  <a:pt x="13801" y="9221518"/>
                </a:lnTo>
                <a:lnTo>
                  <a:pt x="28779" y="9231617"/>
                </a:lnTo>
                <a:lnTo>
                  <a:pt x="47118" y="9235320"/>
                </a:lnTo>
                <a:lnTo>
                  <a:pt x="5900343" y="9235320"/>
                </a:lnTo>
                <a:lnTo>
                  <a:pt x="5918683" y="9231617"/>
                </a:lnTo>
                <a:lnTo>
                  <a:pt x="5933660" y="9221518"/>
                </a:lnTo>
                <a:lnTo>
                  <a:pt x="5943759" y="9206541"/>
                </a:lnTo>
                <a:lnTo>
                  <a:pt x="5947462" y="9188201"/>
                </a:lnTo>
                <a:lnTo>
                  <a:pt x="5947462" y="47118"/>
                </a:lnTo>
                <a:lnTo>
                  <a:pt x="5943759" y="28779"/>
                </a:lnTo>
                <a:lnTo>
                  <a:pt x="5933660" y="13801"/>
                </a:lnTo>
                <a:lnTo>
                  <a:pt x="5918683" y="3703"/>
                </a:lnTo>
                <a:lnTo>
                  <a:pt x="5900343"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13437151" y="1087691"/>
            <a:ext cx="5372735" cy="8855629"/>
          </a:xfrm>
          <a:prstGeom prst="rect">
            <a:avLst/>
          </a:prstGeom>
        </p:spPr>
        <p:txBody>
          <a:bodyPr vert="horz" wrap="square" lIns="0" tIns="106045" rIns="0" bIns="0" rtlCol="0">
            <a:spAutoFit/>
          </a:bodyPr>
          <a:lstStyle/>
          <a:p>
            <a:pPr marL="12700">
              <a:lnSpc>
                <a:spcPct val="100000"/>
              </a:lnSpc>
              <a:spcBef>
                <a:spcPts val="835"/>
              </a:spcBef>
            </a:pPr>
            <a:r>
              <a:rPr sz="1900" b="1" dirty="0">
                <a:solidFill>
                  <a:srgbClr val="FFFFFF"/>
                </a:solidFill>
                <a:latin typeface="Arial" panose="020B0604020202020204" pitchFamily="34" charset="0"/>
                <a:cs typeface="Arial" panose="020B0604020202020204" pitchFamily="34" charset="0"/>
              </a:rPr>
              <a:t>Opening the letter</a:t>
            </a:r>
            <a:endParaRPr sz="1900" b="1" dirty="0">
              <a:latin typeface="Arial" panose="020B0604020202020204" pitchFamily="34" charset="0"/>
              <a:cs typeface="Arial" panose="020B0604020202020204" pitchFamily="34" charset="0"/>
            </a:endParaRPr>
          </a:p>
          <a:p>
            <a:pPr marL="389890" indent="-236220">
              <a:lnSpc>
                <a:spcPct val="100000"/>
              </a:lnSpc>
              <a:spcBef>
                <a:spcPts val="740"/>
              </a:spcBef>
              <a:buChar char="•"/>
              <a:tabLst>
                <a:tab pos="389890" algn="l"/>
              </a:tabLst>
            </a:pPr>
            <a:r>
              <a:rPr sz="1900" dirty="0">
                <a:solidFill>
                  <a:srgbClr val="FFFFFF"/>
                </a:solidFill>
                <a:latin typeface="Arial" panose="020B0604020202020204" pitchFamily="34" charset="0"/>
                <a:cs typeface="Arial" panose="020B0604020202020204" pitchFamily="34" charset="0"/>
              </a:rPr>
              <a:t>I am writing to you because…</a:t>
            </a:r>
            <a:endParaRPr sz="1900" dirty="0">
              <a:latin typeface="Arial" panose="020B0604020202020204" pitchFamily="34" charset="0"/>
              <a:cs typeface="Arial" panose="020B0604020202020204" pitchFamily="34" charset="0"/>
            </a:endParaRPr>
          </a:p>
          <a:p>
            <a:pPr marL="389255" marR="5080" indent="-235585">
              <a:lnSpc>
                <a:spcPct val="100000"/>
              </a:lnSpc>
              <a:spcBef>
                <a:spcPts val="365"/>
              </a:spcBef>
              <a:buChar char="•"/>
              <a:tabLst>
                <a:tab pos="389255" algn="l"/>
              </a:tabLst>
            </a:pPr>
            <a:r>
              <a:rPr sz="1900" dirty="0">
                <a:solidFill>
                  <a:srgbClr val="FFFFFF"/>
                </a:solidFill>
                <a:latin typeface="Arial" panose="020B0604020202020204" pitchFamily="34" charset="0"/>
                <a:cs typeface="Arial" panose="020B0604020202020204" pitchFamily="34" charset="0"/>
              </a:rPr>
              <a:t>I want to tell you about an important wildlife species called…</a:t>
            </a:r>
            <a:endParaRPr sz="1900" dirty="0">
              <a:latin typeface="Arial" panose="020B0604020202020204" pitchFamily="34" charset="0"/>
              <a:cs typeface="Arial" panose="020B0604020202020204" pitchFamily="34" charset="0"/>
            </a:endParaRPr>
          </a:p>
          <a:p>
            <a:pPr marL="389255" marR="102870" indent="-235585">
              <a:lnSpc>
                <a:spcPct val="100000"/>
              </a:lnSpc>
              <a:spcBef>
                <a:spcPts val="365"/>
              </a:spcBef>
              <a:buChar char="•"/>
              <a:tabLst>
                <a:tab pos="389255" algn="l"/>
              </a:tabLst>
            </a:pPr>
            <a:r>
              <a:rPr sz="1900" dirty="0">
                <a:solidFill>
                  <a:srgbClr val="FFFFFF"/>
                </a:solidFill>
                <a:latin typeface="Arial" panose="020B0604020202020204" pitchFamily="34" charset="0"/>
                <a:cs typeface="Arial" panose="020B0604020202020204" pitchFamily="34" charset="0"/>
              </a:rPr>
              <a:t>Did you know that…? (interesting fact about the species)</a:t>
            </a:r>
            <a:endParaRPr sz="1900" dirty="0">
              <a:latin typeface="Arial" panose="020B0604020202020204" pitchFamily="34" charset="0"/>
              <a:cs typeface="Arial" panose="020B0604020202020204" pitchFamily="34" charset="0"/>
            </a:endParaRPr>
          </a:p>
          <a:p>
            <a:pPr marL="389890" indent="-236220">
              <a:lnSpc>
                <a:spcPct val="100000"/>
              </a:lnSpc>
              <a:spcBef>
                <a:spcPts val="360"/>
              </a:spcBef>
              <a:buChar char="•"/>
              <a:tabLst>
                <a:tab pos="389890" algn="l"/>
              </a:tabLst>
            </a:pPr>
            <a:r>
              <a:rPr sz="1900" dirty="0">
                <a:solidFill>
                  <a:srgbClr val="FFFFFF"/>
                </a:solidFill>
                <a:latin typeface="Arial" panose="020B0604020202020204" pitchFamily="34" charset="0"/>
                <a:cs typeface="Arial" panose="020B0604020202020204" pitchFamily="34" charset="0"/>
              </a:rPr>
              <a:t>I am concerned about…</a:t>
            </a:r>
            <a:endParaRPr sz="1900" dirty="0">
              <a:latin typeface="Arial" panose="020B0604020202020204" pitchFamily="34" charset="0"/>
              <a:cs typeface="Arial" panose="020B0604020202020204" pitchFamily="34" charset="0"/>
            </a:endParaRPr>
          </a:p>
          <a:p>
            <a:pPr marL="12700">
              <a:spcBef>
                <a:spcPts val="1435"/>
              </a:spcBef>
            </a:pPr>
            <a:r>
              <a:rPr sz="1900" b="1" dirty="0">
                <a:solidFill>
                  <a:srgbClr val="FFFFFF"/>
                </a:solidFill>
                <a:latin typeface="Arial" panose="020B0604020202020204" pitchFamily="34" charset="0"/>
                <a:cs typeface="Arial" panose="020B0604020202020204" pitchFamily="34" charset="0"/>
              </a:rPr>
              <a:t>Explaining the problem</a:t>
            </a:r>
          </a:p>
          <a:p>
            <a:pPr marL="389890" indent="-236220">
              <a:lnSpc>
                <a:spcPct val="100000"/>
              </a:lnSpc>
              <a:spcBef>
                <a:spcPts val="740"/>
              </a:spcBef>
              <a:buChar char="•"/>
              <a:tabLst>
                <a:tab pos="389890" algn="l"/>
              </a:tabLst>
            </a:pPr>
            <a:r>
              <a:rPr sz="1900" dirty="0">
                <a:solidFill>
                  <a:srgbClr val="FFFFFF"/>
                </a:solidFill>
                <a:latin typeface="Arial" panose="020B0604020202020204" pitchFamily="34" charset="0"/>
                <a:cs typeface="Arial" panose="020B0604020202020204" pitchFamily="34" charset="0"/>
              </a:rPr>
              <a:t>One challenge this species faces is…</a:t>
            </a:r>
            <a:endParaRPr sz="1900" dirty="0">
              <a:latin typeface="Arial" panose="020B0604020202020204" pitchFamily="34" charset="0"/>
              <a:cs typeface="Arial" panose="020B0604020202020204" pitchFamily="34" charset="0"/>
            </a:endParaRPr>
          </a:p>
          <a:p>
            <a:pPr marL="389890" indent="-236220">
              <a:lnSpc>
                <a:spcPct val="100000"/>
              </a:lnSpc>
              <a:spcBef>
                <a:spcPts val="365"/>
              </a:spcBef>
              <a:buChar char="•"/>
              <a:tabLst>
                <a:tab pos="389890" algn="l"/>
              </a:tabLst>
            </a:pPr>
            <a:r>
              <a:rPr sz="1900" dirty="0">
                <a:solidFill>
                  <a:srgbClr val="FFFFFF"/>
                </a:solidFill>
                <a:latin typeface="Arial" panose="020B0604020202020204" pitchFamily="34" charset="0"/>
                <a:cs typeface="Arial" panose="020B0604020202020204" pitchFamily="34" charset="0"/>
              </a:rPr>
              <a:t>This is a problem because…</a:t>
            </a:r>
            <a:endParaRPr sz="1900" dirty="0">
              <a:latin typeface="Arial" panose="020B0604020202020204" pitchFamily="34" charset="0"/>
              <a:cs typeface="Arial" panose="020B0604020202020204" pitchFamily="34" charset="0"/>
            </a:endParaRPr>
          </a:p>
          <a:p>
            <a:pPr marL="389890" indent="-236220">
              <a:lnSpc>
                <a:spcPct val="100000"/>
              </a:lnSpc>
              <a:spcBef>
                <a:spcPts val="370"/>
              </a:spcBef>
              <a:buChar char="•"/>
              <a:tabLst>
                <a:tab pos="389890" algn="l"/>
              </a:tabLst>
            </a:pPr>
            <a:r>
              <a:rPr sz="1900" dirty="0">
                <a:solidFill>
                  <a:srgbClr val="FFFFFF"/>
                </a:solidFill>
                <a:latin typeface="Arial" panose="020B0604020202020204" pitchFamily="34" charset="0"/>
                <a:cs typeface="Arial" panose="020B0604020202020204" pitchFamily="34" charset="0"/>
              </a:rPr>
              <a:t>If this continues, it could…</a:t>
            </a:r>
            <a:endParaRPr sz="1900" dirty="0">
              <a:latin typeface="Arial" panose="020B0604020202020204" pitchFamily="34" charset="0"/>
              <a:cs typeface="Arial" panose="020B0604020202020204" pitchFamily="34" charset="0"/>
            </a:endParaRPr>
          </a:p>
          <a:p>
            <a:pPr marL="12700">
              <a:spcBef>
                <a:spcPts val="1435"/>
              </a:spcBef>
            </a:pPr>
            <a:r>
              <a:rPr sz="1900" b="1" dirty="0">
                <a:solidFill>
                  <a:srgbClr val="FFFFFF"/>
                </a:solidFill>
                <a:latin typeface="Arial" panose="020B0604020202020204" pitchFamily="34" charset="0"/>
                <a:cs typeface="Arial" panose="020B0604020202020204" pitchFamily="34" charset="0"/>
              </a:rPr>
              <a:t>Explaining why it matters</a:t>
            </a:r>
          </a:p>
          <a:p>
            <a:pPr marL="389890" indent="-236220">
              <a:lnSpc>
                <a:spcPct val="100000"/>
              </a:lnSpc>
              <a:spcBef>
                <a:spcPts val="735"/>
              </a:spcBef>
              <a:buChar char="•"/>
              <a:tabLst>
                <a:tab pos="389890" algn="l"/>
              </a:tabLst>
            </a:pPr>
            <a:r>
              <a:rPr sz="1900" dirty="0">
                <a:solidFill>
                  <a:srgbClr val="FFFFFF"/>
                </a:solidFill>
                <a:latin typeface="Arial" panose="020B0604020202020204" pitchFamily="34" charset="0"/>
                <a:cs typeface="Arial" panose="020B0604020202020204" pitchFamily="34" charset="0"/>
              </a:rPr>
              <a:t>This species is important because…</a:t>
            </a:r>
            <a:endParaRPr sz="1900" dirty="0">
              <a:latin typeface="Arial" panose="020B0604020202020204" pitchFamily="34" charset="0"/>
              <a:cs typeface="Arial" panose="020B0604020202020204" pitchFamily="34" charset="0"/>
            </a:endParaRPr>
          </a:p>
          <a:p>
            <a:pPr marL="389890" indent="-236220">
              <a:lnSpc>
                <a:spcPct val="100000"/>
              </a:lnSpc>
              <a:spcBef>
                <a:spcPts val="370"/>
              </a:spcBef>
              <a:buChar char="•"/>
              <a:tabLst>
                <a:tab pos="389890" algn="l"/>
              </a:tabLst>
            </a:pPr>
            <a:r>
              <a:rPr sz="1900" dirty="0">
                <a:solidFill>
                  <a:srgbClr val="FFFFFF"/>
                </a:solidFill>
                <a:latin typeface="Arial" panose="020B0604020202020204" pitchFamily="34" charset="0"/>
                <a:cs typeface="Arial" panose="020B0604020202020204" pitchFamily="34" charset="0"/>
              </a:rPr>
              <a:t>Wildlife like this helps our environment by…</a:t>
            </a:r>
            <a:endParaRPr sz="1900" dirty="0">
              <a:latin typeface="Arial" panose="020B0604020202020204" pitchFamily="34" charset="0"/>
              <a:cs typeface="Arial" panose="020B0604020202020204" pitchFamily="34" charset="0"/>
            </a:endParaRPr>
          </a:p>
          <a:p>
            <a:pPr marL="389255" marR="754380" indent="-235585">
              <a:lnSpc>
                <a:spcPct val="100000"/>
              </a:lnSpc>
              <a:spcBef>
                <a:spcPts val="365"/>
              </a:spcBef>
              <a:buChar char="•"/>
              <a:tabLst>
                <a:tab pos="389255" algn="l"/>
              </a:tabLst>
            </a:pPr>
            <a:r>
              <a:rPr sz="1900" dirty="0">
                <a:solidFill>
                  <a:srgbClr val="FFFFFF"/>
                </a:solidFill>
                <a:latin typeface="Arial" panose="020B0604020202020204" pitchFamily="34" charset="0"/>
                <a:cs typeface="Arial" panose="020B0604020202020204" pitchFamily="34" charset="0"/>
              </a:rPr>
              <a:t>People should care about this species because…</a:t>
            </a:r>
            <a:endParaRPr sz="1900" dirty="0">
              <a:latin typeface="Arial" panose="020B0604020202020204" pitchFamily="34" charset="0"/>
              <a:cs typeface="Arial" panose="020B0604020202020204" pitchFamily="34" charset="0"/>
            </a:endParaRPr>
          </a:p>
          <a:p>
            <a:pPr marL="12700">
              <a:spcBef>
                <a:spcPts val="1435"/>
              </a:spcBef>
            </a:pPr>
            <a:r>
              <a:rPr sz="1900" b="1" dirty="0">
                <a:solidFill>
                  <a:srgbClr val="FFFFFF"/>
                </a:solidFill>
                <a:latin typeface="Arial" panose="020B0604020202020204" pitchFamily="34" charset="0"/>
                <a:cs typeface="Arial" panose="020B0604020202020204" pitchFamily="34" charset="0"/>
              </a:rPr>
              <a:t>Suggesting an action</a:t>
            </a:r>
          </a:p>
          <a:p>
            <a:pPr marL="389890" indent="-236220">
              <a:lnSpc>
                <a:spcPct val="100000"/>
              </a:lnSpc>
              <a:spcBef>
                <a:spcPts val="740"/>
              </a:spcBef>
              <a:buChar char="•"/>
              <a:tabLst>
                <a:tab pos="389890" algn="l"/>
              </a:tabLst>
            </a:pPr>
            <a:r>
              <a:rPr sz="1900" dirty="0">
                <a:solidFill>
                  <a:srgbClr val="FFFFFF"/>
                </a:solidFill>
                <a:latin typeface="Arial" panose="020B0604020202020204" pitchFamily="34" charset="0"/>
                <a:cs typeface="Arial" panose="020B0604020202020204" pitchFamily="34" charset="0"/>
              </a:rPr>
              <a:t>One thing you could do to help is…</a:t>
            </a:r>
            <a:endParaRPr sz="1900" dirty="0">
              <a:latin typeface="Arial" panose="020B0604020202020204" pitchFamily="34" charset="0"/>
              <a:cs typeface="Arial" panose="020B0604020202020204" pitchFamily="34" charset="0"/>
            </a:endParaRPr>
          </a:p>
          <a:p>
            <a:pPr marL="389890" indent="-236220">
              <a:lnSpc>
                <a:spcPct val="100000"/>
              </a:lnSpc>
              <a:spcBef>
                <a:spcPts val="365"/>
              </a:spcBef>
              <a:buChar char="•"/>
              <a:tabLst>
                <a:tab pos="389890" algn="l"/>
              </a:tabLst>
            </a:pPr>
            <a:r>
              <a:rPr sz="1900" dirty="0">
                <a:solidFill>
                  <a:srgbClr val="FFFFFF"/>
                </a:solidFill>
                <a:latin typeface="Arial" panose="020B0604020202020204" pitchFamily="34" charset="0"/>
                <a:cs typeface="Arial" panose="020B0604020202020204" pitchFamily="34" charset="0"/>
              </a:rPr>
              <a:t>I encourage you to…</a:t>
            </a:r>
            <a:endParaRPr sz="1900" dirty="0">
              <a:latin typeface="Arial" panose="020B0604020202020204" pitchFamily="34" charset="0"/>
              <a:cs typeface="Arial" panose="020B0604020202020204" pitchFamily="34" charset="0"/>
            </a:endParaRPr>
          </a:p>
          <a:p>
            <a:pPr marL="389890" indent="-236220">
              <a:lnSpc>
                <a:spcPct val="100000"/>
              </a:lnSpc>
              <a:spcBef>
                <a:spcPts val="365"/>
              </a:spcBef>
              <a:buChar char="•"/>
              <a:tabLst>
                <a:tab pos="389890" algn="l"/>
              </a:tabLst>
            </a:pPr>
            <a:r>
              <a:rPr sz="1900" dirty="0">
                <a:solidFill>
                  <a:srgbClr val="FFFFFF"/>
                </a:solidFill>
                <a:latin typeface="Arial" panose="020B0604020202020204" pitchFamily="34" charset="0"/>
                <a:cs typeface="Arial" panose="020B0604020202020204" pitchFamily="34" charset="0"/>
              </a:rPr>
              <a:t>A small change that could help wildlife is…</a:t>
            </a:r>
            <a:endParaRPr sz="1900" dirty="0">
              <a:latin typeface="Arial" panose="020B0604020202020204" pitchFamily="34" charset="0"/>
              <a:cs typeface="Arial" panose="020B0604020202020204" pitchFamily="34" charset="0"/>
            </a:endParaRPr>
          </a:p>
          <a:p>
            <a:pPr marL="12700">
              <a:spcBef>
                <a:spcPts val="1435"/>
              </a:spcBef>
            </a:pPr>
            <a:r>
              <a:rPr sz="1900" b="1" dirty="0">
                <a:solidFill>
                  <a:srgbClr val="FFFFFF"/>
                </a:solidFill>
                <a:latin typeface="Arial" panose="020B0604020202020204" pitchFamily="34" charset="0"/>
                <a:cs typeface="Arial" panose="020B0604020202020204" pitchFamily="34" charset="0"/>
              </a:rPr>
              <a:t>Closing the letter</a:t>
            </a:r>
          </a:p>
          <a:p>
            <a:pPr marL="389890" indent="-236220">
              <a:lnSpc>
                <a:spcPct val="100000"/>
              </a:lnSpc>
              <a:spcBef>
                <a:spcPts val="735"/>
              </a:spcBef>
              <a:buChar char="•"/>
              <a:tabLst>
                <a:tab pos="389890" algn="l"/>
              </a:tabLst>
            </a:pPr>
            <a:r>
              <a:rPr sz="1900" dirty="0">
                <a:solidFill>
                  <a:srgbClr val="FFFFFF"/>
                </a:solidFill>
                <a:latin typeface="Arial" panose="020B0604020202020204" pitchFamily="34" charset="0"/>
                <a:cs typeface="Arial" panose="020B0604020202020204" pitchFamily="34" charset="0"/>
              </a:rPr>
              <a:t>Thank you for taking the time to…</a:t>
            </a:r>
            <a:endParaRPr sz="1900" dirty="0">
              <a:latin typeface="Arial" panose="020B0604020202020204" pitchFamily="34" charset="0"/>
              <a:cs typeface="Arial" panose="020B0604020202020204" pitchFamily="34" charset="0"/>
            </a:endParaRPr>
          </a:p>
          <a:p>
            <a:pPr marL="389890" indent="-236220">
              <a:lnSpc>
                <a:spcPct val="100000"/>
              </a:lnSpc>
              <a:spcBef>
                <a:spcPts val="365"/>
              </a:spcBef>
              <a:buChar char="•"/>
              <a:tabLst>
                <a:tab pos="389890" algn="l"/>
              </a:tabLst>
            </a:pPr>
            <a:r>
              <a:rPr sz="1900" dirty="0">
                <a:solidFill>
                  <a:srgbClr val="FFFFFF"/>
                </a:solidFill>
                <a:latin typeface="Arial" panose="020B0604020202020204" pitchFamily="34" charset="0"/>
                <a:cs typeface="Arial" panose="020B0604020202020204" pitchFamily="34" charset="0"/>
              </a:rPr>
              <a:t>I hope you will consider helping…</a:t>
            </a:r>
            <a:endParaRPr sz="1900" dirty="0">
              <a:latin typeface="Arial" panose="020B0604020202020204" pitchFamily="34" charset="0"/>
              <a:cs typeface="Arial" panose="020B0604020202020204" pitchFamily="34" charset="0"/>
            </a:endParaRPr>
          </a:p>
          <a:p>
            <a:pPr marL="389890" indent="-236220">
              <a:lnSpc>
                <a:spcPct val="100000"/>
              </a:lnSpc>
              <a:spcBef>
                <a:spcPts val="370"/>
              </a:spcBef>
              <a:buChar char="•"/>
              <a:tabLst>
                <a:tab pos="389890" algn="l"/>
              </a:tabLst>
            </a:pPr>
            <a:r>
              <a:rPr sz="1900" dirty="0">
                <a:solidFill>
                  <a:srgbClr val="FFFFFF"/>
                </a:solidFill>
                <a:latin typeface="Arial" panose="020B0604020202020204" pitchFamily="34" charset="0"/>
                <a:cs typeface="Arial" panose="020B0604020202020204" pitchFamily="34" charset="0"/>
              </a:rPr>
              <a:t>Together we can help protect…</a:t>
            </a:r>
            <a:endParaRPr sz="1900" dirty="0">
              <a:latin typeface="Arial" panose="020B0604020202020204" pitchFamily="34" charset="0"/>
              <a:cs typeface="Arial" panose="020B0604020202020204" pitchFamily="34" charset="0"/>
            </a:endParaRPr>
          </a:p>
        </p:txBody>
      </p:sp>
      <p:sp>
        <p:nvSpPr>
          <p:cNvPr id="11" name="object 11">
            <a:extLst>
              <a:ext uri="{FF2B5EF4-FFF2-40B4-BE49-F238E27FC236}">
                <a16:creationId xmlns:a16="http://schemas.microsoft.com/office/drawing/2014/main" id="{4D3DDD6E-440D-D5A1-ABF2-28C61D9E1831}"/>
              </a:ext>
            </a:extLst>
          </p:cNvPr>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2" name="object 12">
            <a:extLst>
              <a:ext uri="{FF2B5EF4-FFF2-40B4-BE49-F238E27FC236}">
                <a16:creationId xmlns:a16="http://schemas.microsoft.com/office/drawing/2014/main" id="{AB4C89DE-3F14-E8CB-FD49-E8E28A6FB4C2}"/>
              </a:ext>
            </a:extLst>
          </p:cNvPr>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8</a:t>
            </a:fld>
            <a:endParaRPr dirty="0">
              <a:latin typeface="Arial" panose="020B0604020202020204" pitchFamily="34" charset="0"/>
              <a:cs typeface="Arial" panose="020B0604020202020204" pitchFamily="34" charset="0"/>
            </a:endParaRPr>
          </a:p>
        </p:txBody>
      </p:sp>
      <p:pic>
        <p:nvPicPr>
          <p:cNvPr id="13" name="Picture 12" descr="A white line on a black background&#10;&#10;Description automatically generated">
            <a:extLst>
              <a:ext uri="{FF2B5EF4-FFF2-40B4-BE49-F238E27FC236}">
                <a16:creationId xmlns:a16="http://schemas.microsoft.com/office/drawing/2014/main" id="{31171ABD-C858-A823-28B2-A09381F6E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68554" y="7046207"/>
            <a:ext cx="7772400" cy="38810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56795" y="0"/>
            <a:ext cx="7585884" cy="9687767"/>
          </a:xfrm>
          <a:prstGeom prst="rect">
            <a:avLst/>
          </a:prstGeom>
        </p:spPr>
      </p:pic>
      <p:sp>
        <p:nvSpPr>
          <p:cNvPr id="3" name="object 3" descr="$PPTXTitle"/>
          <p:cNvSpPr txBox="1">
            <a:spLocks noGrp="1"/>
          </p:cNvSpPr>
          <p:nvPr>
            <p:ph type="title"/>
          </p:nvPr>
        </p:nvSpPr>
        <p:spPr>
          <a:xfrm>
            <a:off x="929678" y="1191847"/>
            <a:ext cx="3483571" cy="632866"/>
          </a:xfrm>
          <a:prstGeom prst="rect">
            <a:avLst/>
          </a:prstGeom>
        </p:spPr>
        <p:txBody>
          <a:bodyPr vert="horz" wrap="square" lIns="0" tIns="17145" rIns="0" bIns="0" rtlCol="0">
            <a:spAutoFit/>
          </a:bodyPr>
          <a:lstStyle/>
          <a:p>
            <a:pPr marL="12700">
              <a:lnSpc>
                <a:spcPct val="100000"/>
              </a:lnSpc>
              <a:spcBef>
                <a:spcPts val="135"/>
              </a:spcBef>
            </a:pPr>
            <a:r>
              <a:rPr sz="4000" dirty="0">
                <a:latin typeface="Arial" panose="020B0604020202020204" pitchFamily="34" charset="0"/>
                <a:cs typeface="Arial" panose="020B0604020202020204" pitchFamily="34" charset="0"/>
              </a:rPr>
              <a:t>PART </a:t>
            </a:r>
            <a:r>
              <a:rPr lang="en-CA" sz="4000" dirty="0">
                <a:latin typeface="Arial" panose="020B0604020202020204" pitchFamily="34" charset="0"/>
                <a:cs typeface="Arial" panose="020B0604020202020204" pitchFamily="34" charset="0"/>
              </a:rPr>
              <a:t>TWO</a:t>
            </a:r>
            <a:endParaRPr sz="4000" dirty="0">
              <a:latin typeface="Arial" panose="020B0604020202020204" pitchFamily="34" charset="0"/>
              <a:cs typeface="Arial" panose="020B0604020202020204" pitchFamily="34" charset="0"/>
            </a:endParaRPr>
          </a:p>
        </p:txBody>
      </p:sp>
      <p:sp>
        <p:nvSpPr>
          <p:cNvPr id="5" name="object 5"/>
          <p:cNvSpPr txBox="1"/>
          <p:nvPr/>
        </p:nvSpPr>
        <p:spPr>
          <a:xfrm>
            <a:off x="929679" y="2107059"/>
            <a:ext cx="4948542" cy="7532190"/>
          </a:xfrm>
          <a:prstGeom prst="rect">
            <a:avLst/>
          </a:prstGeom>
        </p:spPr>
        <p:txBody>
          <a:bodyPr vert="horz" wrap="square" lIns="0" tIns="12065" rIns="0" bIns="0" rtlCol="0">
            <a:spAutoFit/>
          </a:bodyPr>
          <a:lstStyle/>
          <a:p>
            <a:pPr marL="936625" marR="5080" indent="-915988" algn="l">
              <a:spcBef>
                <a:spcPts val="95"/>
              </a:spcBef>
            </a:pPr>
            <a:r>
              <a:rPr lang="en-CA" sz="2000" b="1" dirty="0">
                <a:solidFill>
                  <a:srgbClr val="00728F"/>
                </a:solidFill>
                <a:latin typeface="Arial" panose="020B0604020202020204" pitchFamily="34" charset="0"/>
                <a:cs typeface="Arial" panose="020B0604020202020204" pitchFamily="34" charset="0"/>
              </a:rPr>
              <a:t>Step 5</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Edit the letters. Perhaps ask an older group of students to help with this process. As editing can be tedious, think of some incentives to encourage the students to do their best work (stickers, a little fresh-air break, etc). Then, ask your students to rewrite their letters in their neatest printing or on a computer and get ready for the final step.</a:t>
            </a:r>
            <a:r>
              <a:rPr lang="en-CA" sz="1900" dirty="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The students can use stickers or pencil crayons and markers to decorate their letters. Or</a:t>
            </a:r>
            <a:r>
              <a:rPr lang="en-CA" sz="1900" dirty="0">
                <a:solidFill>
                  <a:srgbClr val="222222"/>
                </a:solidFill>
                <a:latin typeface="Arial" panose="020B0604020202020204" pitchFamily="34" charset="0"/>
                <a:cs typeface="Arial" panose="020B0604020202020204" pitchFamily="34" charset="0"/>
              </a:rPr>
              <a:t>,</a:t>
            </a:r>
            <a:r>
              <a:rPr sz="1900" dirty="0">
                <a:solidFill>
                  <a:srgbClr val="222222"/>
                </a:solidFill>
                <a:latin typeface="Arial" panose="020B0604020202020204" pitchFamily="34" charset="0"/>
                <a:cs typeface="Arial" panose="020B0604020202020204" pitchFamily="34" charset="0"/>
              </a:rPr>
              <a:t> they could include a small drawing. Let them be creative!</a:t>
            </a:r>
            <a:endParaRPr sz="1900" dirty="0">
              <a:latin typeface="Arial" panose="020B0604020202020204" pitchFamily="34" charset="0"/>
              <a:cs typeface="Arial" panose="020B0604020202020204" pitchFamily="34" charset="0"/>
            </a:endParaRPr>
          </a:p>
          <a:p>
            <a:pPr marL="936625" indent="-915988">
              <a:lnSpc>
                <a:spcPct val="100000"/>
              </a:lnSpc>
              <a:spcBef>
                <a:spcPts val="1110"/>
              </a:spcBef>
            </a:pPr>
            <a:r>
              <a:rPr lang="en-CA" sz="2000" b="1" dirty="0">
                <a:solidFill>
                  <a:srgbClr val="047390"/>
                </a:solidFill>
                <a:latin typeface="Arial" panose="020B0604020202020204" pitchFamily="34" charset="0"/>
                <a:cs typeface="Arial" panose="020B0604020202020204" pitchFamily="34" charset="0"/>
              </a:rPr>
              <a:t>Step 6</a:t>
            </a:r>
            <a:r>
              <a:rPr lang="en-CA" sz="2400" b="1" dirty="0">
                <a:solidFill>
                  <a:srgbClr val="047390"/>
                </a:solidFill>
                <a:latin typeface="Arial" panose="020B0604020202020204" pitchFamily="34" charset="0"/>
                <a:cs typeface="Arial" panose="020B0604020202020204" pitchFamily="34" charset="0"/>
              </a:rPr>
              <a:t>	</a:t>
            </a:r>
            <a:r>
              <a:rPr sz="2300" dirty="0">
                <a:solidFill>
                  <a:srgbClr val="047390"/>
                </a:solidFill>
                <a:latin typeface="Arial" panose="020B0604020202020204" pitchFamily="34" charset="0"/>
                <a:cs typeface="Arial" panose="020B0604020202020204" pitchFamily="34" charset="0"/>
              </a:rPr>
              <a:t>Class wildlife advocacy circle</a:t>
            </a:r>
            <a:endParaRPr sz="2300" dirty="0">
              <a:latin typeface="Arial" panose="020B0604020202020204" pitchFamily="34" charset="0"/>
              <a:cs typeface="Arial" panose="020B0604020202020204" pitchFamily="34" charset="0"/>
            </a:endParaRPr>
          </a:p>
          <a:p>
            <a:pPr marL="977900" marR="179705">
              <a:lnSpc>
                <a:spcPct val="100000"/>
              </a:lnSpc>
              <a:spcBef>
                <a:spcPts val="1030"/>
              </a:spcBef>
            </a:pPr>
            <a:r>
              <a:rPr sz="1900" dirty="0">
                <a:solidFill>
                  <a:srgbClr val="222222"/>
                </a:solidFill>
                <a:latin typeface="Arial" panose="020B0604020202020204" pitchFamily="34" charset="0"/>
                <a:cs typeface="Arial" panose="020B0604020202020204" pitchFamily="34" charset="0"/>
              </a:rPr>
              <a:t>Students gather in a circle and read one powerful sentence from their letter aloud — for example, the sentence explaining why their species matters or the action they are asking for.</a:t>
            </a:r>
            <a:endParaRPr sz="1900" dirty="0">
              <a:latin typeface="Arial" panose="020B0604020202020204" pitchFamily="34" charset="0"/>
              <a:cs typeface="Arial" panose="020B0604020202020204" pitchFamily="34" charset="0"/>
            </a:endParaRPr>
          </a:p>
          <a:p>
            <a:pPr marL="977900" marR="5715">
              <a:lnSpc>
                <a:spcPct val="100000"/>
              </a:lnSpc>
              <a:spcBef>
                <a:spcPts val="1085"/>
              </a:spcBef>
            </a:pPr>
            <a:r>
              <a:rPr sz="1900" dirty="0">
                <a:solidFill>
                  <a:srgbClr val="222222"/>
                </a:solidFill>
                <a:latin typeface="Arial" panose="020B0604020202020204" pitchFamily="34" charset="0"/>
                <a:cs typeface="Arial" panose="020B0604020202020204" pitchFamily="34" charset="0"/>
              </a:rPr>
              <a:t>After each student shares, the class briefly reflects on the many ways people can help wildlife.</a:t>
            </a:r>
            <a:endParaRPr sz="1900" dirty="0">
              <a:latin typeface="Arial" panose="020B0604020202020204" pitchFamily="34" charset="0"/>
              <a:cs typeface="Arial" panose="020B0604020202020204" pitchFamily="34" charset="0"/>
            </a:endParaRPr>
          </a:p>
        </p:txBody>
      </p:sp>
      <p:sp>
        <p:nvSpPr>
          <p:cNvPr id="7" name="object 7"/>
          <p:cNvSpPr txBox="1"/>
          <p:nvPr/>
        </p:nvSpPr>
        <p:spPr>
          <a:xfrm>
            <a:off x="14224213" y="804838"/>
            <a:ext cx="4949156" cy="6859570"/>
          </a:xfrm>
          <a:prstGeom prst="rect">
            <a:avLst/>
          </a:prstGeom>
        </p:spPr>
        <p:txBody>
          <a:bodyPr vert="horz" wrap="square" lIns="0" tIns="153670" rIns="0" bIns="0" rtlCol="0">
            <a:spAutoFit/>
          </a:bodyPr>
          <a:lstStyle/>
          <a:p>
            <a:pPr marL="936625">
              <a:lnSpc>
                <a:spcPct val="100000"/>
              </a:lnSpc>
              <a:spcBef>
                <a:spcPts val="1210"/>
              </a:spcBef>
            </a:pPr>
            <a:r>
              <a:rPr sz="1900" dirty="0">
                <a:solidFill>
                  <a:srgbClr val="222222"/>
                </a:solidFill>
                <a:latin typeface="Arial" panose="020B0604020202020204" pitchFamily="34" charset="0"/>
                <a:cs typeface="Arial" panose="020B0604020202020204" pitchFamily="34" charset="0"/>
              </a:rPr>
              <a:t>This opportunity to share:</a:t>
            </a:r>
            <a:endParaRPr sz="1900" dirty="0">
              <a:latin typeface="Arial" panose="020B0604020202020204" pitchFamily="34" charset="0"/>
              <a:cs typeface="Arial" panose="020B0604020202020204" pitchFamily="34" charset="0"/>
            </a:endParaRPr>
          </a:p>
          <a:p>
            <a:pPr marL="1290638" indent="-230188">
              <a:lnSpc>
                <a:spcPct val="100000"/>
              </a:lnSpc>
              <a:spcBef>
                <a:spcPts val="1105"/>
              </a:spcBef>
              <a:buChar char="•"/>
            </a:pPr>
            <a:r>
              <a:rPr sz="1900" dirty="0">
                <a:solidFill>
                  <a:srgbClr val="222222"/>
                </a:solidFill>
                <a:latin typeface="Arial" panose="020B0604020202020204" pitchFamily="34" charset="0"/>
                <a:cs typeface="Arial" panose="020B0604020202020204" pitchFamily="34" charset="0"/>
              </a:rPr>
              <a:t>reinforces student voice</a:t>
            </a:r>
            <a:endParaRPr sz="1900" dirty="0">
              <a:latin typeface="Arial" panose="020B0604020202020204" pitchFamily="34" charset="0"/>
              <a:cs typeface="Arial" panose="020B0604020202020204" pitchFamily="34" charset="0"/>
            </a:endParaRPr>
          </a:p>
          <a:p>
            <a:pPr marL="1290638" marR="400050" indent="-230188">
              <a:lnSpc>
                <a:spcPct val="100000"/>
              </a:lnSpc>
              <a:spcBef>
                <a:spcPts val="370"/>
              </a:spcBef>
              <a:buChar char="•"/>
            </a:pPr>
            <a:r>
              <a:rPr sz="1900" dirty="0">
                <a:solidFill>
                  <a:srgbClr val="222222"/>
                </a:solidFill>
                <a:latin typeface="Arial" panose="020B0604020202020204" pitchFamily="34" charset="0"/>
                <a:cs typeface="Arial" panose="020B0604020202020204" pitchFamily="34" charset="0"/>
              </a:rPr>
              <a:t>celebrates the writing without reading entire letters</a:t>
            </a:r>
            <a:endParaRPr sz="1900" dirty="0">
              <a:latin typeface="Arial" panose="020B0604020202020204" pitchFamily="34" charset="0"/>
              <a:cs typeface="Arial" panose="020B0604020202020204" pitchFamily="34" charset="0"/>
            </a:endParaRPr>
          </a:p>
          <a:p>
            <a:pPr marL="1290638" marR="51435" indent="-230188">
              <a:lnSpc>
                <a:spcPct val="100000"/>
              </a:lnSpc>
              <a:spcBef>
                <a:spcPts val="360"/>
              </a:spcBef>
              <a:buChar char="•"/>
            </a:pPr>
            <a:r>
              <a:rPr sz="1900" dirty="0">
                <a:solidFill>
                  <a:srgbClr val="222222"/>
                </a:solidFill>
                <a:latin typeface="Arial" panose="020B0604020202020204" pitchFamily="34" charset="0"/>
                <a:cs typeface="Arial" panose="020B0604020202020204" pitchFamily="34" charset="0"/>
              </a:rPr>
              <a:t>keeps the focus on advocacy</a:t>
            </a:r>
            <a:br>
              <a:rPr lang="en-CA" sz="1900" dirty="0">
                <a:solidFill>
                  <a:srgbClr val="222222"/>
                </a:solidFill>
                <a:latin typeface="Arial" panose="020B0604020202020204" pitchFamily="34" charset="0"/>
                <a:cs typeface="Arial" panose="020B0604020202020204" pitchFamily="34" charset="0"/>
              </a:rPr>
            </a:br>
            <a:r>
              <a:rPr sz="1900" dirty="0">
                <a:solidFill>
                  <a:srgbClr val="222222"/>
                </a:solidFill>
                <a:latin typeface="Arial" panose="020B0604020202020204" pitchFamily="34" charset="0"/>
                <a:cs typeface="Arial" panose="020B0604020202020204" pitchFamily="34" charset="0"/>
              </a:rPr>
              <a:t>and action</a:t>
            </a:r>
            <a:endParaRPr sz="1900" dirty="0">
              <a:latin typeface="Arial" panose="020B0604020202020204" pitchFamily="34" charset="0"/>
              <a:cs typeface="Arial" panose="020B0604020202020204" pitchFamily="34" charset="0"/>
            </a:endParaRPr>
          </a:p>
          <a:p>
            <a:pPr marL="936625" marR="101600" indent="-915988">
              <a:lnSpc>
                <a:spcPct val="100000"/>
              </a:lnSpc>
              <a:spcBef>
                <a:spcPts val="860"/>
              </a:spcBef>
            </a:pPr>
            <a:r>
              <a:rPr lang="en-CA" sz="2000" b="1" dirty="0">
                <a:solidFill>
                  <a:srgbClr val="047390"/>
                </a:solidFill>
                <a:latin typeface="Arial" panose="020B0604020202020204" pitchFamily="34" charset="0"/>
                <a:cs typeface="Arial" panose="020B0604020202020204" pitchFamily="34" charset="0"/>
              </a:rPr>
              <a:t>Step 7</a:t>
            </a:r>
            <a:r>
              <a:rPr lang="en-CA" sz="18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Send the letters! It is highly possible that the students in your class or group have not had the experience of sending a letter in the mail. Provide envelopes and stamps and ensure that the return address of the school is included on the envelope. Once all the letters are ready to be mailed, extend this experience by taking the class to the front office to drop the letters off with the school secretary.</a:t>
            </a:r>
            <a:endParaRPr sz="1900" dirty="0">
              <a:latin typeface="Arial" panose="020B0604020202020204" pitchFamily="34" charset="0"/>
              <a:cs typeface="Arial" panose="020B0604020202020204" pitchFamily="34" charset="0"/>
            </a:endParaRPr>
          </a:p>
          <a:p>
            <a:pPr marL="977900" marR="5080" indent="-957263">
              <a:lnSpc>
                <a:spcPct val="100000"/>
              </a:lnSpc>
              <a:spcBef>
                <a:spcPts val="1550"/>
              </a:spcBef>
            </a:pPr>
            <a:r>
              <a:rPr lang="en-CA" sz="2000" b="1" dirty="0">
                <a:solidFill>
                  <a:srgbClr val="047390"/>
                </a:solidFill>
                <a:latin typeface="Arial" panose="020B0604020202020204" pitchFamily="34" charset="0"/>
                <a:cs typeface="Arial" panose="020B0604020202020204" pitchFamily="34" charset="0"/>
              </a:rPr>
              <a:t>Step 8</a:t>
            </a:r>
            <a:r>
              <a:rPr lang="en-CA" sz="18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Students complete their last exit ticket on the back of the Mission #8 card! Well done!</a:t>
            </a:r>
            <a:endParaRPr sz="1900" dirty="0">
              <a:latin typeface="Arial" panose="020B0604020202020204" pitchFamily="34" charset="0"/>
              <a:cs typeface="Arial" panose="020B0604020202020204" pitchFamily="34" charset="0"/>
            </a:endParaRPr>
          </a:p>
        </p:txBody>
      </p:sp>
      <p:sp>
        <p:nvSpPr>
          <p:cNvPr id="11" name="object 11"/>
          <p:cNvSpPr txBox="1">
            <a:spLocks noGrp="1"/>
          </p:cNvSpPr>
          <p:nvPr>
            <p:ph type="ftr" sz="quarter" idx="5"/>
          </p:nvPr>
        </p:nvSpPr>
        <p:spPr>
          <a:xfrm>
            <a:off x="929679" y="10946867"/>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2" name="object 12"/>
          <p:cNvSpPr txBox="1">
            <a:spLocks noGrp="1"/>
          </p:cNvSpPr>
          <p:nvPr>
            <p:ph type="sldNum" sz="quarter" idx="7"/>
          </p:nvPr>
        </p:nvSpPr>
        <p:spPr>
          <a:xfrm>
            <a:off x="18987501" y="10946867"/>
            <a:ext cx="248284"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9</a:t>
            </a:fld>
            <a:endParaRPr dirty="0">
              <a:latin typeface="Arial" panose="020B0604020202020204" pitchFamily="34" charset="0"/>
              <a:cs typeface="Arial" panose="020B0604020202020204" pitchFamily="34" charset="0"/>
            </a:endParaRPr>
          </a:p>
        </p:txBody>
      </p:sp>
      <p:pic>
        <p:nvPicPr>
          <p:cNvPr id="13" name="Picture 12" descr="A yellow curved line on a black background&#10;&#10;Description automatically generated">
            <a:extLst>
              <a:ext uri="{FF2B5EF4-FFF2-40B4-BE49-F238E27FC236}">
                <a16:creationId xmlns:a16="http://schemas.microsoft.com/office/drawing/2014/main" id="{55C87D59-4549-0BEC-EFE1-4FDEE954B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878" y="1227813"/>
            <a:ext cx="1816100" cy="5969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324</TotalTime>
  <Words>2731</Words>
  <Application>Microsoft Office PowerPoint</Application>
  <PresentationFormat>Custom</PresentationFormat>
  <Paragraphs>172</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Arial MT</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Write a message to WWF ⎯ Canada sharing what you learned</vt:lpstr>
      <vt:lpstr>PowerPoint Presentation</vt:lpstr>
      <vt:lpstr>PART TWO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2</cp:revision>
  <dcterms:created xsi:type="dcterms:W3CDTF">2026-05-21T00:20:45Z</dcterms:created>
  <dcterms:modified xsi:type="dcterms:W3CDTF">2026-05-28T15:10:05Z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2026-05-08T00:00:00Z</vt:filetime>
  </property>
  <property fmtid="{D5CDD505-2E9C-101B-9397-08002B2CF9AE}" pid="4" name="Creator">
    <vt:lpwstr>Adobe InDesign 20.5 (Macintosh)</vt:lpwstr>
  </property>
  <property fmtid="{D5CDD505-2E9C-101B-9397-08002B2CF9AE}" pid="5" name="LastSaved">
    <vt:filetime>2026-05-21T00:00:00Z</vt:filetime>
  </property>
  <property fmtid="{D5CDD505-2E9C-101B-9397-08002B2CF9AE}" pid="6" name="Producer">
    <vt:lpwstr>Adobe PDF Library 17.0</vt:lpwstr>
  </property>
</Properties>
</file>